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612" r:id="rId3"/>
    <p:sldId id="633" r:id="rId4"/>
    <p:sldId id="625" r:id="rId5"/>
    <p:sldId id="637" r:id="rId6"/>
    <p:sldId id="638" r:id="rId7"/>
    <p:sldId id="639" r:id="rId8"/>
    <p:sldId id="640" r:id="rId9"/>
    <p:sldId id="641" r:id="rId10"/>
    <p:sldId id="642" r:id="rId11"/>
    <p:sldId id="643" r:id="rId12"/>
    <p:sldId id="644" r:id="rId13"/>
    <p:sldId id="645" r:id="rId14"/>
    <p:sldId id="634" r:id="rId15"/>
    <p:sldId id="635" r:id="rId16"/>
    <p:sldId id="636" r:id="rId17"/>
    <p:sldId id="646" r:id="rId18"/>
    <p:sldId id="624" r:id="rId19"/>
    <p:sldId id="647" r:id="rId20"/>
    <p:sldId id="628" r:id="rId21"/>
    <p:sldId id="621" r:id="rId22"/>
    <p:sldId id="622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10392AD-96CD-1A47-BFE2-A2E45FFC8925}">
          <p14:sldIdLst>
            <p14:sldId id="258"/>
            <p14:sldId id="612"/>
            <p14:sldId id="633"/>
            <p14:sldId id="625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34"/>
            <p14:sldId id="635"/>
            <p14:sldId id="636"/>
            <p14:sldId id="646"/>
            <p14:sldId id="624"/>
            <p14:sldId id="647"/>
            <p14:sldId id="628"/>
            <p14:sldId id="621"/>
            <p14:sldId id="622"/>
          </p14:sldIdLst>
        </p14:section>
        <p14:section name="Section par défaut" id="{89F82DAD-85E4-4613-B304-F49FDE8243A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EFB6A1-F5B6-2D76-0567-E0217FC90AD0}" name="Benoit ALLIGNET" initials="BA" userId="S::benoit.allignet@etu.univ-lyon1.fr::8806e6d6-f449-4fc6-8553-e261d445a1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860"/>
    <a:srgbClr val="499CE1"/>
    <a:srgbClr val="2C4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38" autoAdjust="0"/>
    <p:restoredTop sz="95588"/>
  </p:normalViewPr>
  <p:slideViewPr>
    <p:cSldViewPr>
      <p:cViewPr varScale="1">
        <p:scale>
          <a:sx n="69" d="100"/>
          <a:sy n="69" d="100"/>
        </p:scale>
        <p:origin x="136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5CF4-4604-40CD-9703-4EB48734BF5A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49539-A326-4852-AE05-D4F899E384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50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Espace réservé des note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mtClean="0"/>
              <a:t>Modifier le sens </a:t>
            </a:r>
          </a:p>
        </p:txBody>
      </p:sp>
      <p:sp>
        <p:nvSpPr>
          <p:cNvPr id="50179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EFFCE3-C9DF-4E5C-9199-5F7069737DBB}" type="slidenum">
              <a:rPr lang="fr-FR" altLang="fr-FR" smtClean="0">
                <a:latin typeface="Calibri" panose="020F0502020204030204" pitchFamily="34" charset="0"/>
              </a:rPr>
              <a:pPr/>
              <a:t>16</a:t>
            </a:fld>
            <a:endParaRPr lang="fr-FR" altLang="fr-FR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0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21" name="Titre 20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/>
          </a:bodyPr>
          <a:lstStyle>
            <a:lvl1pPr>
              <a:defRPr sz="5400" b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8316416" y="186398"/>
            <a:ext cx="504056" cy="144016"/>
          </a:xfrm>
          <a:prstGeom prst="rect">
            <a:avLst/>
          </a:prstGeom>
          <a:solidFill>
            <a:srgbClr val="B41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 userDrawn="1"/>
        </p:nvSpPr>
        <p:spPr>
          <a:xfrm>
            <a:off x="179512" y="6525344"/>
            <a:ext cx="504056" cy="144016"/>
          </a:xfrm>
          <a:prstGeom prst="rect">
            <a:avLst/>
          </a:prstGeom>
          <a:solidFill>
            <a:srgbClr val="499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1" y="186399"/>
            <a:ext cx="1970591" cy="10823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176841"/>
            <a:ext cx="1220710" cy="6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2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635896" y="6342781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7745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734696" y="6334835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76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156176" y="5373216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3403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427984" y="6352997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66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3707904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e 7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7385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36358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55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6" name="Groupe 5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8155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5" name="Groupe 4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9818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e 7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2820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36358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e 7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0224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267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199C4-5593-45E2-9217-3C7E4C1A519C}" type="datetimeFigureOut">
              <a:rPr lang="fr-FR" smtClean="0"/>
              <a:t>29/04/2024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9668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6E4F7-0657-4C7D-88B4-034BC5EAC9C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8316416" y="186398"/>
            <a:ext cx="504056" cy="144016"/>
          </a:xfrm>
          <a:prstGeom prst="rect">
            <a:avLst/>
          </a:prstGeom>
          <a:solidFill>
            <a:srgbClr val="B41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79512" y="6525344"/>
            <a:ext cx="504056" cy="144016"/>
          </a:xfrm>
          <a:prstGeom prst="rect">
            <a:avLst/>
          </a:prstGeom>
          <a:solidFill>
            <a:srgbClr val="499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/>
          <p:cNvCxnSpPr/>
          <p:nvPr userDrawn="1"/>
        </p:nvCxnSpPr>
        <p:spPr>
          <a:xfrm>
            <a:off x="431540" y="1412776"/>
            <a:ext cx="8316924" cy="0"/>
          </a:xfrm>
          <a:prstGeom prst="line">
            <a:avLst/>
          </a:prstGeom>
          <a:ln w="3175">
            <a:solidFill>
              <a:srgbClr val="2C426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38" y="6084449"/>
            <a:ext cx="1224756" cy="6727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5" y="6168726"/>
            <a:ext cx="1163299" cy="6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4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C426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B41860"/>
        </a:buClr>
        <a:buFont typeface="Arial" panose="020B0604020202020204" pitchFamily="34" charset="0"/>
        <a:buChar char="•"/>
        <a:defRPr sz="3200" kern="1200">
          <a:solidFill>
            <a:srgbClr val="2C426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B41860"/>
        </a:buClr>
        <a:buFont typeface="Arial" panose="020B0604020202020204" pitchFamily="34" charset="0"/>
        <a:buChar char="–"/>
        <a:defRPr sz="2800" kern="1200">
          <a:solidFill>
            <a:srgbClr val="499CE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B4186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B4186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B41860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emf"/><Relationship Id="rId7" Type="http://schemas.openxmlformats.org/officeDocument/2006/relationships/package" Target="../embeddings/Document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package" Target="../embeddings/Document_Microsoft_Word.docx"/><Relationship Id="rId10" Type="http://schemas.openxmlformats.org/officeDocument/2006/relationships/image" Target="../media/image15.tiff"/><Relationship Id="rId4" Type="http://schemas.openxmlformats.org/officeDocument/2006/relationships/image" Target="../media/image14.emf"/><Relationship Id="rId9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26" Type="http://schemas.openxmlformats.org/officeDocument/2006/relationships/image" Target="../media/image56.jpe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34" Type="http://schemas.openxmlformats.org/officeDocument/2006/relationships/image" Target="../media/image64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5" Type="http://schemas.openxmlformats.org/officeDocument/2006/relationships/image" Target="../media/image55.jpeg"/><Relationship Id="rId33" Type="http://schemas.openxmlformats.org/officeDocument/2006/relationships/image" Target="../media/image63.jpe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29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24" Type="http://schemas.openxmlformats.org/officeDocument/2006/relationships/image" Target="../media/image54.jpeg"/><Relationship Id="rId32" Type="http://schemas.openxmlformats.org/officeDocument/2006/relationships/image" Target="../media/image62.jpeg"/><Relationship Id="rId37" Type="http://schemas.openxmlformats.org/officeDocument/2006/relationships/image" Target="../media/image67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23" Type="http://schemas.openxmlformats.org/officeDocument/2006/relationships/image" Target="../media/image53.jpeg"/><Relationship Id="rId28" Type="http://schemas.openxmlformats.org/officeDocument/2006/relationships/image" Target="../media/image58.jpeg"/><Relationship Id="rId36" Type="http://schemas.openxmlformats.org/officeDocument/2006/relationships/image" Target="../media/image66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31" Type="http://schemas.openxmlformats.org/officeDocument/2006/relationships/image" Target="../media/image61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Relationship Id="rId22" Type="http://schemas.openxmlformats.org/officeDocument/2006/relationships/image" Target="../media/image52.jpeg"/><Relationship Id="rId27" Type="http://schemas.openxmlformats.org/officeDocument/2006/relationships/image" Target="../media/image57.jpeg"/><Relationship Id="rId30" Type="http://schemas.openxmlformats.org/officeDocument/2006/relationships/image" Target="../media/image60.jpeg"/><Relationship Id="rId35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tiff"/><Relationship Id="rId7" Type="http://schemas.openxmlformats.org/officeDocument/2006/relationships/package" Target="../embeddings/Document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package" Target="../embeddings/Document_Microsoft_Word.docx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emf"/><Relationship Id="rId7" Type="http://schemas.openxmlformats.org/officeDocument/2006/relationships/package" Target="../embeddings/Document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package" Target="../embeddings/Document_Microsoft_Word.docx"/><Relationship Id="rId10" Type="http://schemas.openxmlformats.org/officeDocument/2006/relationships/image" Target="../media/image15.tiff"/><Relationship Id="rId4" Type="http://schemas.openxmlformats.org/officeDocument/2006/relationships/image" Target="../media/image14.emf"/><Relationship Id="rId9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1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858000" y="6400800"/>
            <a:ext cx="2133600" cy="307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1ABACC-C1AD-4EA9-B1C2-81B5E1E9E95E}" type="slidenum">
              <a:rPr lang="fr-FR" altLang="fr-FR" sz="1000">
                <a:latin typeface="Trebuchet MS" panose="020B0603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fr-FR" altLang="fr-FR" sz="1000">
              <a:latin typeface="Trebuchet MS" panose="020B0603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041376"/>
            <a:ext cx="8352928" cy="144016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Radiobiologie : effet oxygène et ciblage des dommages à l’ADN</a:t>
            </a: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704828"/>
            <a:ext cx="6400800" cy="1752600"/>
          </a:xfrm>
        </p:spPr>
        <p:txBody>
          <a:bodyPr>
            <a:normAutofit lnSpcReduction="10000"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fr-FR" sz="2000" b="1" dirty="0">
                <a:solidFill>
                  <a:srgbClr val="499CE1"/>
                </a:solidFill>
                <a:ea typeface="MS PGothic" pitchFamily="34" charset="-128"/>
              </a:rPr>
              <a:t>Dr Waisse WAISSI </a:t>
            </a:r>
          </a:p>
          <a:p>
            <a:pPr eaLnBrk="0" fontAlgn="base" hangingPunct="0">
              <a:spcAft>
                <a:spcPct val="0"/>
              </a:spcAft>
            </a:pPr>
            <a:r>
              <a:rPr lang="fr-FR" sz="2000" b="1" dirty="0">
                <a:solidFill>
                  <a:srgbClr val="499CE1"/>
                </a:solidFill>
                <a:ea typeface="MS PGothic" pitchFamily="34" charset="-128"/>
              </a:rPr>
              <a:t>Département de Radiothérapie </a:t>
            </a:r>
          </a:p>
          <a:p>
            <a:pPr eaLnBrk="0" fontAlgn="base" hangingPunct="0">
              <a:spcAft>
                <a:spcPct val="0"/>
              </a:spcAft>
            </a:pPr>
            <a:r>
              <a:rPr lang="fr-FR" sz="2000" b="1" dirty="0">
                <a:solidFill>
                  <a:srgbClr val="499CE1"/>
                </a:solidFill>
                <a:ea typeface="MS PGothic" pitchFamily="34" charset="-128"/>
              </a:rPr>
              <a:t>Centre Léon Bérard</a:t>
            </a:r>
          </a:p>
          <a:p>
            <a:pPr eaLnBrk="0" fontAlgn="base" hangingPunct="0">
              <a:spcAft>
                <a:spcPct val="0"/>
              </a:spcAft>
            </a:pPr>
            <a:r>
              <a:rPr lang="fr-FR" sz="2000" b="1" dirty="0">
                <a:solidFill>
                  <a:srgbClr val="499CE1"/>
                </a:solidFill>
                <a:ea typeface="MS PGothic" pitchFamily="34" charset="-128"/>
              </a:rPr>
              <a:t>Génétique Epigénétique et Biologie des sarcomes </a:t>
            </a:r>
          </a:p>
          <a:p>
            <a:pPr eaLnBrk="0" fontAlgn="base" hangingPunct="0">
              <a:spcAft>
                <a:spcPct val="0"/>
              </a:spcAft>
            </a:pPr>
            <a:r>
              <a:rPr lang="fr-FR" sz="2000" b="1" dirty="0">
                <a:solidFill>
                  <a:srgbClr val="499CE1"/>
                </a:solidFill>
                <a:ea typeface="MS PGothic" pitchFamily="34" charset="-128"/>
              </a:rPr>
              <a:t>Centre de Recherche en Cancérologie de Lyon</a:t>
            </a:r>
          </a:p>
        </p:txBody>
      </p:sp>
      <p:pic>
        <p:nvPicPr>
          <p:cNvPr id="5" name="Picture 4" descr="Centre de Recherche en Cancérologie de Lyon - CRC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69" y="5757664"/>
            <a:ext cx="3297899" cy="77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1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Effet </a:t>
            </a:r>
            <a:r>
              <a:rPr lang="fr-FR" dirty="0" err="1" smtClean="0"/>
              <a:t>Oxygene</a:t>
            </a:r>
            <a:r>
              <a:rPr lang="fr-FR" dirty="0" smtClean="0"/>
              <a:t> (OER)</a:t>
            </a:r>
            <a:endParaRPr lang="fr-FR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half" idx="1"/>
          </p:nvPr>
        </p:nvSpPr>
        <p:spPr>
          <a:xfrm>
            <a:off x="4599260" y="1700808"/>
            <a:ext cx="3933180" cy="4525963"/>
          </a:xfrm>
        </p:spPr>
        <p:txBody>
          <a:bodyPr/>
          <a:lstStyle/>
          <a:p>
            <a:r>
              <a:rPr lang="fr-FR" sz="2400" dirty="0" smtClean="0"/>
              <a:t>Effet indirect +++</a:t>
            </a:r>
          </a:p>
          <a:p>
            <a:endParaRPr lang="fr-FR" sz="2400" dirty="0"/>
          </a:p>
          <a:p>
            <a:r>
              <a:rPr lang="fr-FR" sz="2400" dirty="0" smtClean="0"/>
              <a:t>Génération de Radicaux </a:t>
            </a:r>
            <a:r>
              <a:rPr lang="fr-FR" sz="2400" dirty="0" err="1" smtClean="0"/>
              <a:t>peroxides</a:t>
            </a:r>
            <a:r>
              <a:rPr lang="fr-FR" sz="2400" dirty="0" smtClean="0"/>
              <a:t> ROO</a:t>
            </a:r>
            <a:r>
              <a:rPr lang="fr-FR" sz="2400" baseline="30000" dirty="0" smtClean="0">
                <a:sym typeface="Wingdings" panose="05000000000000000000" pitchFamily="2" charset="2"/>
              </a:rPr>
              <a:t></a:t>
            </a:r>
          </a:p>
          <a:p>
            <a:endParaRPr lang="fr-FR" sz="2400" baseline="30000" dirty="0">
              <a:sym typeface="Wingdings" panose="05000000000000000000" pitchFamily="2" charset="2"/>
            </a:endParaRPr>
          </a:p>
          <a:p>
            <a:r>
              <a:rPr lang="fr-FR" sz="2400" dirty="0"/>
              <a:t>ROO</a:t>
            </a:r>
            <a:r>
              <a:rPr lang="fr-FR" sz="2400" baseline="30000" dirty="0" smtClean="0">
                <a:sym typeface="Wingdings" panose="05000000000000000000" pitchFamily="2" charset="2"/>
              </a:rPr>
              <a:t> </a:t>
            </a:r>
            <a:r>
              <a:rPr lang="fr-FR" sz="2400" dirty="0" smtClean="0">
                <a:sym typeface="Wingdings" panose="05000000000000000000" pitchFamily="2" charset="2"/>
              </a:rPr>
              <a:t> +R’H ROOH +R’ </a:t>
            </a:r>
            <a:r>
              <a:rPr lang="fr-FR" sz="2400" dirty="0" err="1" smtClean="0">
                <a:sym typeface="Wingdings" panose="05000000000000000000" pitchFamily="2" charset="2"/>
              </a:rPr>
              <a:t>Hydroxyperoxyde</a:t>
            </a:r>
            <a:endParaRPr lang="fr-FR" sz="2400" dirty="0">
              <a:sym typeface="Wingdings" panose="05000000000000000000" pitchFamily="2" charset="2"/>
            </a:endParaRPr>
          </a:p>
          <a:p>
            <a:r>
              <a:rPr lang="fr-FR" sz="2400" dirty="0"/>
              <a:t>ROO</a:t>
            </a:r>
            <a:r>
              <a:rPr lang="fr-FR" sz="2400" baseline="30000" dirty="0">
                <a:sym typeface="Wingdings" panose="05000000000000000000" pitchFamily="2" charset="2"/>
              </a:rPr>
              <a:t> </a:t>
            </a:r>
            <a:r>
              <a:rPr lang="fr-FR" sz="2400" dirty="0">
                <a:sym typeface="Wingdings" panose="05000000000000000000" pitchFamily="2" charset="2"/>
              </a:rPr>
              <a:t> +R</a:t>
            </a:r>
            <a:r>
              <a:rPr lang="fr-FR" sz="2400" dirty="0" smtClean="0">
                <a:sym typeface="Wingdings" panose="05000000000000000000" pitchFamily="2" charset="2"/>
              </a:rPr>
              <a:t>’ </a:t>
            </a:r>
            <a:r>
              <a:rPr lang="fr-FR" sz="2400" dirty="0">
                <a:sym typeface="Wingdings" panose="05000000000000000000" pitchFamily="2" charset="2"/>
              </a:rPr>
              <a:t></a:t>
            </a:r>
            <a:r>
              <a:rPr lang="fr-FR" sz="2400" dirty="0" smtClean="0">
                <a:sym typeface="Wingdings" panose="05000000000000000000" pitchFamily="2" charset="2"/>
              </a:rPr>
              <a:t>ROOR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ym typeface="Wingdings" panose="05000000000000000000" pitchFamily="2" charset="2"/>
              </a:rPr>
              <a:t>Peroxide</a:t>
            </a:r>
            <a:endParaRPr lang="fr-FR" sz="2400" dirty="0" smtClean="0">
              <a:sym typeface="Wingdings" panose="05000000000000000000" pitchFamily="2" charset="2"/>
            </a:endParaRPr>
          </a:p>
          <a:p>
            <a:endParaRPr lang="fr-FR" sz="2400" baseline="30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sz="2400" baseline="30000" dirty="0" smtClean="0">
                <a:sym typeface="Wingdings" panose="05000000000000000000" pitchFamily="2" charset="2"/>
              </a:rPr>
              <a:t> </a:t>
            </a:r>
            <a:r>
              <a:rPr lang="fr-FR" sz="2400" dirty="0">
                <a:sym typeface="Wingdings" panose="05000000000000000000" pitchFamily="2" charset="2"/>
              </a:rPr>
              <a:t>Toxique pour les cellules </a:t>
            </a:r>
          </a:p>
        </p:txBody>
      </p:sp>
      <p:pic>
        <p:nvPicPr>
          <p:cNvPr id="17" name="Espace réservé du contenu 1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5536" y="1772816"/>
            <a:ext cx="4038600" cy="40751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4536" r="-1"/>
          <a:stretch/>
        </p:blipFill>
        <p:spPr>
          <a:xfrm>
            <a:off x="8172400" y="342451"/>
            <a:ext cx="852324" cy="8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Quel impact clinique ?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Effet </a:t>
            </a:r>
            <a:r>
              <a:rPr lang="fr-FR" dirty="0" err="1" smtClean="0"/>
              <a:t>Oxygene</a:t>
            </a:r>
            <a:r>
              <a:rPr lang="fr-FR" dirty="0" smtClean="0"/>
              <a:t> (OER)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4536" r="-1"/>
          <a:stretch/>
        </p:blipFill>
        <p:spPr>
          <a:xfrm>
            <a:off x="8172400" y="342451"/>
            <a:ext cx="852324" cy="8928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852936"/>
            <a:ext cx="4104456" cy="2160842"/>
          </a:xfrm>
          <a:prstGeom prst="rect">
            <a:avLst/>
          </a:prstGeom>
        </p:spPr>
      </p:pic>
      <p:sp>
        <p:nvSpPr>
          <p:cNvPr id="11" name="Flèche droite 10"/>
          <p:cNvSpPr/>
          <p:nvPr/>
        </p:nvSpPr>
        <p:spPr>
          <a:xfrm>
            <a:off x="4139952" y="3789040"/>
            <a:ext cx="122413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561656" y="3211207"/>
            <a:ext cx="360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?</a:t>
            </a:r>
            <a:endParaRPr lang="fr-FR" sz="3200" b="1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526" y="3034119"/>
            <a:ext cx="3097036" cy="179847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084168" y="3561855"/>
            <a:ext cx="188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Hypoxique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xGy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6078612" y="3890098"/>
                <a:ext cx="1970026" cy="485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accent1"/>
                    </a:solidFill>
                  </a:rPr>
                  <a:t>Normoxique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 smtClean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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𝑥𝐺𝑦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𝑂𝐸𝑅</m:t>
                        </m:r>
                      </m:den>
                    </m:f>
                  </m:oMath>
                </a14:m>
                <a:endParaRPr lang="fr-FR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612" y="3890098"/>
                <a:ext cx="1970026" cy="485774"/>
              </a:xfrm>
              <a:prstGeom prst="rect">
                <a:avLst/>
              </a:prstGeom>
              <a:blipFill>
                <a:blip r:embed="rId5"/>
                <a:stretch>
                  <a:fillRect l="-2477" b="-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3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484784"/>
            <a:ext cx="8229600" cy="451472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Effet oxygène-impact clinique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4536" r="-1"/>
          <a:stretch/>
        </p:blipFill>
        <p:spPr>
          <a:xfrm>
            <a:off x="8172400" y="332656"/>
            <a:ext cx="852324" cy="8928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39752" y="6309320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/>
              <a:t>Lee et al. JCO 2024</a:t>
            </a:r>
            <a:endParaRPr lang="fr-FR" sz="900" i="1" dirty="0"/>
          </a:p>
        </p:txBody>
      </p:sp>
    </p:spTree>
    <p:extLst>
      <p:ext uri="{BB962C8B-B14F-4D97-AF65-F5344CB8AC3E}">
        <p14:creationId xmlns:p14="http://schemas.microsoft.com/office/powerpoint/2010/main" val="366397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556792"/>
            <a:ext cx="4114800" cy="32249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132856"/>
            <a:ext cx="3096344" cy="2315807"/>
          </a:xfrm>
          <a:prstGeom prst="rect">
            <a:avLst/>
          </a:prstGeom>
        </p:spPr>
      </p:pic>
      <p:sp>
        <p:nvSpPr>
          <p:cNvPr id="8" name="Titr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Effet oxygène-impact clinique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4536" r="-1"/>
          <a:stretch/>
        </p:blipFill>
        <p:spPr>
          <a:xfrm>
            <a:off x="8172400" y="332656"/>
            <a:ext cx="852324" cy="89282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339752" y="6309320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/>
              <a:t>Lee et al. JCO 2024</a:t>
            </a:r>
            <a:endParaRPr lang="fr-FR" sz="9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5694606" y="4653136"/>
                <a:ext cx="2477794" cy="4339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 smtClean="0"/>
                  <a:t>OER=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𝐺𝑦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𝐻𝑦𝑝𝑜𝑥𝑖𝑞𝑢𝑒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𝐺𝑦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𝑁𝑜𝑟𝑚𝑜𝑥𝑖𝑞𝑢𝑒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fr-FR" dirty="0" smtClean="0"/>
                  <a:t>≈2,5</a:t>
                </a:r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606" y="4653136"/>
                <a:ext cx="2477794" cy="433901"/>
              </a:xfrm>
              <a:prstGeom prst="rect">
                <a:avLst/>
              </a:prstGeom>
              <a:blipFill>
                <a:blip r:embed="rId5"/>
                <a:stretch>
                  <a:fillRect l="-5651" t="-2817" r="-5160" b="-169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611560" y="5517232"/>
            <a:ext cx="5775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ym typeface="Wingdings" panose="05000000000000000000" pitchFamily="2" charset="2"/>
              </a:rPr>
              <a:t> Impact clinique majeure de l’oxygénation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312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/>
          <p:cNvSpPr>
            <a:spLocks noGrp="1"/>
          </p:cNvSpPr>
          <p:nvPr>
            <p:ph type="title"/>
          </p:nvPr>
        </p:nvSpPr>
        <p:spPr>
          <a:xfrm>
            <a:off x="250825" y="184150"/>
            <a:ext cx="8642350" cy="868363"/>
          </a:xfrm>
        </p:spPr>
        <p:txBody>
          <a:bodyPr/>
          <a:lstStyle/>
          <a:p>
            <a:pPr algn="ctr"/>
            <a:r>
              <a:rPr lang="fr-FR" altLang="fr-FR" sz="3200" smtClean="0"/>
              <a:t>Radiosensibilisation avec DDRi</a:t>
            </a:r>
          </a:p>
        </p:txBody>
      </p:sp>
      <p:sp>
        <p:nvSpPr>
          <p:cNvPr id="18434" name="ZoneTexte 5"/>
          <p:cNvSpPr txBox="1">
            <a:spLocks noChangeArrowheads="1"/>
          </p:cNvSpPr>
          <p:nvPr/>
        </p:nvSpPr>
        <p:spPr bwMode="auto">
          <a:xfrm>
            <a:off x="2843808" y="6430818"/>
            <a:ext cx="167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i="1" dirty="0" err="1" smtClean="0">
                <a:latin typeface="Calibri" panose="020F0502020204030204" pitchFamily="34" charset="0"/>
              </a:rPr>
              <a:t>Waissi</a:t>
            </a:r>
            <a:r>
              <a:rPr lang="fr-FR" altLang="fr-FR" sz="1200" i="1" dirty="0" smtClean="0">
                <a:latin typeface="Calibri" panose="020F0502020204030204" pitchFamily="34" charset="0"/>
              </a:rPr>
              <a:t> et al. CROH 2020</a:t>
            </a:r>
            <a:endParaRPr lang="fr-FR" altLang="fr-FR" sz="1200" i="1" dirty="0">
              <a:latin typeface="Calibri" panose="020F0502020204030204" pitchFamily="34" charset="0"/>
            </a:endParaRPr>
          </a:p>
        </p:txBody>
      </p:sp>
      <p:sp>
        <p:nvSpPr>
          <p:cNvPr id="18436" name="Espace réservé du numéro de diapositive 21"/>
          <p:cNvSpPr>
            <a:spLocks noGrp="1" noChangeArrowheads="1"/>
          </p:cNvSpPr>
          <p:nvPr>
            <p:ph type="sldNum" sz="quarter" idx="11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D3F683-2FE5-4789-947F-3925A8F605FE}" type="slidenum">
              <a:rPr lang="fr-FR" altLang="fr-FR" smtClean="0">
                <a:solidFill>
                  <a:srgbClr val="FFFFFF"/>
                </a:solidFill>
              </a:rPr>
              <a:pPr/>
              <a:t>14</a:t>
            </a:fld>
            <a:endParaRPr lang="fr-FR" altLang="fr-FR" dirty="0" smtClean="0">
              <a:solidFill>
                <a:srgbClr val="FFFFFF"/>
              </a:solidFill>
            </a:endParaRPr>
          </a:p>
        </p:txBody>
      </p:sp>
      <p:pic>
        <p:nvPicPr>
          <p:cNvPr id="18437" name="Imag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57300"/>
            <a:ext cx="8636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98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4"/>
          <p:cNvSpPr>
            <a:spLocks noGrp="1"/>
          </p:cNvSpPr>
          <p:nvPr>
            <p:ph type="title"/>
          </p:nvPr>
        </p:nvSpPr>
        <p:spPr>
          <a:xfrm>
            <a:off x="250825" y="184150"/>
            <a:ext cx="8642350" cy="868363"/>
          </a:xfrm>
        </p:spPr>
        <p:txBody>
          <a:bodyPr>
            <a:normAutofit fontScale="90000"/>
          </a:bodyPr>
          <a:lstStyle/>
          <a:p>
            <a:pPr algn="ctr"/>
            <a:r>
              <a:rPr lang="fr-FR" altLang="fr-FR" sz="3200" smtClean="0"/>
              <a:t>Rôle de la PARP dans la réponse </a:t>
            </a:r>
            <a:br>
              <a:rPr lang="fr-FR" altLang="fr-FR" sz="3200" smtClean="0"/>
            </a:br>
            <a:r>
              <a:rPr lang="fr-FR" altLang="fr-FR" sz="3200" smtClean="0"/>
              <a:t>aux dommages à l’ADN</a:t>
            </a:r>
          </a:p>
        </p:txBody>
      </p:sp>
      <p:pic>
        <p:nvPicPr>
          <p:cNvPr id="19458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1430338"/>
            <a:ext cx="5881687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ZoneTexte 6"/>
          <p:cNvSpPr txBox="1">
            <a:spLocks noChangeArrowheads="1"/>
          </p:cNvSpPr>
          <p:nvPr/>
        </p:nvSpPr>
        <p:spPr bwMode="auto">
          <a:xfrm>
            <a:off x="3476625" y="6267450"/>
            <a:ext cx="21891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i="1">
                <a:latin typeface="Calibri" panose="020F0502020204030204" pitchFamily="34" charset="0"/>
              </a:rPr>
              <a:t>Schreiber et al. Bull Cancer 2015</a:t>
            </a:r>
          </a:p>
        </p:txBody>
      </p:sp>
      <p:sp>
        <p:nvSpPr>
          <p:cNvPr id="19461" name="Espace réservé du numéro de diapositive 3"/>
          <p:cNvSpPr>
            <a:spLocks noGrp="1" noChangeArrowheads="1"/>
          </p:cNvSpPr>
          <p:nvPr>
            <p:ph type="sldNum" sz="quarter" idx="11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212341-0305-400C-9BD4-4A2468DDC1C7}" type="slidenum">
              <a:rPr lang="fr-FR" altLang="fr-FR" smtClean="0">
                <a:solidFill>
                  <a:srgbClr val="FFFFFF"/>
                </a:solidFill>
              </a:rPr>
              <a:pPr/>
              <a:t>15</a:t>
            </a:fld>
            <a:endParaRPr lang="fr-FR" altLang="fr-F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40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re 1"/>
          <p:cNvSpPr>
            <a:spLocks noGrp="1"/>
          </p:cNvSpPr>
          <p:nvPr>
            <p:ph type="title"/>
          </p:nvPr>
        </p:nvSpPr>
        <p:spPr>
          <a:xfrm>
            <a:off x="250825" y="184150"/>
            <a:ext cx="8424863" cy="868363"/>
          </a:xfrm>
        </p:spPr>
        <p:txBody>
          <a:bodyPr>
            <a:normAutofit fontScale="90000"/>
          </a:bodyPr>
          <a:lstStyle/>
          <a:p>
            <a:pPr algn="ctr"/>
            <a:r>
              <a:rPr lang="fr-FR" altLang="fr-FR" sz="3200" smtClean="0"/>
              <a:t>Principe de ciblage de la PARylation </a:t>
            </a:r>
            <a:br>
              <a:rPr lang="fr-FR" altLang="fr-FR" sz="3200" smtClean="0"/>
            </a:br>
            <a:r>
              <a:rPr lang="fr-FR" altLang="fr-FR" sz="3200" smtClean="0"/>
              <a:t>dans les stratégies anticancéreuses</a:t>
            </a:r>
          </a:p>
        </p:txBody>
      </p:sp>
      <p:sp>
        <p:nvSpPr>
          <p:cNvPr id="20482" name="ZoneTexte 7"/>
          <p:cNvSpPr txBox="1">
            <a:spLocks noChangeArrowheads="1"/>
          </p:cNvSpPr>
          <p:nvPr/>
        </p:nvSpPr>
        <p:spPr bwMode="auto">
          <a:xfrm>
            <a:off x="3141663" y="6121400"/>
            <a:ext cx="2860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i="1">
                <a:latin typeface="Calibri" panose="020F0502020204030204" pitchFamily="34" charset="0"/>
              </a:rPr>
              <a:t>Adapté de Schreiber et al. Bull Cancer 2015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FF811B-AB14-C24D-AAD6-8C21ED2A0481}"/>
              </a:ext>
            </a:extLst>
          </p:cNvPr>
          <p:cNvSpPr/>
          <p:nvPr/>
        </p:nvSpPr>
        <p:spPr>
          <a:xfrm>
            <a:off x="1635125" y="1792288"/>
            <a:ext cx="128588" cy="341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9E4D9-828D-7B4C-95AD-028BDD47CFA1}"/>
              </a:ext>
            </a:extLst>
          </p:cNvPr>
          <p:cNvSpPr/>
          <p:nvPr/>
        </p:nvSpPr>
        <p:spPr>
          <a:xfrm>
            <a:off x="1692275" y="4024313"/>
            <a:ext cx="128588" cy="341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486" name="Espace réservé du numéro de diapositive 3"/>
          <p:cNvSpPr>
            <a:spLocks noGrp="1" noChangeArrowheads="1"/>
          </p:cNvSpPr>
          <p:nvPr>
            <p:ph type="sldNum" sz="quarter" idx="11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B2872D-1100-4744-B61E-C1CD59AA7514}" type="slidenum">
              <a:rPr lang="fr-FR" altLang="fr-FR" smtClean="0">
                <a:solidFill>
                  <a:srgbClr val="FFFFFF"/>
                </a:solidFill>
              </a:rPr>
              <a:pPr/>
              <a:t>16</a:t>
            </a:fld>
            <a:endParaRPr lang="fr-FR" altLang="fr-FR" smtClean="0">
              <a:solidFill>
                <a:srgbClr val="FFFFFF"/>
              </a:solidFill>
            </a:endParaRPr>
          </a:p>
        </p:txBody>
      </p:sp>
      <p:pic>
        <p:nvPicPr>
          <p:cNvPr id="20487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655763"/>
            <a:ext cx="52451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531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Olaparib</a:t>
            </a:r>
            <a:r>
              <a:rPr lang="fr-FR" dirty="0" smtClean="0"/>
              <a:t> et Radiothérapie</a:t>
            </a:r>
            <a:endParaRPr lang="fr-FR" dirty="0"/>
          </a:p>
        </p:txBody>
      </p:sp>
      <p:grpSp>
        <p:nvGrpSpPr>
          <p:cNvPr id="4" name="Groupe 3"/>
          <p:cNvGrpSpPr>
            <a:grpSpLocks/>
          </p:cNvGrpSpPr>
          <p:nvPr/>
        </p:nvGrpSpPr>
        <p:grpSpPr bwMode="auto">
          <a:xfrm>
            <a:off x="4644007" y="2420888"/>
            <a:ext cx="4069967" cy="3024336"/>
            <a:chOff x="260350" y="3615308"/>
            <a:chExt cx="3683000" cy="2702942"/>
          </a:xfrm>
        </p:grpSpPr>
        <p:pic>
          <p:nvPicPr>
            <p:cNvPr id="5" name="Imag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350" y="4187825"/>
              <a:ext cx="3683000" cy="213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67"/>
            <p:cNvGrpSpPr>
              <a:grpSpLocks noChangeAspect="1"/>
            </p:cNvGrpSpPr>
            <p:nvPr/>
          </p:nvGrpSpPr>
          <p:grpSpPr bwMode="auto">
            <a:xfrm>
              <a:off x="1502016" y="3615308"/>
              <a:ext cx="757238" cy="649287"/>
              <a:chOff x="1115" y="736"/>
              <a:chExt cx="1337" cy="1150"/>
            </a:xfrm>
          </p:grpSpPr>
          <p:sp>
            <p:nvSpPr>
              <p:cNvPr id="7" name="Freeform 68"/>
              <p:cNvSpPr>
                <a:spLocks/>
              </p:cNvSpPr>
              <p:nvPr/>
            </p:nvSpPr>
            <p:spPr bwMode="auto">
              <a:xfrm>
                <a:off x="1140" y="736"/>
                <a:ext cx="1312" cy="1150"/>
              </a:xfrm>
              <a:custGeom>
                <a:avLst/>
                <a:gdLst>
                  <a:gd name="T0" fmla="*/ 129058 w 525"/>
                  <a:gd name="T1" fmla="*/ 198563 h 460"/>
                  <a:gd name="T2" fmla="*/ 95514 w 525"/>
                  <a:gd name="T3" fmla="*/ 326688 h 460"/>
                  <a:gd name="T4" fmla="*/ 12173 w 525"/>
                  <a:gd name="T5" fmla="*/ 468750 h 460"/>
                  <a:gd name="T6" fmla="*/ 189988 w 525"/>
                  <a:gd name="T7" fmla="*/ 609188 h 460"/>
                  <a:gd name="T8" fmla="*/ 508399 w 525"/>
                  <a:gd name="T9" fmla="*/ 624533 h 460"/>
                  <a:gd name="T10" fmla="*/ 798666 w 525"/>
                  <a:gd name="T11" fmla="*/ 701958 h 460"/>
                  <a:gd name="T12" fmla="*/ 524663 w 525"/>
                  <a:gd name="T13" fmla="*/ 609188 h 460"/>
                  <a:gd name="T14" fmla="*/ 219201 w 525"/>
                  <a:gd name="T15" fmla="*/ 585938 h 460"/>
                  <a:gd name="T16" fmla="*/ 52815 w 525"/>
                  <a:gd name="T17" fmla="*/ 472000 h 460"/>
                  <a:gd name="T18" fmla="*/ 110810 w 525"/>
                  <a:gd name="T19" fmla="*/ 398750 h 460"/>
                  <a:gd name="T20" fmla="*/ 156318 w 525"/>
                  <a:gd name="T21" fmla="*/ 393875 h 460"/>
                  <a:gd name="T22" fmla="*/ 253838 w 525"/>
                  <a:gd name="T23" fmla="*/ 424345 h 460"/>
                  <a:gd name="T24" fmla="*/ 359058 w 525"/>
                  <a:gd name="T25" fmla="*/ 421220 h 460"/>
                  <a:gd name="T26" fmla="*/ 451575 w 525"/>
                  <a:gd name="T27" fmla="*/ 418283 h 460"/>
                  <a:gd name="T28" fmla="*/ 497403 w 525"/>
                  <a:gd name="T29" fmla="*/ 453645 h 460"/>
                  <a:gd name="T30" fmla="*/ 542923 w 525"/>
                  <a:gd name="T31" fmla="*/ 484188 h 460"/>
                  <a:gd name="T32" fmla="*/ 555083 w 525"/>
                  <a:gd name="T33" fmla="*/ 499345 h 460"/>
                  <a:gd name="T34" fmla="*/ 563170 w 525"/>
                  <a:gd name="T35" fmla="*/ 505395 h 460"/>
                  <a:gd name="T36" fmla="*/ 561246 w 525"/>
                  <a:gd name="T37" fmla="*/ 497583 h 460"/>
                  <a:gd name="T38" fmla="*/ 559967 w 525"/>
                  <a:gd name="T39" fmla="*/ 482238 h 460"/>
                  <a:gd name="T40" fmla="*/ 575373 w 525"/>
                  <a:gd name="T41" fmla="*/ 488283 h 460"/>
                  <a:gd name="T42" fmla="*/ 584347 w 525"/>
                  <a:gd name="T43" fmla="*/ 491533 h 460"/>
                  <a:gd name="T44" fmla="*/ 587546 w 525"/>
                  <a:gd name="T45" fmla="*/ 494458 h 460"/>
                  <a:gd name="T46" fmla="*/ 584347 w 525"/>
                  <a:gd name="T47" fmla="*/ 480988 h 460"/>
                  <a:gd name="T48" fmla="*/ 587546 w 525"/>
                  <a:gd name="T49" fmla="*/ 482238 h 460"/>
                  <a:gd name="T50" fmla="*/ 591637 w 525"/>
                  <a:gd name="T51" fmla="*/ 484188 h 460"/>
                  <a:gd name="T52" fmla="*/ 588721 w 525"/>
                  <a:gd name="T53" fmla="*/ 474925 h 460"/>
                  <a:gd name="T54" fmla="*/ 584347 w 525"/>
                  <a:gd name="T55" fmla="*/ 463875 h 460"/>
                  <a:gd name="T56" fmla="*/ 572144 w 525"/>
                  <a:gd name="T57" fmla="*/ 459770 h 460"/>
                  <a:gd name="T58" fmla="*/ 569211 w 525"/>
                  <a:gd name="T59" fmla="*/ 454895 h 460"/>
                  <a:gd name="T60" fmla="*/ 547794 w 525"/>
                  <a:gd name="T61" fmla="*/ 453645 h 460"/>
                  <a:gd name="T62" fmla="*/ 523421 w 525"/>
                  <a:gd name="T63" fmla="*/ 430470 h 460"/>
                  <a:gd name="T64" fmla="*/ 527786 w 525"/>
                  <a:gd name="T65" fmla="*/ 419925 h 460"/>
                  <a:gd name="T66" fmla="*/ 544877 w 525"/>
                  <a:gd name="T67" fmla="*/ 429220 h 460"/>
                  <a:gd name="T68" fmla="*/ 557038 w 525"/>
                  <a:gd name="T69" fmla="*/ 441408 h 460"/>
                  <a:gd name="T70" fmla="*/ 561246 w 525"/>
                  <a:gd name="T71" fmla="*/ 445625 h 460"/>
                  <a:gd name="T72" fmla="*/ 561246 w 525"/>
                  <a:gd name="T73" fmla="*/ 436533 h 460"/>
                  <a:gd name="T74" fmla="*/ 569211 w 525"/>
                  <a:gd name="T75" fmla="*/ 436533 h 460"/>
                  <a:gd name="T76" fmla="*/ 578290 w 525"/>
                  <a:gd name="T77" fmla="*/ 441408 h 460"/>
                  <a:gd name="T78" fmla="*/ 581413 w 525"/>
                  <a:gd name="T79" fmla="*/ 445625 h 460"/>
                  <a:gd name="T80" fmla="*/ 575373 w 525"/>
                  <a:gd name="T81" fmla="*/ 424345 h 460"/>
                  <a:gd name="T82" fmla="*/ 584347 w 525"/>
                  <a:gd name="T83" fmla="*/ 427270 h 460"/>
                  <a:gd name="T84" fmla="*/ 572144 w 525"/>
                  <a:gd name="T85" fmla="*/ 407738 h 460"/>
                  <a:gd name="T86" fmla="*/ 553916 w 525"/>
                  <a:gd name="T87" fmla="*/ 401688 h 460"/>
                  <a:gd name="T88" fmla="*/ 536873 w 525"/>
                  <a:gd name="T89" fmla="*/ 393875 h 460"/>
                  <a:gd name="T90" fmla="*/ 527786 w 525"/>
                  <a:gd name="T91" fmla="*/ 381645 h 460"/>
                  <a:gd name="T92" fmla="*/ 530720 w 525"/>
                  <a:gd name="T93" fmla="*/ 372395 h 460"/>
                  <a:gd name="T94" fmla="*/ 527786 w 525"/>
                  <a:gd name="T95" fmla="*/ 375520 h 460"/>
                  <a:gd name="T96" fmla="*/ 585597 w 525"/>
                  <a:gd name="T97" fmla="*/ 345050 h 460"/>
                  <a:gd name="T98" fmla="*/ 613096 w 525"/>
                  <a:gd name="T99" fmla="*/ 345050 h 460"/>
                  <a:gd name="T100" fmla="*/ 664769 w 525"/>
                  <a:gd name="T101" fmla="*/ 362113 h 460"/>
                  <a:gd name="T102" fmla="*/ 707360 w 525"/>
                  <a:gd name="T103" fmla="*/ 354033 h 460"/>
                  <a:gd name="T104" fmla="*/ 733460 w 525"/>
                  <a:gd name="T105" fmla="*/ 337708 h 460"/>
                  <a:gd name="T106" fmla="*/ 718351 w 525"/>
                  <a:gd name="T107" fmla="*/ 288875 h 460"/>
                  <a:gd name="T108" fmla="*/ 695158 w 525"/>
                  <a:gd name="T109" fmla="*/ 240050 h 460"/>
                  <a:gd name="T110" fmla="*/ 678571 w 525"/>
                  <a:gd name="T111" fmla="*/ 201488 h 460"/>
                  <a:gd name="T112" fmla="*/ 651317 w 525"/>
                  <a:gd name="T113" fmla="*/ 163595 h 460"/>
                  <a:gd name="T114" fmla="*/ 622133 w 525"/>
                  <a:gd name="T115" fmla="*/ 119145 h 460"/>
                  <a:gd name="T116" fmla="*/ 588721 w 525"/>
                  <a:gd name="T117" fmla="*/ 41533 h 460"/>
                  <a:gd name="T118" fmla="*/ 549043 w 525"/>
                  <a:gd name="T119" fmla="*/ 47658 h 460"/>
                  <a:gd name="T120" fmla="*/ 555083 w 525"/>
                  <a:gd name="T121" fmla="*/ 91613 h 460"/>
                  <a:gd name="T122" fmla="*/ 532657 w 525"/>
                  <a:gd name="T123" fmla="*/ 111845 h 460"/>
                  <a:gd name="T124" fmla="*/ 129058 w 525"/>
                  <a:gd name="T125" fmla="*/ 198563 h 46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525" h="460">
                    <a:moveTo>
                      <a:pt x="85" y="130"/>
                    </a:moveTo>
                    <a:cubicBezTo>
                      <a:pt x="68" y="184"/>
                      <a:pt x="69" y="196"/>
                      <a:pt x="63" y="214"/>
                    </a:cubicBezTo>
                    <a:cubicBezTo>
                      <a:pt x="56" y="231"/>
                      <a:pt x="19" y="255"/>
                      <a:pt x="8" y="307"/>
                    </a:cubicBezTo>
                    <a:cubicBezTo>
                      <a:pt x="0" y="341"/>
                      <a:pt x="24" y="378"/>
                      <a:pt x="125" y="399"/>
                    </a:cubicBezTo>
                    <a:cubicBezTo>
                      <a:pt x="227" y="420"/>
                      <a:pt x="284" y="407"/>
                      <a:pt x="334" y="409"/>
                    </a:cubicBezTo>
                    <a:cubicBezTo>
                      <a:pt x="385" y="411"/>
                      <a:pt x="490" y="410"/>
                      <a:pt x="525" y="460"/>
                    </a:cubicBezTo>
                    <a:cubicBezTo>
                      <a:pt x="490" y="410"/>
                      <a:pt x="396" y="401"/>
                      <a:pt x="345" y="399"/>
                    </a:cubicBezTo>
                    <a:cubicBezTo>
                      <a:pt x="295" y="396"/>
                      <a:pt x="246" y="405"/>
                      <a:pt x="144" y="384"/>
                    </a:cubicBezTo>
                    <a:cubicBezTo>
                      <a:pt x="60" y="363"/>
                      <a:pt x="28" y="343"/>
                      <a:pt x="35" y="309"/>
                    </a:cubicBezTo>
                    <a:cubicBezTo>
                      <a:pt x="40" y="287"/>
                      <a:pt x="68" y="264"/>
                      <a:pt x="73" y="261"/>
                    </a:cubicBezTo>
                    <a:cubicBezTo>
                      <a:pt x="82" y="254"/>
                      <a:pt x="92" y="253"/>
                      <a:pt x="103" y="258"/>
                    </a:cubicBezTo>
                    <a:cubicBezTo>
                      <a:pt x="121" y="267"/>
                      <a:pt x="156" y="278"/>
                      <a:pt x="167" y="278"/>
                    </a:cubicBezTo>
                    <a:cubicBezTo>
                      <a:pt x="179" y="278"/>
                      <a:pt x="214" y="280"/>
                      <a:pt x="236" y="276"/>
                    </a:cubicBezTo>
                    <a:cubicBezTo>
                      <a:pt x="259" y="271"/>
                      <a:pt x="277" y="258"/>
                      <a:pt x="297" y="274"/>
                    </a:cubicBezTo>
                    <a:cubicBezTo>
                      <a:pt x="305" y="281"/>
                      <a:pt x="318" y="291"/>
                      <a:pt x="327" y="297"/>
                    </a:cubicBezTo>
                    <a:cubicBezTo>
                      <a:pt x="335" y="303"/>
                      <a:pt x="354" y="313"/>
                      <a:pt x="357" y="317"/>
                    </a:cubicBezTo>
                    <a:cubicBezTo>
                      <a:pt x="359" y="321"/>
                      <a:pt x="364" y="325"/>
                      <a:pt x="365" y="327"/>
                    </a:cubicBezTo>
                    <a:cubicBezTo>
                      <a:pt x="367" y="328"/>
                      <a:pt x="367" y="331"/>
                      <a:pt x="370" y="331"/>
                    </a:cubicBezTo>
                    <a:cubicBezTo>
                      <a:pt x="372" y="330"/>
                      <a:pt x="369" y="328"/>
                      <a:pt x="369" y="326"/>
                    </a:cubicBezTo>
                    <a:cubicBezTo>
                      <a:pt x="369" y="324"/>
                      <a:pt x="370" y="319"/>
                      <a:pt x="368" y="316"/>
                    </a:cubicBezTo>
                    <a:cubicBezTo>
                      <a:pt x="370" y="317"/>
                      <a:pt x="375" y="320"/>
                      <a:pt x="378" y="320"/>
                    </a:cubicBezTo>
                    <a:cubicBezTo>
                      <a:pt x="381" y="321"/>
                      <a:pt x="382" y="321"/>
                      <a:pt x="384" y="322"/>
                    </a:cubicBezTo>
                    <a:cubicBezTo>
                      <a:pt x="385" y="323"/>
                      <a:pt x="385" y="325"/>
                      <a:pt x="386" y="324"/>
                    </a:cubicBezTo>
                    <a:cubicBezTo>
                      <a:pt x="388" y="322"/>
                      <a:pt x="387" y="320"/>
                      <a:pt x="384" y="315"/>
                    </a:cubicBezTo>
                    <a:cubicBezTo>
                      <a:pt x="384" y="315"/>
                      <a:pt x="385" y="315"/>
                      <a:pt x="386" y="316"/>
                    </a:cubicBezTo>
                    <a:cubicBezTo>
                      <a:pt x="387" y="318"/>
                      <a:pt x="389" y="317"/>
                      <a:pt x="389" y="317"/>
                    </a:cubicBezTo>
                    <a:cubicBezTo>
                      <a:pt x="389" y="317"/>
                      <a:pt x="388" y="314"/>
                      <a:pt x="387" y="311"/>
                    </a:cubicBezTo>
                    <a:cubicBezTo>
                      <a:pt x="386" y="308"/>
                      <a:pt x="385" y="306"/>
                      <a:pt x="384" y="304"/>
                    </a:cubicBezTo>
                    <a:cubicBezTo>
                      <a:pt x="382" y="302"/>
                      <a:pt x="376" y="301"/>
                      <a:pt x="376" y="301"/>
                    </a:cubicBezTo>
                    <a:cubicBezTo>
                      <a:pt x="376" y="301"/>
                      <a:pt x="375" y="300"/>
                      <a:pt x="374" y="298"/>
                    </a:cubicBezTo>
                    <a:cubicBezTo>
                      <a:pt x="372" y="297"/>
                      <a:pt x="361" y="298"/>
                      <a:pt x="360" y="297"/>
                    </a:cubicBezTo>
                    <a:cubicBezTo>
                      <a:pt x="359" y="297"/>
                      <a:pt x="345" y="285"/>
                      <a:pt x="344" y="282"/>
                    </a:cubicBezTo>
                    <a:cubicBezTo>
                      <a:pt x="342" y="280"/>
                      <a:pt x="345" y="274"/>
                      <a:pt x="347" y="275"/>
                    </a:cubicBezTo>
                    <a:cubicBezTo>
                      <a:pt x="349" y="276"/>
                      <a:pt x="355" y="277"/>
                      <a:pt x="358" y="281"/>
                    </a:cubicBezTo>
                    <a:cubicBezTo>
                      <a:pt x="360" y="283"/>
                      <a:pt x="364" y="287"/>
                      <a:pt x="366" y="289"/>
                    </a:cubicBezTo>
                    <a:cubicBezTo>
                      <a:pt x="369" y="291"/>
                      <a:pt x="367" y="292"/>
                      <a:pt x="369" y="292"/>
                    </a:cubicBezTo>
                    <a:cubicBezTo>
                      <a:pt x="370" y="291"/>
                      <a:pt x="371" y="289"/>
                      <a:pt x="369" y="286"/>
                    </a:cubicBezTo>
                    <a:cubicBezTo>
                      <a:pt x="369" y="286"/>
                      <a:pt x="371" y="286"/>
                      <a:pt x="374" y="286"/>
                    </a:cubicBezTo>
                    <a:cubicBezTo>
                      <a:pt x="376" y="287"/>
                      <a:pt x="379" y="287"/>
                      <a:pt x="380" y="289"/>
                    </a:cubicBezTo>
                    <a:cubicBezTo>
                      <a:pt x="381" y="291"/>
                      <a:pt x="381" y="293"/>
                      <a:pt x="382" y="292"/>
                    </a:cubicBezTo>
                    <a:cubicBezTo>
                      <a:pt x="383" y="290"/>
                      <a:pt x="383" y="285"/>
                      <a:pt x="378" y="278"/>
                    </a:cubicBezTo>
                    <a:cubicBezTo>
                      <a:pt x="378" y="278"/>
                      <a:pt x="382" y="278"/>
                      <a:pt x="384" y="280"/>
                    </a:cubicBezTo>
                    <a:cubicBezTo>
                      <a:pt x="385" y="278"/>
                      <a:pt x="380" y="270"/>
                      <a:pt x="376" y="267"/>
                    </a:cubicBezTo>
                    <a:cubicBezTo>
                      <a:pt x="373" y="265"/>
                      <a:pt x="366" y="264"/>
                      <a:pt x="364" y="263"/>
                    </a:cubicBezTo>
                    <a:cubicBezTo>
                      <a:pt x="361" y="261"/>
                      <a:pt x="358" y="259"/>
                      <a:pt x="353" y="258"/>
                    </a:cubicBezTo>
                    <a:cubicBezTo>
                      <a:pt x="348" y="256"/>
                      <a:pt x="350" y="256"/>
                      <a:pt x="347" y="250"/>
                    </a:cubicBezTo>
                    <a:cubicBezTo>
                      <a:pt x="347" y="248"/>
                      <a:pt x="347" y="246"/>
                      <a:pt x="349" y="244"/>
                    </a:cubicBezTo>
                    <a:cubicBezTo>
                      <a:pt x="347" y="246"/>
                      <a:pt x="347" y="246"/>
                      <a:pt x="347" y="246"/>
                    </a:cubicBezTo>
                    <a:cubicBezTo>
                      <a:pt x="350" y="239"/>
                      <a:pt x="362" y="225"/>
                      <a:pt x="385" y="226"/>
                    </a:cubicBezTo>
                    <a:cubicBezTo>
                      <a:pt x="385" y="226"/>
                      <a:pt x="391" y="228"/>
                      <a:pt x="403" y="226"/>
                    </a:cubicBezTo>
                    <a:cubicBezTo>
                      <a:pt x="416" y="224"/>
                      <a:pt x="430" y="234"/>
                      <a:pt x="437" y="237"/>
                    </a:cubicBezTo>
                    <a:cubicBezTo>
                      <a:pt x="445" y="240"/>
                      <a:pt x="459" y="233"/>
                      <a:pt x="465" y="232"/>
                    </a:cubicBezTo>
                    <a:cubicBezTo>
                      <a:pt x="470" y="230"/>
                      <a:pt x="478" y="228"/>
                      <a:pt x="482" y="221"/>
                    </a:cubicBezTo>
                    <a:cubicBezTo>
                      <a:pt x="487" y="213"/>
                      <a:pt x="478" y="202"/>
                      <a:pt x="472" y="189"/>
                    </a:cubicBezTo>
                    <a:cubicBezTo>
                      <a:pt x="467" y="176"/>
                      <a:pt x="459" y="166"/>
                      <a:pt x="457" y="157"/>
                    </a:cubicBezTo>
                    <a:cubicBezTo>
                      <a:pt x="458" y="135"/>
                      <a:pt x="446" y="132"/>
                      <a:pt x="446" y="132"/>
                    </a:cubicBezTo>
                    <a:cubicBezTo>
                      <a:pt x="446" y="132"/>
                      <a:pt x="434" y="121"/>
                      <a:pt x="428" y="107"/>
                    </a:cubicBezTo>
                    <a:cubicBezTo>
                      <a:pt x="421" y="93"/>
                      <a:pt x="417" y="88"/>
                      <a:pt x="409" y="78"/>
                    </a:cubicBezTo>
                    <a:cubicBezTo>
                      <a:pt x="409" y="78"/>
                      <a:pt x="411" y="47"/>
                      <a:pt x="387" y="27"/>
                    </a:cubicBezTo>
                    <a:cubicBezTo>
                      <a:pt x="363" y="7"/>
                      <a:pt x="357" y="16"/>
                      <a:pt x="361" y="31"/>
                    </a:cubicBezTo>
                    <a:cubicBezTo>
                      <a:pt x="364" y="47"/>
                      <a:pt x="365" y="60"/>
                      <a:pt x="365" y="60"/>
                    </a:cubicBezTo>
                    <a:cubicBezTo>
                      <a:pt x="365" y="60"/>
                      <a:pt x="361" y="79"/>
                      <a:pt x="350" y="73"/>
                    </a:cubicBezTo>
                    <a:cubicBezTo>
                      <a:pt x="184" y="0"/>
                      <a:pt x="98" y="86"/>
                      <a:pt x="85" y="130"/>
                    </a:cubicBezTo>
                    <a:close/>
                  </a:path>
                </a:pathLst>
              </a:custGeom>
              <a:solidFill>
                <a:srgbClr val="ED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" name="Freeform 69"/>
              <p:cNvSpPr>
                <a:spLocks/>
              </p:cNvSpPr>
              <p:nvPr/>
            </p:nvSpPr>
            <p:spPr bwMode="auto">
              <a:xfrm>
                <a:off x="1482" y="1011"/>
                <a:ext cx="497" cy="380"/>
              </a:xfrm>
              <a:custGeom>
                <a:avLst/>
                <a:gdLst>
                  <a:gd name="T0" fmla="*/ 0 w 199"/>
                  <a:gd name="T1" fmla="*/ 201488 h 152"/>
                  <a:gd name="T2" fmla="*/ 84930 w 199"/>
                  <a:gd name="T3" fmla="*/ 203438 h 152"/>
                  <a:gd name="T4" fmla="*/ 189087 w 199"/>
                  <a:gd name="T5" fmla="*/ 137500 h 152"/>
                  <a:gd name="T6" fmla="*/ 233468 w 199"/>
                  <a:gd name="T7" fmla="*/ 0 h 152"/>
                  <a:gd name="T8" fmla="*/ 254556 w 199"/>
                  <a:gd name="T9" fmla="*/ 26375 h 152"/>
                  <a:gd name="T10" fmla="*/ 289062 w 199"/>
                  <a:gd name="T11" fmla="*/ 70313 h 152"/>
                  <a:gd name="T12" fmla="*/ 251362 w 199"/>
                  <a:gd name="T13" fmla="*/ 167970 h 152"/>
                  <a:gd name="T14" fmla="*/ 181810 w 199"/>
                  <a:gd name="T15" fmla="*/ 212425 h 152"/>
                  <a:gd name="T16" fmla="*/ 103091 w 199"/>
                  <a:gd name="T17" fmla="*/ 227863 h 152"/>
                  <a:gd name="T18" fmla="*/ 12138 w 199"/>
                  <a:gd name="T19" fmla="*/ 216800 h 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9" h="152">
                    <a:moveTo>
                      <a:pt x="0" y="132"/>
                    </a:moveTo>
                    <a:cubicBezTo>
                      <a:pt x="9" y="138"/>
                      <a:pt x="46" y="135"/>
                      <a:pt x="56" y="133"/>
                    </a:cubicBezTo>
                    <a:cubicBezTo>
                      <a:pt x="83" y="126"/>
                      <a:pt x="107" y="111"/>
                      <a:pt x="125" y="90"/>
                    </a:cubicBezTo>
                    <a:cubicBezTo>
                      <a:pt x="144" y="66"/>
                      <a:pt x="155" y="31"/>
                      <a:pt x="154" y="0"/>
                    </a:cubicBezTo>
                    <a:cubicBezTo>
                      <a:pt x="155" y="6"/>
                      <a:pt x="164" y="13"/>
                      <a:pt x="168" y="17"/>
                    </a:cubicBezTo>
                    <a:cubicBezTo>
                      <a:pt x="177" y="26"/>
                      <a:pt x="186" y="33"/>
                      <a:pt x="191" y="46"/>
                    </a:cubicBezTo>
                    <a:cubicBezTo>
                      <a:pt x="199" y="66"/>
                      <a:pt x="180" y="96"/>
                      <a:pt x="166" y="110"/>
                    </a:cubicBezTo>
                    <a:cubicBezTo>
                      <a:pt x="153" y="123"/>
                      <a:pt x="138" y="133"/>
                      <a:pt x="120" y="139"/>
                    </a:cubicBezTo>
                    <a:cubicBezTo>
                      <a:pt x="104" y="143"/>
                      <a:pt x="85" y="147"/>
                      <a:pt x="68" y="149"/>
                    </a:cubicBezTo>
                    <a:cubicBezTo>
                      <a:pt x="46" y="152"/>
                      <a:pt x="29" y="146"/>
                      <a:pt x="8" y="142"/>
                    </a:cubicBezTo>
                  </a:path>
                </a:pathLst>
              </a:custGeom>
              <a:solidFill>
                <a:srgbClr val="E1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9" name="Freeform 70"/>
              <p:cNvSpPr>
                <a:spLocks/>
              </p:cNvSpPr>
              <p:nvPr/>
            </p:nvSpPr>
            <p:spPr bwMode="auto">
              <a:xfrm>
                <a:off x="1470" y="1408"/>
                <a:ext cx="237" cy="103"/>
              </a:xfrm>
              <a:custGeom>
                <a:avLst/>
                <a:gdLst>
                  <a:gd name="T0" fmla="*/ 0 w 95"/>
                  <a:gd name="T1" fmla="*/ 0 h 41"/>
                  <a:gd name="T2" fmla="*/ 7250 w 95"/>
                  <a:gd name="T3" fmla="*/ 6293 h 41"/>
                  <a:gd name="T4" fmla="*/ 45122 w 95"/>
                  <a:gd name="T5" fmla="*/ 22102 h 41"/>
                  <a:gd name="T6" fmla="*/ 59996 w 95"/>
                  <a:gd name="T7" fmla="*/ 46038 h 41"/>
                  <a:gd name="T8" fmla="*/ 63209 w 95"/>
                  <a:gd name="T9" fmla="*/ 49226 h 41"/>
                  <a:gd name="T10" fmla="*/ 64342 w 95"/>
                  <a:gd name="T11" fmla="*/ 53841 h 41"/>
                  <a:gd name="T12" fmla="*/ 66083 w 95"/>
                  <a:gd name="T13" fmla="*/ 50545 h 41"/>
                  <a:gd name="T14" fmla="*/ 67248 w 95"/>
                  <a:gd name="T15" fmla="*/ 44222 h 41"/>
                  <a:gd name="T16" fmla="*/ 64342 w 95"/>
                  <a:gd name="T17" fmla="*/ 30425 h 41"/>
                  <a:gd name="T18" fmla="*/ 87276 w 95"/>
                  <a:gd name="T19" fmla="*/ 34736 h 41"/>
                  <a:gd name="T20" fmla="*/ 102224 w 95"/>
                  <a:gd name="T21" fmla="*/ 53841 h 41"/>
                  <a:gd name="T22" fmla="*/ 109506 w 95"/>
                  <a:gd name="T23" fmla="*/ 60024 h 41"/>
                  <a:gd name="T24" fmla="*/ 112568 w 95"/>
                  <a:gd name="T25" fmla="*/ 65119 h 41"/>
                  <a:gd name="T26" fmla="*/ 112568 w 95"/>
                  <a:gd name="T27" fmla="*/ 60024 h 41"/>
                  <a:gd name="T28" fmla="*/ 111405 w 95"/>
                  <a:gd name="T29" fmla="*/ 43016 h 41"/>
                  <a:gd name="T30" fmla="*/ 121461 w 95"/>
                  <a:gd name="T31" fmla="*/ 46038 h 41"/>
                  <a:gd name="T32" fmla="*/ 130455 w 95"/>
                  <a:gd name="T33" fmla="*/ 49226 h 41"/>
                  <a:gd name="T34" fmla="*/ 133561 w 95"/>
                  <a:gd name="T35" fmla="*/ 50545 h 41"/>
                  <a:gd name="T36" fmla="*/ 133561 w 95"/>
                  <a:gd name="T37" fmla="*/ 46038 h 41"/>
                  <a:gd name="T38" fmla="*/ 130455 w 95"/>
                  <a:gd name="T39" fmla="*/ 39715 h 41"/>
                  <a:gd name="T40" fmla="*/ 138358 w 95"/>
                  <a:gd name="T41" fmla="*/ 39715 h 41"/>
                  <a:gd name="T42" fmla="*/ 142425 w 95"/>
                  <a:gd name="T43" fmla="*/ 39715 h 41"/>
                  <a:gd name="T44" fmla="*/ 139523 w 95"/>
                  <a:gd name="T45" fmla="*/ 36718 h 41"/>
                  <a:gd name="T46" fmla="*/ 127548 w 95"/>
                  <a:gd name="T47" fmla="*/ 23893 h 41"/>
                  <a:gd name="T48" fmla="*/ 108217 w 95"/>
                  <a:gd name="T49" fmla="*/ 15809 h 41"/>
                  <a:gd name="T50" fmla="*/ 52292 w 95"/>
                  <a:gd name="T51" fmla="*/ 14616 h 41"/>
                  <a:gd name="T52" fmla="*/ 0 w 95"/>
                  <a:gd name="T53" fmla="*/ 0 h 4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5" h="41">
                    <a:moveTo>
                      <a:pt x="0" y="0"/>
                    </a:moveTo>
                    <a:cubicBezTo>
                      <a:pt x="1" y="2"/>
                      <a:pt x="3" y="3"/>
                      <a:pt x="5" y="4"/>
                    </a:cubicBezTo>
                    <a:cubicBezTo>
                      <a:pt x="10" y="6"/>
                      <a:pt x="26" y="12"/>
                      <a:pt x="30" y="14"/>
                    </a:cubicBezTo>
                    <a:cubicBezTo>
                      <a:pt x="33" y="16"/>
                      <a:pt x="37" y="24"/>
                      <a:pt x="40" y="29"/>
                    </a:cubicBezTo>
                    <a:cubicBezTo>
                      <a:pt x="40" y="30"/>
                      <a:pt x="41" y="31"/>
                      <a:pt x="42" y="31"/>
                    </a:cubicBezTo>
                    <a:cubicBezTo>
                      <a:pt x="43" y="33"/>
                      <a:pt x="43" y="34"/>
                      <a:pt x="43" y="34"/>
                    </a:cubicBezTo>
                    <a:cubicBezTo>
                      <a:pt x="44" y="34"/>
                      <a:pt x="44" y="33"/>
                      <a:pt x="44" y="32"/>
                    </a:cubicBezTo>
                    <a:cubicBezTo>
                      <a:pt x="44" y="31"/>
                      <a:pt x="45" y="29"/>
                      <a:pt x="45" y="28"/>
                    </a:cubicBezTo>
                    <a:cubicBezTo>
                      <a:pt x="44" y="23"/>
                      <a:pt x="43" y="19"/>
                      <a:pt x="43" y="19"/>
                    </a:cubicBezTo>
                    <a:cubicBezTo>
                      <a:pt x="43" y="19"/>
                      <a:pt x="55" y="19"/>
                      <a:pt x="58" y="22"/>
                    </a:cubicBezTo>
                    <a:cubicBezTo>
                      <a:pt x="61" y="25"/>
                      <a:pt x="67" y="32"/>
                      <a:pt x="68" y="34"/>
                    </a:cubicBezTo>
                    <a:cubicBezTo>
                      <a:pt x="69" y="36"/>
                      <a:pt x="71" y="37"/>
                      <a:pt x="73" y="38"/>
                    </a:cubicBezTo>
                    <a:cubicBezTo>
                      <a:pt x="74" y="39"/>
                      <a:pt x="74" y="41"/>
                      <a:pt x="75" y="41"/>
                    </a:cubicBezTo>
                    <a:cubicBezTo>
                      <a:pt x="76" y="41"/>
                      <a:pt x="75" y="39"/>
                      <a:pt x="75" y="38"/>
                    </a:cubicBezTo>
                    <a:cubicBezTo>
                      <a:pt x="75" y="35"/>
                      <a:pt x="74" y="27"/>
                      <a:pt x="74" y="27"/>
                    </a:cubicBezTo>
                    <a:cubicBezTo>
                      <a:pt x="74" y="27"/>
                      <a:pt x="78" y="28"/>
                      <a:pt x="81" y="29"/>
                    </a:cubicBezTo>
                    <a:cubicBezTo>
                      <a:pt x="83" y="29"/>
                      <a:pt x="86" y="31"/>
                      <a:pt x="87" y="31"/>
                    </a:cubicBezTo>
                    <a:cubicBezTo>
                      <a:pt x="88" y="31"/>
                      <a:pt x="88" y="32"/>
                      <a:pt x="89" y="32"/>
                    </a:cubicBezTo>
                    <a:cubicBezTo>
                      <a:pt x="90" y="31"/>
                      <a:pt x="90" y="31"/>
                      <a:pt x="89" y="29"/>
                    </a:cubicBezTo>
                    <a:cubicBezTo>
                      <a:pt x="88" y="28"/>
                      <a:pt x="88" y="25"/>
                      <a:pt x="87" y="25"/>
                    </a:cubicBezTo>
                    <a:cubicBezTo>
                      <a:pt x="87" y="24"/>
                      <a:pt x="90" y="24"/>
                      <a:pt x="92" y="25"/>
                    </a:cubicBezTo>
                    <a:cubicBezTo>
                      <a:pt x="93" y="26"/>
                      <a:pt x="94" y="27"/>
                      <a:pt x="95" y="25"/>
                    </a:cubicBezTo>
                    <a:cubicBezTo>
                      <a:pt x="95" y="25"/>
                      <a:pt x="94" y="24"/>
                      <a:pt x="93" y="23"/>
                    </a:cubicBezTo>
                    <a:cubicBezTo>
                      <a:pt x="91" y="20"/>
                      <a:pt x="87" y="16"/>
                      <a:pt x="85" y="15"/>
                    </a:cubicBezTo>
                    <a:cubicBezTo>
                      <a:pt x="82" y="13"/>
                      <a:pt x="78" y="11"/>
                      <a:pt x="72" y="10"/>
                    </a:cubicBezTo>
                    <a:cubicBezTo>
                      <a:pt x="57" y="10"/>
                      <a:pt x="42" y="9"/>
                      <a:pt x="35" y="9"/>
                    </a:cubicBezTo>
                    <a:cubicBezTo>
                      <a:pt x="29" y="9"/>
                      <a:pt x="14" y="5"/>
                      <a:pt x="0" y="0"/>
                    </a:cubicBezTo>
                    <a:close/>
                  </a:path>
                </a:pathLst>
              </a:custGeom>
              <a:solidFill>
                <a:srgbClr val="D9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0" name="Freeform 71"/>
              <p:cNvSpPr>
                <a:spLocks/>
              </p:cNvSpPr>
              <p:nvPr/>
            </p:nvSpPr>
            <p:spPr bwMode="auto">
              <a:xfrm>
                <a:off x="1240" y="1198"/>
                <a:ext cx="1114" cy="366"/>
              </a:xfrm>
              <a:custGeom>
                <a:avLst/>
                <a:gdLst>
                  <a:gd name="T0" fmla="*/ 0 w 446"/>
                  <a:gd name="T1" fmla="*/ 165510 h 146"/>
                  <a:gd name="T2" fmla="*/ 39392 w 446"/>
                  <a:gd name="T3" fmla="*/ 126328 h 146"/>
                  <a:gd name="T4" fmla="*/ 49785 w 446"/>
                  <a:gd name="T5" fmla="*/ 118912 h 146"/>
                  <a:gd name="T6" fmla="*/ 95167 w 446"/>
                  <a:gd name="T7" fmla="*/ 113934 h 146"/>
                  <a:gd name="T8" fmla="*/ 192310 w 446"/>
                  <a:gd name="T9" fmla="*/ 144933 h 146"/>
                  <a:gd name="T10" fmla="*/ 297216 w 446"/>
                  <a:gd name="T11" fmla="*/ 141975 h 146"/>
                  <a:gd name="T12" fmla="*/ 389463 w 446"/>
                  <a:gd name="T13" fmla="*/ 138694 h 146"/>
                  <a:gd name="T14" fmla="*/ 434845 w 446"/>
                  <a:gd name="T15" fmla="*/ 174752 h 146"/>
                  <a:gd name="T16" fmla="*/ 480344 w 446"/>
                  <a:gd name="T17" fmla="*/ 206030 h 146"/>
                  <a:gd name="T18" fmla="*/ 492410 w 446"/>
                  <a:gd name="T19" fmla="*/ 221357 h 146"/>
                  <a:gd name="T20" fmla="*/ 499684 w 446"/>
                  <a:gd name="T21" fmla="*/ 227800 h 146"/>
                  <a:gd name="T22" fmla="*/ 498560 w 446"/>
                  <a:gd name="T23" fmla="*/ 219705 h 146"/>
                  <a:gd name="T24" fmla="*/ 496802 w 446"/>
                  <a:gd name="T25" fmla="*/ 204058 h 146"/>
                  <a:gd name="T26" fmla="*/ 511868 w 446"/>
                  <a:gd name="T27" fmla="*/ 210172 h 146"/>
                  <a:gd name="T28" fmla="*/ 521095 w 446"/>
                  <a:gd name="T29" fmla="*/ 213466 h 146"/>
                  <a:gd name="T30" fmla="*/ 524010 w 446"/>
                  <a:gd name="T31" fmla="*/ 216424 h 146"/>
                  <a:gd name="T32" fmla="*/ 521095 w 446"/>
                  <a:gd name="T33" fmla="*/ 202749 h 146"/>
                  <a:gd name="T34" fmla="*/ 524010 w 446"/>
                  <a:gd name="T35" fmla="*/ 204058 h 146"/>
                  <a:gd name="T36" fmla="*/ 528888 w 446"/>
                  <a:gd name="T37" fmla="*/ 206030 h 146"/>
                  <a:gd name="T38" fmla="*/ 525955 w 446"/>
                  <a:gd name="T39" fmla="*/ 196509 h 146"/>
                  <a:gd name="T40" fmla="*/ 521095 w 446"/>
                  <a:gd name="T41" fmla="*/ 185424 h 146"/>
                  <a:gd name="T42" fmla="*/ 508956 w 446"/>
                  <a:gd name="T43" fmla="*/ 180869 h 146"/>
                  <a:gd name="T44" fmla="*/ 505841 w 446"/>
                  <a:gd name="T45" fmla="*/ 175936 h 146"/>
                  <a:gd name="T46" fmla="*/ 484742 w 446"/>
                  <a:gd name="T47" fmla="*/ 174752 h 146"/>
                  <a:gd name="T48" fmla="*/ 460417 w 446"/>
                  <a:gd name="T49" fmla="*/ 151176 h 146"/>
                  <a:gd name="T50" fmla="*/ 465277 w 446"/>
                  <a:gd name="T51" fmla="*/ 140667 h 146"/>
                  <a:gd name="T52" fmla="*/ 481515 w 446"/>
                  <a:gd name="T53" fmla="*/ 149867 h 146"/>
                  <a:gd name="T54" fmla="*/ 493702 w 446"/>
                  <a:gd name="T55" fmla="*/ 162278 h 146"/>
                  <a:gd name="T56" fmla="*/ 498560 w 446"/>
                  <a:gd name="T57" fmla="*/ 166816 h 146"/>
                  <a:gd name="T58" fmla="*/ 498560 w 446"/>
                  <a:gd name="T59" fmla="*/ 157302 h 146"/>
                  <a:gd name="T60" fmla="*/ 505841 w 446"/>
                  <a:gd name="T61" fmla="*/ 157302 h 146"/>
                  <a:gd name="T62" fmla="*/ 515063 w 446"/>
                  <a:gd name="T63" fmla="*/ 162278 h 146"/>
                  <a:gd name="T64" fmla="*/ 517975 w 446"/>
                  <a:gd name="T65" fmla="*/ 166816 h 146"/>
                  <a:gd name="T66" fmla="*/ 516734 w 446"/>
                  <a:gd name="T67" fmla="*/ 154342 h 146"/>
                  <a:gd name="T68" fmla="*/ 492410 w 446"/>
                  <a:gd name="T69" fmla="*/ 135545 h 146"/>
                  <a:gd name="T70" fmla="*/ 493702 w 446"/>
                  <a:gd name="T71" fmla="*/ 123054 h 146"/>
                  <a:gd name="T72" fmla="*/ 490769 w 446"/>
                  <a:gd name="T73" fmla="*/ 121870 h 146"/>
                  <a:gd name="T74" fmla="*/ 474237 w 446"/>
                  <a:gd name="T75" fmla="*/ 113934 h 146"/>
                  <a:gd name="T76" fmla="*/ 465277 w 446"/>
                  <a:gd name="T77" fmla="*/ 101505 h 146"/>
                  <a:gd name="T78" fmla="*/ 468210 w 446"/>
                  <a:gd name="T79" fmla="*/ 92052 h 146"/>
                  <a:gd name="T80" fmla="*/ 465277 w 446"/>
                  <a:gd name="T81" fmla="*/ 95338 h 146"/>
                  <a:gd name="T82" fmla="*/ 522843 w 446"/>
                  <a:gd name="T83" fmla="*/ 64055 h 146"/>
                  <a:gd name="T84" fmla="*/ 549969 w 446"/>
                  <a:gd name="T85" fmla="*/ 64055 h 146"/>
                  <a:gd name="T86" fmla="*/ 560487 w 446"/>
                  <a:gd name="T87" fmla="*/ 64055 h 146"/>
                  <a:gd name="T88" fmla="*/ 580419 w 446"/>
                  <a:gd name="T89" fmla="*/ 64055 h 146"/>
                  <a:gd name="T90" fmla="*/ 607814 w 446"/>
                  <a:gd name="T91" fmla="*/ 76424 h 146"/>
                  <a:gd name="T92" fmla="*/ 636189 w 446"/>
                  <a:gd name="T93" fmla="*/ 71478 h 146"/>
                  <a:gd name="T94" fmla="*/ 660515 w 446"/>
                  <a:gd name="T95" fmla="*/ 27996 h 146"/>
                  <a:gd name="T96" fmla="*/ 625983 w 446"/>
                  <a:gd name="T97" fmla="*/ 46647 h 146"/>
                  <a:gd name="T98" fmla="*/ 601707 w 446"/>
                  <a:gd name="T99" fmla="*/ 39215 h 146"/>
                  <a:gd name="T100" fmla="*/ 577487 w 446"/>
                  <a:gd name="T101" fmla="*/ 26816 h 146"/>
                  <a:gd name="T102" fmla="*/ 542196 w 446"/>
                  <a:gd name="T103" fmla="*/ 26816 h 146"/>
                  <a:gd name="T104" fmla="*/ 517975 w 446"/>
                  <a:gd name="T105" fmla="*/ 24843 h 146"/>
                  <a:gd name="T106" fmla="*/ 493702 w 446"/>
                  <a:gd name="T107" fmla="*/ 21882 h 146"/>
                  <a:gd name="T108" fmla="*/ 471309 w 446"/>
                  <a:gd name="T109" fmla="*/ 8207 h 146"/>
                  <a:gd name="T110" fmla="*/ 419591 w 446"/>
                  <a:gd name="T111" fmla="*/ 39215 h 146"/>
                  <a:gd name="T112" fmla="*/ 377391 w 446"/>
                  <a:gd name="T113" fmla="*/ 64055 h 146"/>
                  <a:gd name="T114" fmla="*/ 325590 w 446"/>
                  <a:gd name="T115" fmla="*/ 88823 h 146"/>
                  <a:gd name="T116" fmla="*/ 186278 w 446"/>
                  <a:gd name="T117" fmla="*/ 98306 h 146"/>
                  <a:gd name="T118" fmla="*/ 81859 w 446"/>
                  <a:gd name="T119" fmla="*/ 79698 h 146"/>
                  <a:gd name="T120" fmla="*/ 37631 w 446"/>
                  <a:gd name="T121" fmla="*/ 111961 h 146"/>
                  <a:gd name="T122" fmla="*/ 0 w 446"/>
                  <a:gd name="T123" fmla="*/ 165510 h 1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46" h="146">
                    <a:moveTo>
                      <a:pt x="0" y="106"/>
                    </a:moveTo>
                    <a:cubicBezTo>
                      <a:pt x="4" y="97"/>
                      <a:pt x="17" y="85"/>
                      <a:pt x="26" y="81"/>
                    </a:cubicBezTo>
                    <a:cubicBezTo>
                      <a:pt x="29" y="79"/>
                      <a:pt x="32" y="76"/>
                      <a:pt x="33" y="76"/>
                    </a:cubicBezTo>
                    <a:cubicBezTo>
                      <a:pt x="42" y="69"/>
                      <a:pt x="52" y="68"/>
                      <a:pt x="63" y="73"/>
                    </a:cubicBezTo>
                    <a:cubicBezTo>
                      <a:pt x="81" y="82"/>
                      <a:pt x="116" y="93"/>
                      <a:pt x="127" y="93"/>
                    </a:cubicBezTo>
                    <a:cubicBezTo>
                      <a:pt x="139" y="93"/>
                      <a:pt x="174" y="95"/>
                      <a:pt x="196" y="91"/>
                    </a:cubicBezTo>
                    <a:cubicBezTo>
                      <a:pt x="219" y="86"/>
                      <a:pt x="237" y="73"/>
                      <a:pt x="257" y="89"/>
                    </a:cubicBezTo>
                    <a:cubicBezTo>
                      <a:pt x="265" y="96"/>
                      <a:pt x="278" y="106"/>
                      <a:pt x="287" y="112"/>
                    </a:cubicBezTo>
                    <a:cubicBezTo>
                      <a:pt x="295" y="118"/>
                      <a:pt x="314" y="128"/>
                      <a:pt x="317" y="132"/>
                    </a:cubicBezTo>
                    <a:cubicBezTo>
                      <a:pt x="319" y="136"/>
                      <a:pt x="324" y="140"/>
                      <a:pt x="325" y="142"/>
                    </a:cubicBezTo>
                    <a:cubicBezTo>
                      <a:pt x="327" y="143"/>
                      <a:pt x="327" y="146"/>
                      <a:pt x="330" y="146"/>
                    </a:cubicBezTo>
                    <a:cubicBezTo>
                      <a:pt x="332" y="145"/>
                      <a:pt x="329" y="143"/>
                      <a:pt x="329" y="141"/>
                    </a:cubicBezTo>
                    <a:cubicBezTo>
                      <a:pt x="329" y="139"/>
                      <a:pt x="330" y="134"/>
                      <a:pt x="328" y="131"/>
                    </a:cubicBezTo>
                    <a:cubicBezTo>
                      <a:pt x="330" y="132"/>
                      <a:pt x="335" y="135"/>
                      <a:pt x="338" y="135"/>
                    </a:cubicBezTo>
                    <a:cubicBezTo>
                      <a:pt x="341" y="136"/>
                      <a:pt x="342" y="136"/>
                      <a:pt x="344" y="137"/>
                    </a:cubicBezTo>
                    <a:cubicBezTo>
                      <a:pt x="345" y="138"/>
                      <a:pt x="345" y="140"/>
                      <a:pt x="346" y="139"/>
                    </a:cubicBezTo>
                    <a:cubicBezTo>
                      <a:pt x="348" y="137"/>
                      <a:pt x="347" y="135"/>
                      <a:pt x="344" y="130"/>
                    </a:cubicBezTo>
                    <a:cubicBezTo>
                      <a:pt x="344" y="130"/>
                      <a:pt x="345" y="130"/>
                      <a:pt x="346" y="131"/>
                    </a:cubicBezTo>
                    <a:cubicBezTo>
                      <a:pt x="347" y="133"/>
                      <a:pt x="349" y="132"/>
                      <a:pt x="349" y="132"/>
                    </a:cubicBezTo>
                    <a:cubicBezTo>
                      <a:pt x="349" y="132"/>
                      <a:pt x="348" y="129"/>
                      <a:pt x="347" y="126"/>
                    </a:cubicBezTo>
                    <a:cubicBezTo>
                      <a:pt x="346" y="123"/>
                      <a:pt x="345" y="121"/>
                      <a:pt x="344" y="119"/>
                    </a:cubicBezTo>
                    <a:cubicBezTo>
                      <a:pt x="342" y="117"/>
                      <a:pt x="336" y="116"/>
                      <a:pt x="336" y="116"/>
                    </a:cubicBezTo>
                    <a:cubicBezTo>
                      <a:pt x="336" y="116"/>
                      <a:pt x="335" y="115"/>
                      <a:pt x="334" y="113"/>
                    </a:cubicBezTo>
                    <a:cubicBezTo>
                      <a:pt x="332" y="112"/>
                      <a:pt x="321" y="113"/>
                      <a:pt x="320" y="112"/>
                    </a:cubicBezTo>
                    <a:cubicBezTo>
                      <a:pt x="319" y="112"/>
                      <a:pt x="305" y="100"/>
                      <a:pt x="304" y="97"/>
                    </a:cubicBezTo>
                    <a:cubicBezTo>
                      <a:pt x="302" y="95"/>
                      <a:pt x="305" y="89"/>
                      <a:pt x="307" y="90"/>
                    </a:cubicBezTo>
                    <a:cubicBezTo>
                      <a:pt x="309" y="91"/>
                      <a:pt x="315" y="92"/>
                      <a:pt x="318" y="96"/>
                    </a:cubicBezTo>
                    <a:cubicBezTo>
                      <a:pt x="320" y="98"/>
                      <a:pt x="324" y="102"/>
                      <a:pt x="326" y="104"/>
                    </a:cubicBezTo>
                    <a:cubicBezTo>
                      <a:pt x="329" y="106"/>
                      <a:pt x="327" y="107"/>
                      <a:pt x="329" y="107"/>
                    </a:cubicBezTo>
                    <a:cubicBezTo>
                      <a:pt x="330" y="106"/>
                      <a:pt x="331" y="104"/>
                      <a:pt x="329" y="101"/>
                    </a:cubicBezTo>
                    <a:cubicBezTo>
                      <a:pt x="329" y="101"/>
                      <a:pt x="331" y="101"/>
                      <a:pt x="334" y="101"/>
                    </a:cubicBezTo>
                    <a:cubicBezTo>
                      <a:pt x="336" y="102"/>
                      <a:pt x="339" y="102"/>
                      <a:pt x="340" y="104"/>
                    </a:cubicBezTo>
                    <a:cubicBezTo>
                      <a:pt x="341" y="106"/>
                      <a:pt x="341" y="108"/>
                      <a:pt x="342" y="107"/>
                    </a:cubicBezTo>
                    <a:cubicBezTo>
                      <a:pt x="343" y="106"/>
                      <a:pt x="343" y="103"/>
                      <a:pt x="341" y="99"/>
                    </a:cubicBezTo>
                    <a:cubicBezTo>
                      <a:pt x="335" y="96"/>
                      <a:pt x="327" y="92"/>
                      <a:pt x="325" y="87"/>
                    </a:cubicBezTo>
                    <a:cubicBezTo>
                      <a:pt x="323" y="85"/>
                      <a:pt x="325" y="82"/>
                      <a:pt x="326" y="79"/>
                    </a:cubicBezTo>
                    <a:cubicBezTo>
                      <a:pt x="325" y="78"/>
                      <a:pt x="324" y="78"/>
                      <a:pt x="324" y="78"/>
                    </a:cubicBezTo>
                    <a:cubicBezTo>
                      <a:pt x="321" y="76"/>
                      <a:pt x="318" y="74"/>
                      <a:pt x="313" y="73"/>
                    </a:cubicBezTo>
                    <a:cubicBezTo>
                      <a:pt x="308" y="71"/>
                      <a:pt x="310" y="71"/>
                      <a:pt x="307" y="65"/>
                    </a:cubicBezTo>
                    <a:cubicBezTo>
                      <a:pt x="307" y="63"/>
                      <a:pt x="307" y="61"/>
                      <a:pt x="309" y="59"/>
                    </a:cubicBezTo>
                    <a:cubicBezTo>
                      <a:pt x="307" y="61"/>
                      <a:pt x="307" y="61"/>
                      <a:pt x="307" y="61"/>
                    </a:cubicBezTo>
                    <a:cubicBezTo>
                      <a:pt x="310" y="54"/>
                      <a:pt x="322" y="40"/>
                      <a:pt x="345" y="41"/>
                    </a:cubicBezTo>
                    <a:cubicBezTo>
                      <a:pt x="345" y="41"/>
                      <a:pt x="351" y="43"/>
                      <a:pt x="363" y="41"/>
                    </a:cubicBezTo>
                    <a:cubicBezTo>
                      <a:pt x="365" y="41"/>
                      <a:pt x="368" y="41"/>
                      <a:pt x="370" y="41"/>
                    </a:cubicBezTo>
                    <a:cubicBezTo>
                      <a:pt x="375" y="40"/>
                      <a:pt x="379" y="39"/>
                      <a:pt x="383" y="41"/>
                    </a:cubicBezTo>
                    <a:cubicBezTo>
                      <a:pt x="390" y="44"/>
                      <a:pt x="393" y="48"/>
                      <a:pt x="401" y="49"/>
                    </a:cubicBezTo>
                    <a:cubicBezTo>
                      <a:pt x="408" y="49"/>
                      <a:pt x="414" y="48"/>
                      <a:pt x="420" y="46"/>
                    </a:cubicBezTo>
                    <a:cubicBezTo>
                      <a:pt x="433" y="41"/>
                      <a:pt x="446" y="33"/>
                      <a:pt x="436" y="18"/>
                    </a:cubicBezTo>
                    <a:cubicBezTo>
                      <a:pt x="438" y="34"/>
                      <a:pt x="425" y="33"/>
                      <a:pt x="413" y="30"/>
                    </a:cubicBezTo>
                    <a:cubicBezTo>
                      <a:pt x="408" y="29"/>
                      <a:pt x="402" y="27"/>
                      <a:pt x="397" y="25"/>
                    </a:cubicBezTo>
                    <a:cubicBezTo>
                      <a:pt x="390" y="23"/>
                      <a:pt x="389" y="17"/>
                      <a:pt x="381" y="17"/>
                    </a:cubicBezTo>
                    <a:cubicBezTo>
                      <a:pt x="373" y="16"/>
                      <a:pt x="366" y="17"/>
                      <a:pt x="358" y="17"/>
                    </a:cubicBezTo>
                    <a:cubicBezTo>
                      <a:pt x="352" y="16"/>
                      <a:pt x="347" y="16"/>
                      <a:pt x="342" y="16"/>
                    </a:cubicBezTo>
                    <a:cubicBezTo>
                      <a:pt x="337" y="16"/>
                      <a:pt x="331" y="15"/>
                      <a:pt x="326" y="14"/>
                    </a:cubicBezTo>
                    <a:cubicBezTo>
                      <a:pt x="320" y="13"/>
                      <a:pt x="317" y="6"/>
                      <a:pt x="311" y="5"/>
                    </a:cubicBezTo>
                    <a:cubicBezTo>
                      <a:pt x="293" y="0"/>
                      <a:pt x="290" y="20"/>
                      <a:pt x="277" y="25"/>
                    </a:cubicBezTo>
                    <a:cubicBezTo>
                      <a:pt x="267" y="30"/>
                      <a:pt x="258" y="34"/>
                      <a:pt x="249" y="41"/>
                    </a:cubicBezTo>
                    <a:cubicBezTo>
                      <a:pt x="239" y="48"/>
                      <a:pt x="227" y="54"/>
                      <a:pt x="215" y="57"/>
                    </a:cubicBezTo>
                    <a:cubicBezTo>
                      <a:pt x="186" y="66"/>
                      <a:pt x="153" y="66"/>
                      <a:pt x="123" y="63"/>
                    </a:cubicBezTo>
                    <a:cubicBezTo>
                      <a:pt x="100" y="60"/>
                      <a:pt x="77" y="44"/>
                      <a:pt x="54" y="51"/>
                    </a:cubicBezTo>
                    <a:cubicBezTo>
                      <a:pt x="42" y="54"/>
                      <a:pt x="35" y="64"/>
                      <a:pt x="25" y="72"/>
                    </a:cubicBezTo>
                    <a:cubicBezTo>
                      <a:pt x="15" y="80"/>
                      <a:pt x="1" y="92"/>
                      <a:pt x="0" y="106"/>
                    </a:cubicBezTo>
                    <a:close/>
                  </a:path>
                </a:pathLst>
              </a:custGeom>
              <a:solidFill>
                <a:srgbClr val="D9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1" name="Freeform 72"/>
              <p:cNvSpPr>
                <a:spLocks/>
              </p:cNvSpPr>
              <p:nvPr/>
            </p:nvSpPr>
            <p:spPr bwMode="auto">
              <a:xfrm>
                <a:off x="1747" y="1081"/>
                <a:ext cx="355" cy="272"/>
              </a:xfrm>
              <a:custGeom>
                <a:avLst/>
                <a:gdLst>
                  <a:gd name="T0" fmla="*/ 0 w 142"/>
                  <a:gd name="T1" fmla="*/ 163909 h 109"/>
                  <a:gd name="T2" fmla="*/ 97658 w 142"/>
                  <a:gd name="T3" fmla="*/ 90269 h 109"/>
                  <a:gd name="T4" fmla="*/ 111845 w 142"/>
                  <a:gd name="T5" fmla="*/ 30207 h 109"/>
                  <a:gd name="T6" fmla="*/ 125313 w 142"/>
                  <a:gd name="T7" fmla="*/ 2907 h 109"/>
                  <a:gd name="T8" fmla="*/ 151375 w 142"/>
                  <a:gd name="T9" fmla="*/ 16178 h 109"/>
                  <a:gd name="T10" fmla="*/ 166800 w 142"/>
                  <a:gd name="T11" fmla="*/ 37461 h 109"/>
                  <a:gd name="T12" fmla="*/ 175783 w 142"/>
                  <a:gd name="T13" fmla="*/ 51186 h 109"/>
                  <a:gd name="T14" fmla="*/ 177083 w 142"/>
                  <a:gd name="T15" fmla="*/ 67364 h 109"/>
                  <a:gd name="T16" fmla="*/ 201488 w 142"/>
                  <a:gd name="T17" fmla="*/ 93481 h 109"/>
                  <a:gd name="T18" fmla="*/ 180208 w 142"/>
                  <a:gd name="T19" fmla="*/ 114460 h 109"/>
                  <a:gd name="T20" fmla="*/ 120908 w 142"/>
                  <a:gd name="T21" fmla="*/ 126565 h 109"/>
                  <a:gd name="T22" fmla="*/ 81375 w 142"/>
                  <a:gd name="T23" fmla="*/ 141455 h 1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109">
                    <a:moveTo>
                      <a:pt x="0" y="109"/>
                    </a:moveTo>
                    <a:cubicBezTo>
                      <a:pt x="26" y="101"/>
                      <a:pt x="49" y="83"/>
                      <a:pt x="64" y="60"/>
                    </a:cubicBezTo>
                    <a:cubicBezTo>
                      <a:pt x="72" y="48"/>
                      <a:pt x="78" y="35"/>
                      <a:pt x="73" y="20"/>
                    </a:cubicBezTo>
                    <a:cubicBezTo>
                      <a:pt x="69" y="11"/>
                      <a:pt x="76" y="0"/>
                      <a:pt x="82" y="2"/>
                    </a:cubicBezTo>
                    <a:cubicBezTo>
                      <a:pt x="88" y="4"/>
                      <a:pt x="94" y="7"/>
                      <a:pt x="99" y="11"/>
                    </a:cubicBezTo>
                    <a:cubicBezTo>
                      <a:pt x="104" y="15"/>
                      <a:pt x="105" y="20"/>
                      <a:pt x="109" y="25"/>
                    </a:cubicBezTo>
                    <a:cubicBezTo>
                      <a:pt x="113" y="28"/>
                      <a:pt x="115" y="28"/>
                      <a:pt x="115" y="34"/>
                    </a:cubicBezTo>
                    <a:cubicBezTo>
                      <a:pt x="116" y="38"/>
                      <a:pt x="114" y="40"/>
                      <a:pt x="116" y="45"/>
                    </a:cubicBezTo>
                    <a:cubicBezTo>
                      <a:pt x="119" y="52"/>
                      <a:pt x="126" y="57"/>
                      <a:pt x="132" y="62"/>
                    </a:cubicBezTo>
                    <a:cubicBezTo>
                      <a:pt x="142" y="71"/>
                      <a:pt x="127" y="74"/>
                      <a:pt x="118" y="76"/>
                    </a:cubicBezTo>
                    <a:cubicBezTo>
                      <a:pt x="105" y="78"/>
                      <a:pt x="92" y="80"/>
                      <a:pt x="79" y="84"/>
                    </a:cubicBezTo>
                    <a:cubicBezTo>
                      <a:pt x="73" y="86"/>
                      <a:pt x="60" y="95"/>
                      <a:pt x="53" y="94"/>
                    </a:cubicBezTo>
                  </a:path>
                </a:pathLst>
              </a:custGeom>
              <a:solidFill>
                <a:srgbClr val="D9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2" name="Freeform 73"/>
              <p:cNvSpPr>
                <a:spLocks/>
              </p:cNvSpPr>
              <p:nvPr/>
            </p:nvSpPr>
            <p:spPr bwMode="auto">
              <a:xfrm>
                <a:off x="2052" y="783"/>
                <a:ext cx="110" cy="145"/>
              </a:xfrm>
              <a:custGeom>
                <a:avLst/>
                <a:gdLst>
                  <a:gd name="T0" fmla="*/ 6175 w 44"/>
                  <a:gd name="T1" fmla="*/ 4895 h 58"/>
                  <a:gd name="T2" fmla="*/ 48833 w 44"/>
                  <a:gd name="T3" fmla="*/ 41533 h 58"/>
                  <a:gd name="T4" fmla="*/ 58125 w 44"/>
                  <a:gd name="T5" fmla="*/ 88675 h 58"/>
                  <a:gd name="T6" fmla="*/ 36645 w 44"/>
                  <a:gd name="T7" fmla="*/ 50783 h 58"/>
                  <a:gd name="T8" fmla="*/ 0 w 44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58">
                    <a:moveTo>
                      <a:pt x="4" y="3"/>
                    </a:moveTo>
                    <a:cubicBezTo>
                      <a:pt x="14" y="1"/>
                      <a:pt x="27" y="20"/>
                      <a:pt x="32" y="27"/>
                    </a:cubicBezTo>
                    <a:cubicBezTo>
                      <a:pt x="37" y="35"/>
                      <a:pt x="44" y="49"/>
                      <a:pt x="38" y="58"/>
                    </a:cubicBezTo>
                    <a:cubicBezTo>
                      <a:pt x="28" y="56"/>
                      <a:pt x="28" y="40"/>
                      <a:pt x="24" y="33"/>
                    </a:cubicBezTo>
                    <a:cubicBezTo>
                      <a:pt x="18" y="22"/>
                      <a:pt x="10" y="7"/>
                      <a:pt x="0" y="0"/>
                    </a:cubicBezTo>
                  </a:path>
                </a:pathLst>
              </a:custGeom>
              <a:solidFill>
                <a:srgbClr val="D9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3" name="Freeform 74"/>
              <p:cNvSpPr>
                <a:spLocks/>
              </p:cNvSpPr>
              <p:nvPr/>
            </p:nvSpPr>
            <p:spPr bwMode="auto">
              <a:xfrm>
                <a:off x="2039" y="1408"/>
                <a:ext cx="43" cy="35"/>
              </a:xfrm>
              <a:custGeom>
                <a:avLst/>
                <a:gdLst>
                  <a:gd name="T0" fmla="*/ 0 w 17"/>
                  <a:gd name="T1" fmla="*/ 0 h 14"/>
                  <a:gd name="T2" fmla="*/ 18624 w 17"/>
                  <a:gd name="T3" fmla="*/ 8125 h 14"/>
                  <a:gd name="T4" fmla="*/ 28580 w 17"/>
                  <a:gd name="T5" fmla="*/ 21488 h 14"/>
                  <a:gd name="T6" fmla="*/ 8592 w 17"/>
                  <a:gd name="T7" fmla="*/ 15438 h 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cubicBezTo>
                      <a:pt x="6" y="2"/>
                      <a:pt x="6" y="0"/>
                      <a:pt x="11" y="5"/>
                    </a:cubicBezTo>
                    <a:cubicBezTo>
                      <a:pt x="13" y="7"/>
                      <a:pt x="17" y="10"/>
                      <a:pt x="17" y="14"/>
                    </a:cubicBezTo>
                    <a:cubicBezTo>
                      <a:pt x="13" y="12"/>
                      <a:pt x="9" y="11"/>
                      <a:pt x="5" y="10"/>
                    </a:cubicBezTo>
                  </a:path>
                </a:pathLst>
              </a:custGeom>
              <a:solidFill>
                <a:srgbClr val="D9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4" name="Freeform 75"/>
              <p:cNvSpPr>
                <a:spLocks/>
              </p:cNvSpPr>
              <p:nvPr/>
            </p:nvSpPr>
            <p:spPr bwMode="auto">
              <a:xfrm>
                <a:off x="2142" y="1128"/>
                <a:ext cx="67" cy="65"/>
              </a:xfrm>
              <a:custGeom>
                <a:avLst/>
                <a:gdLst>
                  <a:gd name="T0" fmla="*/ 35937 w 27"/>
                  <a:gd name="T1" fmla="*/ 33720 h 26"/>
                  <a:gd name="T2" fmla="*/ 24269 w 27"/>
                  <a:gd name="T3" fmla="*/ 9300 h 26"/>
                  <a:gd name="T4" fmla="*/ 1134 w 27"/>
                  <a:gd name="T5" fmla="*/ 15438 h 26"/>
                  <a:gd name="T6" fmla="*/ 12777 w 27"/>
                  <a:gd name="T7" fmla="*/ 36645 h 26"/>
                  <a:gd name="T8" fmla="*/ 31706 w 27"/>
                  <a:gd name="T9" fmla="*/ 33720 h 26"/>
                  <a:gd name="T10" fmla="*/ 35937 w 27"/>
                  <a:gd name="T11" fmla="*/ 3372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26">
                    <a:moveTo>
                      <a:pt x="25" y="22"/>
                    </a:moveTo>
                    <a:cubicBezTo>
                      <a:pt x="23" y="20"/>
                      <a:pt x="27" y="11"/>
                      <a:pt x="17" y="6"/>
                    </a:cubicBezTo>
                    <a:cubicBezTo>
                      <a:pt x="8" y="0"/>
                      <a:pt x="1" y="10"/>
                      <a:pt x="1" y="10"/>
                    </a:cubicBezTo>
                    <a:cubicBezTo>
                      <a:pt x="0" y="17"/>
                      <a:pt x="4" y="22"/>
                      <a:pt x="9" y="24"/>
                    </a:cubicBezTo>
                    <a:cubicBezTo>
                      <a:pt x="13" y="26"/>
                      <a:pt x="22" y="22"/>
                      <a:pt x="22" y="22"/>
                    </a:cubicBezTo>
                    <a:lnTo>
                      <a:pt x="25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5" name="Freeform 76"/>
              <p:cNvSpPr>
                <a:spLocks/>
              </p:cNvSpPr>
              <p:nvPr/>
            </p:nvSpPr>
            <p:spPr bwMode="auto">
              <a:xfrm>
                <a:off x="2147" y="1138"/>
                <a:ext cx="55" cy="53"/>
              </a:xfrm>
              <a:custGeom>
                <a:avLst/>
                <a:gdLst>
                  <a:gd name="T0" fmla="*/ 4895 w 22"/>
                  <a:gd name="T1" fmla="*/ 8472 h 21"/>
                  <a:gd name="T2" fmla="*/ 24425 w 22"/>
                  <a:gd name="T3" fmla="*/ 5116 h 21"/>
                  <a:gd name="T4" fmla="*/ 27658 w 22"/>
                  <a:gd name="T5" fmla="*/ 26121 h 21"/>
                  <a:gd name="T6" fmla="*/ 8125 w 22"/>
                  <a:gd name="T7" fmla="*/ 29498 h 21"/>
                  <a:gd name="T8" fmla="*/ 4895 w 22"/>
                  <a:gd name="T9" fmla="*/ 8472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3" y="5"/>
                    </a:moveTo>
                    <a:cubicBezTo>
                      <a:pt x="6" y="0"/>
                      <a:pt x="12" y="0"/>
                      <a:pt x="16" y="3"/>
                    </a:cubicBezTo>
                    <a:cubicBezTo>
                      <a:pt x="21" y="6"/>
                      <a:pt x="22" y="12"/>
                      <a:pt x="18" y="16"/>
                    </a:cubicBezTo>
                    <a:cubicBezTo>
                      <a:pt x="15" y="20"/>
                      <a:pt x="9" y="21"/>
                      <a:pt x="5" y="18"/>
                    </a:cubicBezTo>
                    <a:cubicBezTo>
                      <a:pt x="1" y="15"/>
                      <a:pt x="0" y="9"/>
                      <a:pt x="3" y="5"/>
                    </a:cubicBezTo>
                    <a:close/>
                  </a:path>
                </a:pathLst>
              </a:custGeom>
              <a:solidFill>
                <a:srgbClr val="ADAE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6" name="Freeform 77"/>
              <p:cNvSpPr>
                <a:spLocks/>
              </p:cNvSpPr>
              <p:nvPr/>
            </p:nvSpPr>
            <p:spPr bwMode="auto">
              <a:xfrm>
                <a:off x="2162" y="1153"/>
                <a:ext cx="22" cy="23"/>
              </a:xfrm>
              <a:custGeom>
                <a:avLst/>
                <a:gdLst>
                  <a:gd name="T0" fmla="*/ 2540 w 9"/>
                  <a:gd name="T1" fmla="*/ 3585 h 9"/>
                  <a:gd name="T2" fmla="*/ 8998 w 9"/>
                  <a:gd name="T3" fmla="*/ 2167 h 9"/>
                  <a:gd name="T4" fmla="*/ 10457 w 9"/>
                  <a:gd name="T5" fmla="*/ 12885 h 9"/>
                  <a:gd name="T6" fmla="*/ 3681 w 9"/>
                  <a:gd name="T7" fmla="*/ 12885 h 9"/>
                  <a:gd name="T8" fmla="*/ 2540 w 9"/>
                  <a:gd name="T9" fmla="*/ 3585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2" y="2"/>
                    </a:moveTo>
                    <a:cubicBezTo>
                      <a:pt x="3" y="0"/>
                      <a:pt x="5" y="0"/>
                      <a:pt x="7" y="1"/>
                    </a:cubicBezTo>
                    <a:cubicBezTo>
                      <a:pt x="9" y="3"/>
                      <a:pt x="9" y="5"/>
                      <a:pt x="8" y="7"/>
                    </a:cubicBezTo>
                    <a:cubicBezTo>
                      <a:pt x="7" y="8"/>
                      <a:pt x="4" y="9"/>
                      <a:pt x="3" y="7"/>
                    </a:cubicBezTo>
                    <a:cubicBezTo>
                      <a:pt x="1" y="6"/>
                      <a:pt x="0" y="4"/>
                      <a:pt x="2" y="2"/>
                    </a:cubicBezTo>
                    <a:close/>
                  </a:path>
                </a:pathLst>
              </a:custGeom>
              <a:solidFill>
                <a:srgbClr val="555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7" name="Freeform 78"/>
              <p:cNvSpPr>
                <a:spLocks/>
              </p:cNvSpPr>
              <p:nvPr/>
            </p:nvSpPr>
            <p:spPr bwMode="auto">
              <a:xfrm>
                <a:off x="2252" y="1063"/>
                <a:ext cx="32" cy="70"/>
              </a:xfrm>
              <a:custGeom>
                <a:avLst/>
                <a:gdLst>
                  <a:gd name="T0" fmla="*/ 12010 w 13"/>
                  <a:gd name="T1" fmla="*/ 27658 h 28"/>
                  <a:gd name="T2" fmla="*/ 17553 w 13"/>
                  <a:gd name="T3" fmla="*/ 42783 h 28"/>
                  <a:gd name="T4" fmla="*/ 16450 w 13"/>
                  <a:gd name="T5" fmla="*/ 39845 h 28"/>
                  <a:gd name="T6" fmla="*/ 1103 w 13"/>
                  <a:gd name="T7" fmla="*/ 1958 h 28"/>
                  <a:gd name="T8" fmla="*/ 0 w 13"/>
                  <a:gd name="T9" fmla="*/ 0 h 28"/>
                  <a:gd name="T10" fmla="*/ 0 w 13"/>
                  <a:gd name="T11" fmla="*/ 0 h 28"/>
                  <a:gd name="T12" fmla="*/ 5622 w 13"/>
                  <a:gd name="T13" fmla="*/ 12238 h 28"/>
                  <a:gd name="T14" fmla="*/ 12010 w 13"/>
                  <a:gd name="T15" fmla="*/ 27658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" h="28">
                    <a:moveTo>
                      <a:pt x="9" y="18"/>
                    </a:moveTo>
                    <a:cubicBezTo>
                      <a:pt x="10" y="20"/>
                      <a:pt x="10" y="26"/>
                      <a:pt x="13" y="28"/>
                    </a:cubicBezTo>
                    <a:cubicBezTo>
                      <a:pt x="12" y="27"/>
                      <a:pt x="12" y="27"/>
                      <a:pt x="12" y="26"/>
                    </a:cubicBezTo>
                    <a:cubicBezTo>
                      <a:pt x="13" y="4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6"/>
                      <a:pt x="4" y="8"/>
                    </a:cubicBezTo>
                    <a:cubicBezTo>
                      <a:pt x="6" y="11"/>
                      <a:pt x="8" y="14"/>
                      <a:pt x="9" y="18"/>
                    </a:cubicBezTo>
                    <a:close/>
                  </a:path>
                </a:pathLst>
              </a:custGeom>
              <a:solidFill>
                <a:srgbClr val="ADAE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8" name="Freeform 79"/>
              <p:cNvSpPr>
                <a:spLocks/>
              </p:cNvSpPr>
              <p:nvPr/>
            </p:nvSpPr>
            <p:spPr bwMode="auto">
              <a:xfrm>
                <a:off x="1699" y="1308"/>
                <a:ext cx="208" cy="120"/>
              </a:xfrm>
              <a:custGeom>
                <a:avLst/>
                <a:gdLst>
                  <a:gd name="T0" fmla="*/ 0 w 83"/>
                  <a:gd name="T1" fmla="*/ 69145 h 48"/>
                  <a:gd name="T2" fmla="*/ 55932 w 83"/>
                  <a:gd name="T3" fmla="*/ 50783 h 48"/>
                  <a:gd name="T4" fmla="*/ 79476 w 83"/>
                  <a:gd name="T5" fmla="*/ 42783 h 48"/>
                  <a:gd name="T6" fmla="*/ 107554 w 83"/>
                  <a:gd name="T7" fmla="*/ 18363 h 48"/>
                  <a:gd name="T8" fmla="*/ 126123 w 83"/>
                  <a:gd name="T9" fmla="*/ 9300 h 48"/>
                  <a:gd name="T10" fmla="*/ 119896 w 83"/>
                  <a:gd name="T11" fmla="*/ 30595 h 48"/>
                  <a:gd name="T12" fmla="*/ 119896 w 83"/>
                  <a:gd name="T13" fmla="*/ 56958 h 48"/>
                  <a:gd name="T14" fmla="*/ 129083 w 83"/>
                  <a:gd name="T15" fmla="*/ 73250 h 48"/>
                  <a:gd name="T16" fmla="*/ 110513 w 83"/>
                  <a:gd name="T17" fmla="*/ 58125 h 48"/>
                  <a:gd name="T18" fmla="*/ 91941 w 83"/>
                  <a:gd name="T19" fmla="*/ 50783 h 48"/>
                  <a:gd name="T20" fmla="*/ 43389 w 83"/>
                  <a:gd name="T21" fmla="*/ 58125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3" h="48">
                    <a:moveTo>
                      <a:pt x="0" y="45"/>
                    </a:moveTo>
                    <a:cubicBezTo>
                      <a:pt x="12" y="43"/>
                      <a:pt x="25" y="38"/>
                      <a:pt x="36" y="33"/>
                    </a:cubicBezTo>
                    <a:cubicBezTo>
                      <a:pt x="41" y="31"/>
                      <a:pt x="46" y="31"/>
                      <a:pt x="51" y="28"/>
                    </a:cubicBezTo>
                    <a:cubicBezTo>
                      <a:pt x="59" y="25"/>
                      <a:pt x="64" y="19"/>
                      <a:pt x="69" y="12"/>
                    </a:cubicBezTo>
                    <a:cubicBezTo>
                      <a:pt x="72" y="10"/>
                      <a:pt x="79" y="0"/>
                      <a:pt x="81" y="6"/>
                    </a:cubicBezTo>
                    <a:cubicBezTo>
                      <a:pt x="83" y="10"/>
                      <a:pt x="78" y="16"/>
                      <a:pt x="77" y="20"/>
                    </a:cubicBezTo>
                    <a:cubicBezTo>
                      <a:pt x="75" y="25"/>
                      <a:pt x="75" y="32"/>
                      <a:pt x="77" y="37"/>
                    </a:cubicBezTo>
                    <a:cubicBezTo>
                      <a:pt x="78" y="41"/>
                      <a:pt x="81" y="44"/>
                      <a:pt x="83" y="48"/>
                    </a:cubicBezTo>
                    <a:cubicBezTo>
                      <a:pt x="78" y="47"/>
                      <a:pt x="75" y="41"/>
                      <a:pt x="71" y="38"/>
                    </a:cubicBezTo>
                    <a:cubicBezTo>
                      <a:pt x="67" y="36"/>
                      <a:pt x="63" y="34"/>
                      <a:pt x="59" y="33"/>
                    </a:cubicBezTo>
                    <a:cubicBezTo>
                      <a:pt x="49" y="31"/>
                      <a:pt x="38" y="36"/>
                      <a:pt x="28" y="38"/>
                    </a:cubicBezTo>
                  </a:path>
                </a:pathLst>
              </a:custGeom>
              <a:solidFill>
                <a:srgbClr val="CA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9" name="Freeform 80"/>
              <p:cNvSpPr>
                <a:spLocks/>
              </p:cNvSpPr>
              <p:nvPr/>
            </p:nvSpPr>
            <p:spPr bwMode="auto">
              <a:xfrm>
                <a:off x="1992" y="1371"/>
                <a:ext cx="37" cy="60"/>
              </a:xfrm>
              <a:custGeom>
                <a:avLst/>
                <a:gdLst>
                  <a:gd name="T0" fmla="*/ 6766 w 15"/>
                  <a:gd name="T1" fmla="*/ 1958 h 24"/>
                  <a:gd name="T2" fmla="*/ 0 w 15"/>
                  <a:gd name="T3" fmla="*/ 36645 h 24"/>
                  <a:gd name="T4" fmla="*/ 20473 w 15"/>
                  <a:gd name="T5" fmla="*/ 32550 h 24"/>
                  <a:gd name="T6" fmla="*/ 11031 w 15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24">
                    <a:moveTo>
                      <a:pt x="5" y="1"/>
                    </a:moveTo>
                    <a:cubicBezTo>
                      <a:pt x="0" y="5"/>
                      <a:pt x="0" y="18"/>
                      <a:pt x="0" y="24"/>
                    </a:cubicBezTo>
                    <a:cubicBezTo>
                      <a:pt x="5" y="17"/>
                      <a:pt x="9" y="19"/>
                      <a:pt x="15" y="21"/>
                    </a:cubicBezTo>
                    <a:cubicBezTo>
                      <a:pt x="12" y="17"/>
                      <a:pt x="5" y="6"/>
                      <a:pt x="8" y="0"/>
                    </a:cubicBezTo>
                  </a:path>
                </a:pathLst>
              </a:custGeom>
              <a:solidFill>
                <a:srgbClr val="CA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0" name="Freeform 81"/>
              <p:cNvSpPr>
                <a:spLocks/>
              </p:cNvSpPr>
              <p:nvPr/>
            </p:nvSpPr>
            <p:spPr bwMode="auto">
              <a:xfrm>
                <a:off x="1532" y="1428"/>
                <a:ext cx="115" cy="30"/>
              </a:xfrm>
              <a:custGeom>
                <a:avLst/>
                <a:gdLst>
                  <a:gd name="T0" fmla="*/ 0 w 46"/>
                  <a:gd name="T1" fmla="*/ 3250 h 12"/>
                  <a:gd name="T2" fmla="*/ 21488 w 46"/>
                  <a:gd name="T3" fmla="*/ 18363 h 12"/>
                  <a:gd name="T4" fmla="*/ 70313 w 46"/>
                  <a:gd name="T5" fmla="*/ 0 h 12"/>
                  <a:gd name="T6" fmla="*/ 12238 w 46"/>
                  <a:gd name="T7" fmla="*/ 325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12">
                    <a:moveTo>
                      <a:pt x="0" y="2"/>
                    </a:moveTo>
                    <a:cubicBezTo>
                      <a:pt x="6" y="4"/>
                      <a:pt x="10" y="8"/>
                      <a:pt x="14" y="12"/>
                    </a:cubicBezTo>
                    <a:cubicBezTo>
                      <a:pt x="19" y="2"/>
                      <a:pt x="41" y="12"/>
                      <a:pt x="46" y="0"/>
                    </a:cubicBezTo>
                    <a:cubicBezTo>
                      <a:pt x="34" y="5"/>
                      <a:pt x="19" y="0"/>
                      <a:pt x="8" y="2"/>
                    </a:cubicBezTo>
                  </a:path>
                </a:pathLst>
              </a:custGeom>
              <a:solidFill>
                <a:srgbClr val="CA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1" name="Freeform 82"/>
              <p:cNvSpPr>
                <a:spLocks/>
              </p:cNvSpPr>
              <p:nvPr/>
            </p:nvSpPr>
            <p:spPr bwMode="auto">
              <a:xfrm>
                <a:off x="1340" y="1348"/>
                <a:ext cx="85" cy="33"/>
              </a:xfrm>
              <a:custGeom>
                <a:avLst/>
                <a:gdLst>
                  <a:gd name="T0" fmla="*/ 0 w 34"/>
                  <a:gd name="T1" fmla="*/ 12334 h 13"/>
                  <a:gd name="T2" fmla="*/ 52083 w 34"/>
                  <a:gd name="T3" fmla="*/ 22458 h 13"/>
                  <a:gd name="T4" fmla="*/ 29300 w 34"/>
                  <a:gd name="T5" fmla="*/ 2107 h 13"/>
                  <a:gd name="T6" fmla="*/ 3250 w 34"/>
                  <a:gd name="T7" fmla="*/ 10123 h 1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4" h="13">
                    <a:moveTo>
                      <a:pt x="0" y="7"/>
                    </a:moveTo>
                    <a:cubicBezTo>
                      <a:pt x="12" y="1"/>
                      <a:pt x="22" y="10"/>
                      <a:pt x="34" y="13"/>
                    </a:cubicBezTo>
                    <a:cubicBezTo>
                      <a:pt x="27" y="11"/>
                      <a:pt x="25" y="3"/>
                      <a:pt x="19" y="1"/>
                    </a:cubicBezTo>
                    <a:cubicBezTo>
                      <a:pt x="14" y="0"/>
                      <a:pt x="6" y="2"/>
                      <a:pt x="2" y="6"/>
                    </a:cubicBezTo>
                  </a:path>
                </a:pathLst>
              </a:custGeom>
              <a:solidFill>
                <a:srgbClr val="CA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2" name="Freeform 83"/>
              <p:cNvSpPr>
                <a:spLocks/>
              </p:cNvSpPr>
              <p:nvPr/>
            </p:nvSpPr>
            <p:spPr bwMode="auto">
              <a:xfrm>
                <a:off x="2224" y="1271"/>
                <a:ext cx="40" cy="40"/>
              </a:xfrm>
              <a:custGeom>
                <a:avLst/>
                <a:gdLst>
                  <a:gd name="T0" fmla="*/ 0 w 16"/>
                  <a:gd name="T1" fmla="*/ 3250 h 16"/>
                  <a:gd name="T2" fmla="*/ 9300 w 16"/>
                  <a:gd name="T3" fmla="*/ 21488 h 16"/>
                  <a:gd name="T4" fmla="*/ 24425 w 16"/>
                  <a:gd name="T5" fmla="*/ 20313 h 16"/>
                  <a:gd name="T6" fmla="*/ 0 w 16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16">
                    <a:moveTo>
                      <a:pt x="0" y="2"/>
                    </a:moveTo>
                    <a:cubicBezTo>
                      <a:pt x="0" y="7"/>
                      <a:pt x="2" y="12"/>
                      <a:pt x="6" y="14"/>
                    </a:cubicBezTo>
                    <a:cubicBezTo>
                      <a:pt x="9" y="15"/>
                      <a:pt x="16" y="16"/>
                      <a:pt x="16" y="13"/>
                    </a:cubicBezTo>
                    <a:cubicBezTo>
                      <a:pt x="8" y="13"/>
                      <a:pt x="10" y="0"/>
                      <a:pt x="0" y="0"/>
                    </a:cubicBezTo>
                  </a:path>
                </a:pathLst>
              </a:custGeom>
              <a:solidFill>
                <a:srgbClr val="CA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3" name="Freeform 84"/>
              <p:cNvSpPr>
                <a:spLocks/>
              </p:cNvSpPr>
              <p:nvPr/>
            </p:nvSpPr>
            <p:spPr bwMode="auto">
              <a:xfrm>
                <a:off x="2294" y="1276"/>
                <a:ext cx="40" cy="22"/>
              </a:xfrm>
              <a:custGeom>
                <a:avLst/>
                <a:gdLst>
                  <a:gd name="T0" fmla="*/ 0 w 16"/>
                  <a:gd name="T1" fmla="*/ 3681 h 9"/>
                  <a:gd name="T2" fmla="*/ 12238 w 16"/>
                  <a:gd name="T3" fmla="*/ 10457 h 9"/>
                  <a:gd name="T4" fmla="*/ 24425 w 16"/>
                  <a:gd name="T5" fmla="*/ 0 h 9"/>
                  <a:gd name="T6" fmla="*/ 12238 w 16"/>
                  <a:gd name="T7" fmla="*/ 3681 h 9"/>
                  <a:gd name="T8" fmla="*/ 0 w 16"/>
                  <a:gd name="T9" fmla="*/ 368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0" y="3"/>
                    </a:moveTo>
                    <a:cubicBezTo>
                      <a:pt x="5" y="4"/>
                      <a:pt x="1" y="9"/>
                      <a:pt x="8" y="8"/>
                    </a:cubicBezTo>
                    <a:cubicBezTo>
                      <a:pt x="12" y="7"/>
                      <a:pt x="14" y="4"/>
                      <a:pt x="16" y="0"/>
                    </a:cubicBezTo>
                    <a:cubicBezTo>
                      <a:pt x="13" y="1"/>
                      <a:pt x="12" y="3"/>
                      <a:pt x="8" y="3"/>
                    </a:cubicBezTo>
                    <a:cubicBezTo>
                      <a:pt x="5" y="3"/>
                      <a:pt x="2" y="2"/>
                      <a:pt x="0" y="3"/>
                    </a:cubicBezTo>
                  </a:path>
                </a:pathLst>
              </a:custGeom>
              <a:solidFill>
                <a:srgbClr val="A2A4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4" name="Freeform 85"/>
              <p:cNvSpPr>
                <a:spLocks/>
              </p:cNvSpPr>
              <p:nvPr/>
            </p:nvSpPr>
            <p:spPr bwMode="auto">
              <a:xfrm>
                <a:off x="2039" y="986"/>
                <a:ext cx="43" cy="160"/>
              </a:xfrm>
              <a:custGeom>
                <a:avLst/>
                <a:gdLst>
                  <a:gd name="T0" fmla="*/ 28580 w 17"/>
                  <a:gd name="T1" fmla="*/ 0 h 64"/>
                  <a:gd name="T2" fmla="*/ 19891 w 17"/>
                  <a:gd name="T3" fmla="*/ 97658 h 64"/>
                  <a:gd name="T4" fmla="*/ 16456 w 17"/>
                  <a:gd name="T5" fmla="*/ 56958 h 64"/>
                  <a:gd name="T6" fmla="*/ 18624 w 17"/>
                  <a:gd name="T7" fmla="*/ 32550 h 64"/>
                  <a:gd name="T8" fmla="*/ 28580 w 17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64">
                    <a:moveTo>
                      <a:pt x="17" y="0"/>
                    </a:moveTo>
                    <a:cubicBezTo>
                      <a:pt x="3" y="12"/>
                      <a:pt x="0" y="51"/>
                      <a:pt x="12" y="64"/>
                    </a:cubicBezTo>
                    <a:cubicBezTo>
                      <a:pt x="9" y="56"/>
                      <a:pt x="10" y="46"/>
                      <a:pt x="10" y="37"/>
                    </a:cubicBezTo>
                    <a:cubicBezTo>
                      <a:pt x="11" y="32"/>
                      <a:pt x="9" y="29"/>
                      <a:pt x="11" y="21"/>
                    </a:cubicBezTo>
                    <a:cubicBezTo>
                      <a:pt x="12" y="15"/>
                      <a:pt x="13" y="6"/>
                      <a:pt x="1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5" name="Freeform 86"/>
              <p:cNvSpPr>
                <a:spLocks/>
              </p:cNvSpPr>
              <p:nvPr/>
            </p:nvSpPr>
            <p:spPr bwMode="auto">
              <a:xfrm>
                <a:off x="1852" y="953"/>
                <a:ext cx="122" cy="198"/>
              </a:xfrm>
              <a:custGeom>
                <a:avLst/>
                <a:gdLst>
                  <a:gd name="T0" fmla="*/ 8796 w 49"/>
                  <a:gd name="T1" fmla="*/ 0 h 79"/>
                  <a:gd name="T2" fmla="*/ 19012 w 49"/>
                  <a:gd name="T3" fmla="*/ 65180 h 79"/>
                  <a:gd name="T4" fmla="*/ 38540 w 49"/>
                  <a:gd name="T5" fmla="*/ 93158 h 79"/>
                  <a:gd name="T6" fmla="*/ 50535 w 49"/>
                  <a:gd name="T7" fmla="*/ 122913 h 79"/>
                  <a:gd name="T8" fmla="*/ 60490 w 49"/>
                  <a:gd name="T9" fmla="*/ 104333 h 79"/>
                  <a:gd name="T10" fmla="*/ 71166 w 49"/>
                  <a:gd name="T11" fmla="*/ 90010 h 79"/>
                  <a:gd name="T12" fmla="*/ 44577 w 49"/>
                  <a:gd name="T13" fmla="*/ 68425 h 79"/>
                  <a:gd name="T14" fmla="*/ 8796 w 49"/>
                  <a:gd name="T15" fmla="*/ 20559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9" h="79">
                    <a:moveTo>
                      <a:pt x="6" y="0"/>
                    </a:moveTo>
                    <a:cubicBezTo>
                      <a:pt x="0" y="10"/>
                      <a:pt x="7" y="33"/>
                      <a:pt x="13" y="42"/>
                    </a:cubicBezTo>
                    <a:cubicBezTo>
                      <a:pt x="18" y="48"/>
                      <a:pt x="23" y="53"/>
                      <a:pt x="26" y="60"/>
                    </a:cubicBezTo>
                    <a:cubicBezTo>
                      <a:pt x="29" y="65"/>
                      <a:pt x="30" y="74"/>
                      <a:pt x="34" y="79"/>
                    </a:cubicBezTo>
                    <a:cubicBezTo>
                      <a:pt x="38" y="76"/>
                      <a:pt x="38" y="71"/>
                      <a:pt x="41" y="67"/>
                    </a:cubicBezTo>
                    <a:cubicBezTo>
                      <a:pt x="43" y="64"/>
                      <a:pt x="47" y="62"/>
                      <a:pt x="48" y="58"/>
                    </a:cubicBezTo>
                    <a:cubicBezTo>
                      <a:pt x="49" y="50"/>
                      <a:pt x="35" y="47"/>
                      <a:pt x="30" y="44"/>
                    </a:cubicBezTo>
                    <a:cubicBezTo>
                      <a:pt x="20" y="36"/>
                      <a:pt x="8" y="27"/>
                      <a:pt x="6" y="13"/>
                    </a:cubicBezTo>
                  </a:path>
                </a:pathLst>
              </a:custGeom>
              <a:solidFill>
                <a:srgbClr val="D9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6" name="Freeform 87"/>
              <p:cNvSpPr>
                <a:spLocks/>
              </p:cNvSpPr>
              <p:nvPr/>
            </p:nvSpPr>
            <p:spPr bwMode="auto">
              <a:xfrm>
                <a:off x="1954" y="1081"/>
                <a:ext cx="53" cy="72"/>
              </a:xfrm>
              <a:custGeom>
                <a:avLst/>
                <a:gdLst>
                  <a:gd name="T0" fmla="*/ 0 w 21"/>
                  <a:gd name="T1" fmla="*/ 0 h 29"/>
                  <a:gd name="T2" fmla="*/ 24791 w 21"/>
                  <a:gd name="T3" fmla="*/ 12913 h 29"/>
                  <a:gd name="T4" fmla="*/ 21382 w 21"/>
                  <a:gd name="T5" fmla="*/ 41872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" h="29">
                    <a:moveTo>
                      <a:pt x="0" y="0"/>
                    </a:moveTo>
                    <a:cubicBezTo>
                      <a:pt x="6" y="3"/>
                      <a:pt x="10" y="3"/>
                      <a:pt x="15" y="9"/>
                    </a:cubicBezTo>
                    <a:cubicBezTo>
                      <a:pt x="18" y="14"/>
                      <a:pt x="21" y="25"/>
                      <a:pt x="13" y="29"/>
                    </a:cubicBezTo>
                  </a:path>
                </a:pathLst>
              </a:custGeom>
              <a:solidFill>
                <a:srgbClr val="D9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7" name="Freeform 88"/>
              <p:cNvSpPr>
                <a:spLocks/>
              </p:cNvSpPr>
              <p:nvPr/>
            </p:nvSpPr>
            <p:spPr bwMode="auto">
              <a:xfrm>
                <a:off x="1330" y="851"/>
                <a:ext cx="379" cy="310"/>
              </a:xfrm>
              <a:custGeom>
                <a:avLst/>
                <a:gdLst>
                  <a:gd name="T0" fmla="*/ 0 w 152"/>
                  <a:gd name="T1" fmla="*/ 189270 h 124"/>
                  <a:gd name="T2" fmla="*/ 133084 w 152"/>
                  <a:gd name="T3" fmla="*/ 27658 h 124"/>
                  <a:gd name="T4" fmla="*/ 227088 w 152"/>
                  <a:gd name="T5" fmla="*/ 9300 h 124"/>
                  <a:gd name="T6" fmla="*/ 0 w 152"/>
                  <a:gd name="T7" fmla="*/ 189270 h 1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2" h="124">
                    <a:moveTo>
                      <a:pt x="0" y="124"/>
                    </a:moveTo>
                    <a:cubicBezTo>
                      <a:pt x="11" y="79"/>
                      <a:pt x="36" y="36"/>
                      <a:pt x="89" y="18"/>
                    </a:cubicBezTo>
                    <a:cubicBezTo>
                      <a:pt x="142" y="0"/>
                      <a:pt x="152" y="6"/>
                      <a:pt x="152" y="6"/>
                    </a:cubicBezTo>
                    <a:cubicBezTo>
                      <a:pt x="128" y="11"/>
                      <a:pt x="34" y="25"/>
                      <a:pt x="0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8" name="Freeform 89"/>
              <p:cNvSpPr>
                <a:spLocks/>
              </p:cNvSpPr>
              <p:nvPr/>
            </p:nvSpPr>
            <p:spPr bwMode="auto">
              <a:xfrm>
                <a:off x="1115" y="1418"/>
                <a:ext cx="142" cy="233"/>
              </a:xfrm>
              <a:custGeom>
                <a:avLst/>
                <a:gdLst>
                  <a:gd name="T0" fmla="*/ 53541 w 57"/>
                  <a:gd name="T1" fmla="*/ 0 h 93"/>
                  <a:gd name="T2" fmla="*/ 84615 w 57"/>
                  <a:gd name="T3" fmla="*/ 144395 h 93"/>
                  <a:gd name="T4" fmla="*/ 53541 w 57"/>
                  <a:gd name="T5" fmla="*/ 0 h 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7" h="93">
                    <a:moveTo>
                      <a:pt x="36" y="0"/>
                    </a:moveTo>
                    <a:cubicBezTo>
                      <a:pt x="29" y="15"/>
                      <a:pt x="0" y="61"/>
                      <a:pt x="57" y="93"/>
                    </a:cubicBezTo>
                    <a:cubicBezTo>
                      <a:pt x="42" y="84"/>
                      <a:pt x="16" y="58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9" name="Freeform 90"/>
              <p:cNvSpPr>
                <a:spLocks/>
              </p:cNvSpPr>
              <p:nvPr/>
            </p:nvSpPr>
            <p:spPr bwMode="auto">
              <a:xfrm>
                <a:off x="1982" y="1273"/>
                <a:ext cx="187" cy="123"/>
              </a:xfrm>
              <a:custGeom>
                <a:avLst/>
                <a:gdLst>
                  <a:gd name="T0" fmla="*/ 10120 w 75"/>
                  <a:gd name="T1" fmla="*/ 44064 h 49"/>
                  <a:gd name="T2" fmla="*/ 58082 w 75"/>
                  <a:gd name="T3" fmla="*/ 12546 h 49"/>
                  <a:gd name="T4" fmla="*/ 85095 w 75"/>
                  <a:gd name="T5" fmla="*/ 12546 h 49"/>
                  <a:gd name="T6" fmla="*/ 111956 w 75"/>
                  <a:gd name="T7" fmla="*/ 14537 h 49"/>
                  <a:gd name="T8" fmla="*/ 32967 w 75"/>
                  <a:gd name="T9" fmla="*/ 9446 h 49"/>
                  <a:gd name="T10" fmla="*/ 8854 w 75"/>
                  <a:gd name="T11" fmla="*/ 28310 h 49"/>
                  <a:gd name="T12" fmla="*/ 0 w 75"/>
                  <a:gd name="T13" fmla="*/ 77347 h 49"/>
                  <a:gd name="T14" fmla="*/ 4059 w 75"/>
                  <a:gd name="T15" fmla="*/ 64801 h 49"/>
                  <a:gd name="T16" fmla="*/ 14915 w 75"/>
                  <a:gd name="T17" fmla="*/ 44064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5" h="49">
                    <a:moveTo>
                      <a:pt x="7" y="28"/>
                    </a:moveTo>
                    <a:cubicBezTo>
                      <a:pt x="14" y="17"/>
                      <a:pt x="26" y="7"/>
                      <a:pt x="39" y="8"/>
                    </a:cubicBezTo>
                    <a:cubicBezTo>
                      <a:pt x="45" y="8"/>
                      <a:pt x="51" y="9"/>
                      <a:pt x="57" y="8"/>
                    </a:cubicBezTo>
                    <a:cubicBezTo>
                      <a:pt x="63" y="8"/>
                      <a:pt x="69" y="10"/>
                      <a:pt x="75" y="9"/>
                    </a:cubicBezTo>
                    <a:cubicBezTo>
                      <a:pt x="58" y="7"/>
                      <a:pt x="40" y="0"/>
                      <a:pt x="22" y="6"/>
                    </a:cubicBezTo>
                    <a:cubicBezTo>
                      <a:pt x="16" y="8"/>
                      <a:pt x="9" y="12"/>
                      <a:pt x="6" y="18"/>
                    </a:cubicBezTo>
                    <a:cubicBezTo>
                      <a:pt x="2" y="27"/>
                      <a:pt x="1" y="39"/>
                      <a:pt x="0" y="49"/>
                    </a:cubicBezTo>
                    <a:cubicBezTo>
                      <a:pt x="1" y="46"/>
                      <a:pt x="2" y="43"/>
                      <a:pt x="3" y="41"/>
                    </a:cubicBezTo>
                    <a:cubicBezTo>
                      <a:pt x="4" y="36"/>
                      <a:pt x="7" y="32"/>
                      <a:pt x="10" y="28"/>
                    </a:cubicBezTo>
                  </a:path>
                </a:pathLst>
              </a:custGeom>
              <a:solidFill>
                <a:srgbClr val="CA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0" name="Freeform 91"/>
              <p:cNvSpPr>
                <a:spLocks/>
              </p:cNvSpPr>
              <p:nvPr/>
            </p:nvSpPr>
            <p:spPr bwMode="auto">
              <a:xfrm>
                <a:off x="1140" y="736"/>
                <a:ext cx="1312" cy="1150"/>
              </a:xfrm>
              <a:custGeom>
                <a:avLst/>
                <a:gdLst>
                  <a:gd name="T0" fmla="*/ 129058 w 525"/>
                  <a:gd name="T1" fmla="*/ 198563 h 460"/>
                  <a:gd name="T2" fmla="*/ 95514 w 525"/>
                  <a:gd name="T3" fmla="*/ 326688 h 460"/>
                  <a:gd name="T4" fmla="*/ 12173 w 525"/>
                  <a:gd name="T5" fmla="*/ 468750 h 460"/>
                  <a:gd name="T6" fmla="*/ 189988 w 525"/>
                  <a:gd name="T7" fmla="*/ 609188 h 460"/>
                  <a:gd name="T8" fmla="*/ 508399 w 525"/>
                  <a:gd name="T9" fmla="*/ 624533 h 460"/>
                  <a:gd name="T10" fmla="*/ 798666 w 525"/>
                  <a:gd name="T11" fmla="*/ 701958 h 460"/>
                  <a:gd name="T12" fmla="*/ 524663 w 525"/>
                  <a:gd name="T13" fmla="*/ 609188 h 460"/>
                  <a:gd name="T14" fmla="*/ 219201 w 525"/>
                  <a:gd name="T15" fmla="*/ 585938 h 460"/>
                  <a:gd name="T16" fmla="*/ 52815 w 525"/>
                  <a:gd name="T17" fmla="*/ 472000 h 460"/>
                  <a:gd name="T18" fmla="*/ 110810 w 525"/>
                  <a:gd name="T19" fmla="*/ 398750 h 460"/>
                  <a:gd name="T20" fmla="*/ 156318 w 525"/>
                  <a:gd name="T21" fmla="*/ 393875 h 460"/>
                  <a:gd name="T22" fmla="*/ 253838 w 525"/>
                  <a:gd name="T23" fmla="*/ 424345 h 460"/>
                  <a:gd name="T24" fmla="*/ 359058 w 525"/>
                  <a:gd name="T25" fmla="*/ 421220 h 460"/>
                  <a:gd name="T26" fmla="*/ 451575 w 525"/>
                  <a:gd name="T27" fmla="*/ 418283 h 460"/>
                  <a:gd name="T28" fmla="*/ 497403 w 525"/>
                  <a:gd name="T29" fmla="*/ 453645 h 460"/>
                  <a:gd name="T30" fmla="*/ 542923 w 525"/>
                  <a:gd name="T31" fmla="*/ 484188 h 460"/>
                  <a:gd name="T32" fmla="*/ 555083 w 525"/>
                  <a:gd name="T33" fmla="*/ 499345 h 460"/>
                  <a:gd name="T34" fmla="*/ 563170 w 525"/>
                  <a:gd name="T35" fmla="*/ 505395 h 460"/>
                  <a:gd name="T36" fmla="*/ 561246 w 525"/>
                  <a:gd name="T37" fmla="*/ 497583 h 460"/>
                  <a:gd name="T38" fmla="*/ 559967 w 525"/>
                  <a:gd name="T39" fmla="*/ 482238 h 460"/>
                  <a:gd name="T40" fmla="*/ 575373 w 525"/>
                  <a:gd name="T41" fmla="*/ 488283 h 460"/>
                  <a:gd name="T42" fmla="*/ 584347 w 525"/>
                  <a:gd name="T43" fmla="*/ 491533 h 460"/>
                  <a:gd name="T44" fmla="*/ 587546 w 525"/>
                  <a:gd name="T45" fmla="*/ 494458 h 460"/>
                  <a:gd name="T46" fmla="*/ 584347 w 525"/>
                  <a:gd name="T47" fmla="*/ 480988 h 460"/>
                  <a:gd name="T48" fmla="*/ 587546 w 525"/>
                  <a:gd name="T49" fmla="*/ 482238 h 460"/>
                  <a:gd name="T50" fmla="*/ 591637 w 525"/>
                  <a:gd name="T51" fmla="*/ 484188 h 460"/>
                  <a:gd name="T52" fmla="*/ 588721 w 525"/>
                  <a:gd name="T53" fmla="*/ 474925 h 460"/>
                  <a:gd name="T54" fmla="*/ 584347 w 525"/>
                  <a:gd name="T55" fmla="*/ 463875 h 460"/>
                  <a:gd name="T56" fmla="*/ 572144 w 525"/>
                  <a:gd name="T57" fmla="*/ 459770 h 460"/>
                  <a:gd name="T58" fmla="*/ 569211 w 525"/>
                  <a:gd name="T59" fmla="*/ 454895 h 460"/>
                  <a:gd name="T60" fmla="*/ 547794 w 525"/>
                  <a:gd name="T61" fmla="*/ 453645 h 460"/>
                  <a:gd name="T62" fmla="*/ 523421 w 525"/>
                  <a:gd name="T63" fmla="*/ 430470 h 460"/>
                  <a:gd name="T64" fmla="*/ 527786 w 525"/>
                  <a:gd name="T65" fmla="*/ 419925 h 460"/>
                  <a:gd name="T66" fmla="*/ 544877 w 525"/>
                  <a:gd name="T67" fmla="*/ 429220 h 460"/>
                  <a:gd name="T68" fmla="*/ 557038 w 525"/>
                  <a:gd name="T69" fmla="*/ 441408 h 460"/>
                  <a:gd name="T70" fmla="*/ 561246 w 525"/>
                  <a:gd name="T71" fmla="*/ 445625 h 460"/>
                  <a:gd name="T72" fmla="*/ 561246 w 525"/>
                  <a:gd name="T73" fmla="*/ 436533 h 460"/>
                  <a:gd name="T74" fmla="*/ 569211 w 525"/>
                  <a:gd name="T75" fmla="*/ 436533 h 460"/>
                  <a:gd name="T76" fmla="*/ 578290 w 525"/>
                  <a:gd name="T77" fmla="*/ 441408 h 460"/>
                  <a:gd name="T78" fmla="*/ 581413 w 525"/>
                  <a:gd name="T79" fmla="*/ 445625 h 460"/>
                  <a:gd name="T80" fmla="*/ 575373 w 525"/>
                  <a:gd name="T81" fmla="*/ 424345 h 460"/>
                  <a:gd name="T82" fmla="*/ 584347 w 525"/>
                  <a:gd name="T83" fmla="*/ 427270 h 460"/>
                  <a:gd name="T84" fmla="*/ 572144 w 525"/>
                  <a:gd name="T85" fmla="*/ 407738 h 460"/>
                  <a:gd name="T86" fmla="*/ 553916 w 525"/>
                  <a:gd name="T87" fmla="*/ 401688 h 460"/>
                  <a:gd name="T88" fmla="*/ 536873 w 525"/>
                  <a:gd name="T89" fmla="*/ 393875 h 460"/>
                  <a:gd name="T90" fmla="*/ 527786 w 525"/>
                  <a:gd name="T91" fmla="*/ 381645 h 460"/>
                  <a:gd name="T92" fmla="*/ 530720 w 525"/>
                  <a:gd name="T93" fmla="*/ 372395 h 460"/>
                  <a:gd name="T94" fmla="*/ 527786 w 525"/>
                  <a:gd name="T95" fmla="*/ 375520 h 460"/>
                  <a:gd name="T96" fmla="*/ 585597 w 525"/>
                  <a:gd name="T97" fmla="*/ 345050 h 460"/>
                  <a:gd name="T98" fmla="*/ 613096 w 525"/>
                  <a:gd name="T99" fmla="*/ 345050 h 460"/>
                  <a:gd name="T100" fmla="*/ 664769 w 525"/>
                  <a:gd name="T101" fmla="*/ 362113 h 460"/>
                  <a:gd name="T102" fmla="*/ 707360 w 525"/>
                  <a:gd name="T103" fmla="*/ 354033 h 460"/>
                  <a:gd name="T104" fmla="*/ 733460 w 525"/>
                  <a:gd name="T105" fmla="*/ 337708 h 460"/>
                  <a:gd name="T106" fmla="*/ 718351 w 525"/>
                  <a:gd name="T107" fmla="*/ 288875 h 460"/>
                  <a:gd name="T108" fmla="*/ 695158 w 525"/>
                  <a:gd name="T109" fmla="*/ 240050 h 460"/>
                  <a:gd name="T110" fmla="*/ 678571 w 525"/>
                  <a:gd name="T111" fmla="*/ 201488 h 460"/>
                  <a:gd name="T112" fmla="*/ 651317 w 525"/>
                  <a:gd name="T113" fmla="*/ 163595 h 460"/>
                  <a:gd name="T114" fmla="*/ 622133 w 525"/>
                  <a:gd name="T115" fmla="*/ 119145 h 460"/>
                  <a:gd name="T116" fmla="*/ 588721 w 525"/>
                  <a:gd name="T117" fmla="*/ 41533 h 460"/>
                  <a:gd name="T118" fmla="*/ 549043 w 525"/>
                  <a:gd name="T119" fmla="*/ 47658 h 460"/>
                  <a:gd name="T120" fmla="*/ 555083 w 525"/>
                  <a:gd name="T121" fmla="*/ 91613 h 460"/>
                  <a:gd name="T122" fmla="*/ 532657 w 525"/>
                  <a:gd name="T123" fmla="*/ 111845 h 460"/>
                  <a:gd name="T124" fmla="*/ 129058 w 525"/>
                  <a:gd name="T125" fmla="*/ 198563 h 46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525" h="460">
                    <a:moveTo>
                      <a:pt x="85" y="130"/>
                    </a:moveTo>
                    <a:cubicBezTo>
                      <a:pt x="63" y="183"/>
                      <a:pt x="69" y="196"/>
                      <a:pt x="63" y="214"/>
                    </a:cubicBezTo>
                    <a:cubicBezTo>
                      <a:pt x="56" y="231"/>
                      <a:pt x="19" y="255"/>
                      <a:pt x="8" y="307"/>
                    </a:cubicBezTo>
                    <a:cubicBezTo>
                      <a:pt x="0" y="341"/>
                      <a:pt x="24" y="378"/>
                      <a:pt x="125" y="399"/>
                    </a:cubicBezTo>
                    <a:cubicBezTo>
                      <a:pt x="227" y="420"/>
                      <a:pt x="284" y="407"/>
                      <a:pt x="334" y="409"/>
                    </a:cubicBezTo>
                    <a:cubicBezTo>
                      <a:pt x="385" y="411"/>
                      <a:pt x="490" y="410"/>
                      <a:pt x="525" y="460"/>
                    </a:cubicBezTo>
                    <a:cubicBezTo>
                      <a:pt x="490" y="410"/>
                      <a:pt x="396" y="401"/>
                      <a:pt x="345" y="399"/>
                    </a:cubicBezTo>
                    <a:cubicBezTo>
                      <a:pt x="295" y="396"/>
                      <a:pt x="246" y="405"/>
                      <a:pt x="144" y="384"/>
                    </a:cubicBezTo>
                    <a:cubicBezTo>
                      <a:pt x="60" y="363"/>
                      <a:pt x="28" y="343"/>
                      <a:pt x="35" y="309"/>
                    </a:cubicBezTo>
                    <a:cubicBezTo>
                      <a:pt x="40" y="287"/>
                      <a:pt x="68" y="264"/>
                      <a:pt x="73" y="261"/>
                    </a:cubicBezTo>
                    <a:cubicBezTo>
                      <a:pt x="82" y="254"/>
                      <a:pt x="92" y="253"/>
                      <a:pt x="103" y="258"/>
                    </a:cubicBezTo>
                    <a:cubicBezTo>
                      <a:pt x="121" y="267"/>
                      <a:pt x="156" y="278"/>
                      <a:pt x="167" y="278"/>
                    </a:cubicBezTo>
                    <a:cubicBezTo>
                      <a:pt x="179" y="278"/>
                      <a:pt x="214" y="280"/>
                      <a:pt x="236" y="276"/>
                    </a:cubicBezTo>
                    <a:cubicBezTo>
                      <a:pt x="259" y="271"/>
                      <a:pt x="277" y="258"/>
                      <a:pt x="297" y="274"/>
                    </a:cubicBezTo>
                    <a:cubicBezTo>
                      <a:pt x="305" y="281"/>
                      <a:pt x="318" y="291"/>
                      <a:pt x="327" y="297"/>
                    </a:cubicBezTo>
                    <a:cubicBezTo>
                      <a:pt x="335" y="303"/>
                      <a:pt x="354" y="313"/>
                      <a:pt x="357" y="317"/>
                    </a:cubicBezTo>
                    <a:cubicBezTo>
                      <a:pt x="359" y="321"/>
                      <a:pt x="364" y="325"/>
                      <a:pt x="365" y="327"/>
                    </a:cubicBezTo>
                    <a:cubicBezTo>
                      <a:pt x="367" y="328"/>
                      <a:pt x="367" y="331"/>
                      <a:pt x="370" y="331"/>
                    </a:cubicBezTo>
                    <a:cubicBezTo>
                      <a:pt x="372" y="330"/>
                      <a:pt x="369" y="328"/>
                      <a:pt x="369" y="326"/>
                    </a:cubicBezTo>
                    <a:cubicBezTo>
                      <a:pt x="369" y="324"/>
                      <a:pt x="370" y="319"/>
                      <a:pt x="368" y="316"/>
                    </a:cubicBezTo>
                    <a:cubicBezTo>
                      <a:pt x="370" y="317"/>
                      <a:pt x="375" y="320"/>
                      <a:pt x="378" y="320"/>
                    </a:cubicBezTo>
                    <a:cubicBezTo>
                      <a:pt x="381" y="321"/>
                      <a:pt x="382" y="321"/>
                      <a:pt x="384" y="322"/>
                    </a:cubicBezTo>
                    <a:cubicBezTo>
                      <a:pt x="385" y="323"/>
                      <a:pt x="385" y="325"/>
                      <a:pt x="386" y="324"/>
                    </a:cubicBezTo>
                    <a:cubicBezTo>
                      <a:pt x="388" y="322"/>
                      <a:pt x="387" y="320"/>
                      <a:pt x="384" y="315"/>
                    </a:cubicBezTo>
                    <a:cubicBezTo>
                      <a:pt x="384" y="315"/>
                      <a:pt x="385" y="315"/>
                      <a:pt x="386" y="316"/>
                    </a:cubicBezTo>
                    <a:cubicBezTo>
                      <a:pt x="387" y="318"/>
                      <a:pt x="389" y="317"/>
                      <a:pt x="389" y="317"/>
                    </a:cubicBezTo>
                    <a:cubicBezTo>
                      <a:pt x="389" y="317"/>
                      <a:pt x="388" y="314"/>
                      <a:pt x="387" y="311"/>
                    </a:cubicBezTo>
                    <a:cubicBezTo>
                      <a:pt x="386" y="308"/>
                      <a:pt x="385" y="306"/>
                      <a:pt x="384" y="304"/>
                    </a:cubicBezTo>
                    <a:cubicBezTo>
                      <a:pt x="382" y="302"/>
                      <a:pt x="376" y="301"/>
                      <a:pt x="376" y="301"/>
                    </a:cubicBezTo>
                    <a:cubicBezTo>
                      <a:pt x="376" y="301"/>
                      <a:pt x="375" y="300"/>
                      <a:pt x="374" y="298"/>
                    </a:cubicBezTo>
                    <a:cubicBezTo>
                      <a:pt x="372" y="297"/>
                      <a:pt x="361" y="298"/>
                      <a:pt x="360" y="297"/>
                    </a:cubicBezTo>
                    <a:cubicBezTo>
                      <a:pt x="359" y="297"/>
                      <a:pt x="345" y="285"/>
                      <a:pt x="344" y="282"/>
                    </a:cubicBezTo>
                    <a:cubicBezTo>
                      <a:pt x="342" y="280"/>
                      <a:pt x="345" y="274"/>
                      <a:pt x="347" y="275"/>
                    </a:cubicBezTo>
                    <a:cubicBezTo>
                      <a:pt x="349" y="276"/>
                      <a:pt x="355" y="277"/>
                      <a:pt x="358" y="281"/>
                    </a:cubicBezTo>
                    <a:cubicBezTo>
                      <a:pt x="360" y="283"/>
                      <a:pt x="364" y="287"/>
                      <a:pt x="366" y="289"/>
                    </a:cubicBezTo>
                    <a:cubicBezTo>
                      <a:pt x="369" y="291"/>
                      <a:pt x="367" y="292"/>
                      <a:pt x="369" y="292"/>
                    </a:cubicBezTo>
                    <a:cubicBezTo>
                      <a:pt x="370" y="291"/>
                      <a:pt x="371" y="289"/>
                      <a:pt x="369" y="286"/>
                    </a:cubicBezTo>
                    <a:cubicBezTo>
                      <a:pt x="369" y="286"/>
                      <a:pt x="371" y="286"/>
                      <a:pt x="374" y="286"/>
                    </a:cubicBezTo>
                    <a:cubicBezTo>
                      <a:pt x="376" y="287"/>
                      <a:pt x="379" y="287"/>
                      <a:pt x="380" y="289"/>
                    </a:cubicBezTo>
                    <a:cubicBezTo>
                      <a:pt x="381" y="291"/>
                      <a:pt x="381" y="293"/>
                      <a:pt x="382" y="292"/>
                    </a:cubicBezTo>
                    <a:cubicBezTo>
                      <a:pt x="383" y="290"/>
                      <a:pt x="383" y="285"/>
                      <a:pt x="378" y="278"/>
                    </a:cubicBezTo>
                    <a:cubicBezTo>
                      <a:pt x="378" y="278"/>
                      <a:pt x="382" y="278"/>
                      <a:pt x="384" y="280"/>
                    </a:cubicBezTo>
                    <a:cubicBezTo>
                      <a:pt x="385" y="278"/>
                      <a:pt x="380" y="270"/>
                      <a:pt x="376" y="267"/>
                    </a:cubicBezTo>
                    <a:cubicBezTo>
                      <a:pt x="373" y="265"/>
                      <a:pt x="366" y="264"/>
                      <a:pt x="364" y="263"/>
                    </a:cubicBezTo>
                    <a:cubicBezTo>
                      <a:pt x="361" y="261"/>
                      <a:pt x="358" y="259"/>
                      <a:pt x="353" y="258"/>
                    </a:cubicBezTo>
                    <a:cubicBezTo>
                      <a:pt x="348" y="256"/>
                      <a:pt x="350" y="256"/>
                      <a:pt x="347" y="250"/>
                    </a:cubicBezTo>
                    <a:cubicBezTo>
                      <a:pt x="347" y="248"/>
                      <a:pt x="347" y="246"/>
                      <a:pt x="349" y="244"/>
                    </a:cubicBezTo>
                    <a:cubicBezTo>
                      <a:pt x="347" y="246"/>
                      <a:pt x="347" y="246"/>
                      <a:pt x="347" y="246"/>
                    </a:cubicBezTo>
                    <a:cubicBezTo>
                      <a:pt x="350" y="239"/>
                      <a:pt x="362" y="225"/>
                      <a:pt x="385" y="226"/>
                    </a:cubicBezTo>
                    <a:cubicBezTo>
                      <a:pt x="385" y="226"/>
                      <a:pt x="391" y="228"/>
                      <a:pt x="403" y="226"/>
                    </a:cubicBezTo>
                    <a:cubicBezTo>
                      <a:pt x="416" y="224"/>
                      <a:pt x="430" y="234"/>
                      <a:pt x="437" y="237"/>
                    </a:cubicBezTo>
                    <a:cubicBezTo>
                      <a:pt x="445" y="240"/>
                      <a:pt x="459" y="233"/>
                      <a:pt x="465" y="232"/>
                    </a:cubicBezTo>
                    <a:cubicBezTo>
                      <a:pt x="470" y="230"/>
                      <a:pt x="478" y="228"/>
                      <a:pt x="482" y="221"/>
                    </a:cubicBezTo>
                    <a:cubicBezTo>
                      <a:pt x="487" y="213"/>
                      <a:pt x="478" y="202"/>
                      <a:pt x="472" y="189"/>
                    </a:cubicBezTo>
                    <a:cubicBezTo>
                      <a:pt x="467" y="176"/>
                      <a:pt x="459" y="166"/>
                      <a:pt x="457" y="157"/>
                    </a:cubicBezTo>
                    <a:cubicBezTo>
                      <a:pt x="458" y="135"/>
                      <a:pt x="446" y="132"/>
                      <a:pt x="446" y="132"/>
                    </a:cubicBezTo>
                    <a:cubicBezTo>
                      <a:pt x="446" y="132"/>
                      <a:pt x="434" y="121"/>
                      <a:pt x="428" y="107"/>
                    </a:cubicBezTo>
                    <a:cubicBezTo>
                      <a:pt x="421" y="93"/>
                      <a:pt x="417" y="88"/>
                      <a:pt x="409" y="78"/>
                    </a:cubicBezTo>
                    <a:cubicBezTo>
                      <a:pt x="409" y="78"/>
                      <a:pt x="411" y="47"/>
                      <a:pt x="387" y="27"/>
                    </a:cubicBezTo>
                    <a:cubicBezTo>
                      <a:pt x="363" y="7"/>
                      <a:pt x="357" y="16"/>
                      <a:pt x="361" y="31"/>
                    </a:cubicBezTo>
                    <a:cubicBezTo>
                      <a:pt x="364" y="47"/>
                      <a:pt x="365" y="60"/>
                      <a:pt x="365" y="60"/>
                    </a:cubicBezTo>
                    <a:cubicBezTo>
                      <a:pt x="365" y="60"/>
                      <a:pt x="361" y="79"/>
                      <a:pt x="350" y="73"/>
                    </a:cubicBezTo>
                    <a:cubicBezTo>
                      <a:pt x="184" y="0"/>
                      <a:pt x="102" y="86"/>
                      <a:pt x="85" y="13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1" name="Freeform 92"/>
              <p:cNvSpPr>
                <a:spLocks/>
              </p:cNvSpPr>
              <p:nvPr/>
            </p:nvSpPr>
            <p:spPr bwMode="auto">
              <a:xfrm>
                <a:off x="1819" y="843"/>
                <a:ext cx="235" cy="273"/>
              </a:xfrm>
              <a:custGeom>
                <a:avLst/>
                <a:gdLst>
                  <a:gd name="T0" fmla="*/ 143563 w 94"/>
                  <a:gd name="T1" fmla="*/ 83455 h 109"/>
                  <a:gd name="T2" fmla="*/ 44738 w 94"/>
                  <a:gd name="T3" fmla="*/ 37060 h 109"/>
                  <a:gd name="T4" fmla="*/ 75208 w 94"/>
                  <a:gd name="T5" fmla="*/ 140948 h 109"/>
                  <a:gd name="T6" fmla="*/ 114770 w 94"/>
                  <a:gd name="T7" fmla="*/ 168817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109">
                    <a:moveTo>
                      <a:pt x="94" y="54"/>
                    </a:moveTo>
                    <a:cubicBezTo>
                      <a:pt x="88" y="34"/>
                      <a:pt x="57" y="0"/>
                      <a:pt x="29" y="24"/>
                    </a:cubicBezTo>
                    <a:cubicBezTo>
                      <a:pt x="0" y="48"/>
                      <a:pt x="38" y="87"/>
                      <a:pt x="49" y="91"/>
                    </a:cubicBezTo>
                    <a:cubicBezTo>
                      <a:pt x="60" y="96"/>
                      <a:pt x="72" y="101"/>
                      <a:pt x="75" y="109"/>
                    </a:cubicBezTo>
                  </a:path>
                </a:pathLst>
              </a:custGeom>
              <a:solidFill>
                <a:srgbClr val="ED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2" name="Freeform 93"/>
              <p:cNvSpPr>
                <a:spLocks/>
              </p:cNvSpPr>
              <p:nvPr/>
            </p:nvSpPr>
            <p:spPr bwMode="auto">
              <a:xfrm>
                <a:off x="1819" y="843"/>
                <a:ext cx="235" cy="273"/>
              </a:xfrm>
              <a:custGeom>
                <a:avLst/>
                <a:gdLst>
                  <a:gd name="T0" fmla="*/ 143563 w 94"/>
                  <a:gd name="T1" fmla="*/ 83455 h 109"/>
                  <a:gd name="T2" fmla="*/ 44738 w 94"/>
                  <a:gd name="T3" fmla="*/ 37060 h 109"/>
                  <a:gd name="T4" fmla="*/ 75208 w 94"/>
                  <a:gd name="T5" fmla="*/ 140948 h 109"/>
                  <a:gd name="T6" fmla="*/ 114770 w 94"/>
                  <a:gd name="T7" fmla="*/ 168817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109">
                    <a:moveTo>
                      <a:pt x="94" y="54"/>
                    </a:moveTo>
                    <a:cubicBezTo>
                      <a:pt x="88" y="34"/>
                      <a:pt x="57" y="0"/>
                      <a:pt x="29" y="24"/>
                    </a:cubicBezTo>
                    <a:cubicBezTo>
                      <a:pt x="0" y="48"/>
                      <a:pt x="38" y="87"/>
                      <a:pt x="49" y="91"/>
                    </a:cubicBezTo>
                    <a:cubicBezTo>
                      <a:pt x="60" y="96"/>
                      <a:pt x="72" y="101"/>
                      <a:pt x="75" y="109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3" name="Freeform 94"/>
              <p:cNvSpPr>
                <a:spLocks/>
              </p:cNvSpPr>
              <p:nvPr/>
            </p:nvSpPr>
            <p:spPr bwMode="auto">
              <a:xfrm>
                <a:off x="2184" y="1296"/>
                <a:ext cx="65" cy="145"/>
              </a:xfrm>
              <a:custGeom>
                <a:avLst/>
                <a:gdLst>
                  <a:gd name="T0" fmla="*/ 39845 w 26"/>
                  <a:gd name="T1" fmla="*/ 0 h 58"/>
                  <a:gd name="T2" fmla="*/ 9300 w 26"/>
                  <a:gd name="T3" fmla="*/ 88675 h 5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6" h="58">
                    <a:moveTo>
                      <a:pt x="26" y="0"/>
                    </a:moveTo>
                    <a:cubicBezTo>
                      <a:pt x="19" y="8"/>
                      <a:pt x="0" y="39"/>
                      <a:pt x="6" y="58"/>
                    </a:cubicBez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4" name="Freeform 95"/>
              <p:cNvSpPr>
                <a:spLocks/>
              </p:cNvSpPr>
              <p:nvPr/>
            </p:nvSpPr>
            <p:spPr bwMode="auto">
              <a:xfrm>
                <a:off x="2167" y="1293"/>
                <a:ext cx="75" cy="133"/>
              </a:xfrm>
              <a:custGeom>
                <a:avLst/>
                <a:gdLst>
                  <a:gd name="T0" fmla="*/ 45908 w 30"/>
                  <a:gd name="T1" fmla="*/ 0 h 53"/>
                  <a:gd name="T2" fmla="*/ 0 w 30"/>
                  <a:gd name="T3" fmla="*/ 83388 h 5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53">
                    <a:moveTo>
                      <a:pt x="30" y="0"/>
                    </a:moveTo>
                    <a:cubicBezTo>
                      <a:pt x="24" y="5"/>
                      <a:pt x="1" y="44"/>
                      <a:pt x="0" y="53"/>
                    </a:cubicBez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5" name="Freeform 96"/>
              <p:cNvSpPr>
                <a:spLocks/>
              </p:cNvSpPr>
              <p:nvPr/>
            </p:nvSpPr>
            <p:spPr bwMode="auto">
              <a:xfrm>
                <a:off x="2139" y="1288"/>
                <a:ext cx="98" cy="108"/>
              </a:xfrm>
              <a:custGeom>
                <a:avLst/>
                <a:gdLst>
                  <a:gd name="T0" fmla="*/ 61911 w 39"/>
                  <a:gd name="T1" fmla="*/ 0 h 43"/>
                  <a:gd name="T2" fmla="*/ 0 w 39"/>
                  <a:gd name="T3" fmla="*/ 68048 h 4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" h="43">
                    <a:moveTo>
                      <a:pt x="39" y="0"/>
                    </a:moveTo>
                    <a:cubicBezTo>
                      <a:pt x="29" y="7"/>
                      <a:pt x="5" y="37"/>
                      <a:pt x="0" y="43"/>
                    </a:cubicBez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6" name="Freeform 97"/>
              <p:cNvSpPr>
                <a:spLocks/>
              </p:cNvSpPr>
              <p:nvPr/>
            </p:nvSpPr>
            <p:spPr bwMode="auto">
              <a:xfrm>
                <a:off x="2332" y="1213"/>
                <a:ext cx="42" cy="18"/>
              </a:xfrm>
              <a:custGeom>
                <a:avLst/>
                <a:gdLst>
                  <a:gd name="T0" fmla="*/ 23658 w 17"/>
                  <a:gd name="T1" fmla="*/ 0 h 7"/>
                  <a:gd name="T2" fmla="*/ 0 w 17"/>
                  <a:gd name="T3" fmla="*/ 13245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" h="7">
                    <a:moveTo>
                      <a:pt x="17" y="0"/>
                    </a:moveTo>
                    <a:cubicBezTo>
                      <a:pt x="12" y="2"/>
                      <a:pt x="1" y="6"/>
                      <a:pt x="0" y="7"/>
                    </a:cubicBez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7" name="Freeform 98"/>
              <p:cNvSpPr>
                <a:spLocks/>
              </p:cNvSpPr>
              <p:nvPr/>
            </p:nvSpPr>
            <p:spPr bwMode="auto">
              <a:xfrm>
                <a:off x="2332" y="1203"/>
                <a:ext cx="22" cy="20"/>
              </a:xfrm>
              <a:custGeom>
                <a:avLst/>
                <a:gdLst>
                  <a:gd name="T0" fmla="*/ 11538 w 9"/>
                  <a:gd name="T1" fmla="*/ 0 h 8"/>
                  <a:gd name="T2" fmla="*/ 0 w 9"/>
                  <a:gd name="T3" fmla="*/ 12238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8">
                    <a:moveTo>
                      <a:pt x="9" y="0"/>
                    </a:moveTo>
                    <a:cubicBezTo>
                      <a:pt x="6" y="1"/>
                      <a:pt x="1" y="7"/>
                      <a:pt x="0" y="8"/>
                    </a:cubicBez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8" name="Freeform 99"/>
              <p:cNvSpPr>
                <a:spLocks/>
              </p:cNvSpPr>
              <p:nvPr/>
            </p:nvSpPr>
            <p:spPr bwMode="auto">
              <a:xfrm>
                <a:off x="2327" y="1171"/>
                <a:ext cx="32" cy="47"/>
              </a:xfrm>
              <a:custGeom>
                <a:avLst/>
                <a:gdLst>
                  <a:gd name="T0" fmla="*/ 17553 w 13"/>
                  <a:gd name="T1" fmla="*/ 0 h 19"/>
                  <a:gd name="T2" fmla="*/ 0 w 13"/>
                  <a:gd name="T3" fmla="*/ 26582 h 1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" h="19">
                    <a:moveTo>
                      <a:pt x="13" y="0"/>
                    </a:moveTo>
                    <a:cubicBezTo>
                      <a:pt x="8" y="3"/>
                      <a:pt x="1" y="15"/>
                      <a:pt x="0" y="19"/>
                    </a:cubicBez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9" name="Freeform 100"/>
              <p:cNvSpPr>
                <a:spLocks/>
              </p:cNvSpPr>
              <p:nvPr/>
            </p:nvSpPr>
            <p:spPr bwMode="auto">
              <a:xfrm>
                <a:off x="2219" y="1303"/>
                <a:ext cx="35" cy="130"/>
              </a:xfrm>
              <a:custGeom>
                <a:avLst/>
                <a:gdLst>
                  <a:gd name="T0" fmla="*/ 21488 w 14"/>
                  <a:gd name="T1" fmla="*/ 0 h 52"/>
                  <a:gd name="T2" fmla="*/ 3250 w 14"/>
                  <a:gd name="T3" fmla="*/ 79425 h 5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" h="52">
                    <a:moveTo>
                      <a:pt x="14" y="0"/>
                    </a:moveTo>
                    <a:cubicBezTo>
                      <a:pt x="10" y="5"/>
                      <a:pt x="0" y="36"/>
                      <a:pt x="2" y="52"/>
                    </a:cubicBez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0" name="Freeform 101"/>
              <p:cNvSpPr>
                <a:spLocks/>
              </p:cNvSpPr>
              <p:nvPr/>
            </p:nvSpPr>
            <p:spPr bwMode="auto">
              <a:xfrm>
                <a:off x="2109" y="1281"/>
                <a:ext cx="128" cy="72"/>
              </a:xfrm>
              <a:custGeom>
                <a:avLst/>
                <a:gdLst>
                  <a:gd name="T0" fmla="*/ 80264 w 51"/>
                  <a:gd name="T1" fmla="*/ 0 h 29"/>
                  <a:gd name="T2" fmla="*/ 0 w 51"/>
                  <a:gd name="T3" fmla="*/ 41872 h 2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1" h="29">
                    <a:moveTo>
                      <a:pt x="51" y="0"/>
                    </a:moveTo>
                    <a:cubicBezTo>
                      <a:pt x="47" y="2"/>
                      <a:pt x="14" y="24"/>
                      <a:pt x="0" y="29"/>
                    </a:cubicBez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1" name="Freeform 102"/>
              <p:cNvSpPr>
                <a:spLocks/>
              </p:cNvSpPr>
              <p:nvPr/>
            </p:nvSpPr>
            <p:spPr bwMode="auto">
              <a:xfrm>
                <a:off x="2334" y="1228"/>
                <a:ext cx="28" cy="8"/>
              </a:xfrm>
              <a:custGeom>
                <a:avLst/>
                <a:gdLst>
                  <a:gd name="T0" fmla="*/ 0 w 11"/>
                  <a:gd name="T1" fmla="*/ 4701 h 3"/>
                  <a:gd name="T2" fmla="*/ 19348 w 11"/>
                  <a:gd name="T3" fmla="*/ 7531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" h="3">
                    <a:moveTo>
                      <a:pt x="0" y="2"/>
                    </a:moveTo>
                    <a:cubicBezTo>
                      <a:pt x="3" y="1"/>
                      <a:pt x="6" y="0"/>
                      <a:pt x="11" y="3"/>
                    </a:cubicBezTo>
                  </a:path>
                </a:pathLst>
              </a:custGeom>
              <a:noFill/>
              <a:ln w="476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2" name="Freeform 103"/>
              <p:cNvSpPr>
                <a:spLocks/>
              </p:cNvSpPr>
              <p:nvPr/>
            </p:nvSpPr>
            <p:spPr bwMode="auto">
              <a:xfrm>
                <a:off x="2142" y="1128"/>
                <a:ext cx="67" cy="65"/>
              </a:xfrm>
              <a:custGeom>
                <a:avLst/>
                <a:gdLst>
                  <a:gd name="T0" fmla="*/ 35937 w 27"/>
                  <a:gd name="T1" fmla="*/ 33720 h 26"/>
                  <a:gd name="T2" fmla="*/ 24269 w 27"/>
                  <a:gd name="T3" fmla="*/ 9300 h 26"/>
                  <a:gd name="T4" fmla="*/ 1134 w 27"/>
                  <a:gd name="T5" fmla="*/ 15438 h 26"/>
                  <a:gd name="T6" fmla="*/ 12777 w 27"/>
                  <a:gd name="T7" fmla="*/ 36645 h 26"/>
                  <a:gd name="T8" fmla="*/ 31706 w 27"/>
                  <a:gd name="T9" fmla="*/ 33720 h 26"/>
                  <a:gd name="T10" fmla="*/ 35937 w 27"/>
                  <a:gd name="T11" fmla="*/ 3372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26">
                    <a:moveTo>
                      <a:pt x="25" y="22"/>
                    </a:moveTo>
                    <a:cubicBezTo>
                      <a:pt x="23" y="20"/>
                      <a:pt x="27" y="11"/>
                      <a:pt x="17" y="6"/>
                    </a:cubicBezTo>
                    <a:cubicBezTo>
                      <a:pt x="8" y="0"/>
                      <a:pt x="1" y="10"/>
                      <a:pt x="1" y="10"/>
                    </a:cubicBezTo>
                    <a:cubicBezTo>
                      <a:pt x="0" y="17"/>
                      <a:pt x="4" y="22"/>
                      <a:pt x="9" y="24"/>
                    </a:cubicBezTo>
                    <a:cubicBezTo>
                      <a:pt x="13" y="26"/>
                      <a:pt x="22" y="22"/>
                      <a:pt x="22" y="22"/>
                    </a:cubicBezTo>
                    <a:lnTo>
                      <a:pt x="25" y="2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3" name="Freeform 104"/>
              <p:cNvSpPr>
                <a:spLocks/>
              </p:cNvSpPr>
              <p:nvPr/>
            </p:nvSpPr>
            <p:spPr bwMode="auto">
              <a:xfrm>
                <a:off x="2147" y="1138"/>
                <a:ext cx="55" cy="53"/>
              </a:xfrm>
              <a:custGeom>
                <a:avLst/>
                <a:gdLst>
                  <a:gd name="T0" fmla="*/ 4895 w 22"/>
                  <a:gd name="T1" fmla="*/ 8472 h 21"/>
                  <a:gd name="T2" fmla="*/ 24425 w 22"/>
                  <a:gd name="T3" fmla="*/ 5116 h 21"/>
                  <a:gd name="T4" fmla="*/ 27658 w 22"/>
                  <a:gd name="T5" fmla="*/ 26121 h 21"/>
                  <a:gd name="T6" fmla="*/ 8125 w 22"/>
                  <a:gd name="T7" fmla="*/ 29498 h 21"/>
                  <a:gd name="T8" fmla="*/ 4895 w 22"/>
                  <a:gd name="T9" fmla="*/ 8472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3" y="5"/>
                    </a:moveTo>
                    <a:cubicBezTo>
                      <a:pt x="6" y="0"/>
                      <a:pt x="12" y="0"/>
                      <a:pt x="16" y="3"/>
                    </a:cubicBezTo>
                    <a:cubicBezTo>
                      <a:pt x="21" y="6"/>
                      <a:pt x="22" y="12"/>
                      <a:pt x="18" y="16"/>
                    </a:cubicBezTo>
                    <a:cubicBezTo>
                      <a:pt x="15" y="20"/>
                      <a:pt x="9" y="21"/>
                      <a:pt x="5" y="18"/>
                    </a:cubicBezTo>
                    <a:cubicBezTo>
                      <a:pt x="1" y="15"/>
                      <a:pt x="0" y="9"/>
                      <a:pt x="3" y="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4" name="Freeform 105"/>
              <p:cNvSpPr>
                <a:spLocks/>
              </p:cNvSpPr>
              <p:nvPr/>
            </p:nvSpPr>
            <p:spPr bwMode="auto">
              <a:xfrm>
                <a:off x="2162" y="1153"/>
                <a:ext cx="22" cy="23"/>
              </a:xfrm>
              <a:custGeom>
                <a:avLst/>
                <a:gdLst>
                  <a:gd name="T0" fmla="*/ 2540 w 9"/>
                  <a:gd name="T1" fmla="*/ 3585 h 9"/>
                  <a:gd name="T2" fmla="*/ 8998 w 9"/>
                  <a:gd name="T3" fmla="*/ 2167 h 9"/>
                  <a:gd name="T4" fmla="*/ 10457 w 9"/>
                  <a:gd name="T5" fmla="*/ 12885 h 9"/>
                  <a:gd name="T6" fmla="*/ 3681 w 9"/>
                  <a:gd name="T7" fmla="*/ 12885 h 9"/>
                  <a:gd name="T8" fmla="*/ 2540 w 9"/>
                  <a:gd name="T9" fmla="*/ 3585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2" y="2"/>
                    </a:moveTo>
                    <a:cubicBezTo>
                      <a:pt x="3" y="0"/>
                      <a:pt x="5" y="0"/>
                      <a:pt x="7" y="1"/>
                    </a:cubicBezTo>
                    <a:cubicBezTo>
                      <a:pt x="9" y="3"/>
                      <a:pt x="9" y="5"/>
                      <a:pt x="8" y="7"/>
                    </a:cubicBezTo>
                    <a:cubicBezTo>
                      <a:pt x="7" y="8"/>
                      <a:pt x="4" y="9"/>
                      <a:pt x="3" y="7"/>
                    </a:cubicBezTo>
                    <a:cubicBezTo>
                      <a:pt x="1" y="6"/>
                      <a:pt x="0" y="4"/>
                      <a:pt x="2" y="2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5" name="Freeform 106"/>
              <p:cNvSpPr>
                <a:spLocks/>
              </p:cNvSpPr>
              <p:nvPr/>
            </p:nvSpPr>
            <p:spPr bwMode="auto">
              <a:xfrm>
                <a:off x="1607" y="1433"/>
                <a:ext cx="80" cy="38"/>
              </a:xfrm>
              <a:custGeom>
                <a:avLst/>
                <a:gdLst>
                  <a:gd name="T0" fmla="*/ 48833 w 32"/>
                  <a:gd name="T1" fmla="*/ 25381 h 15"/>
                  <a:gd name="T2" fmla="*/ 27658 w 32"/>
                  <a:gd name="T3" fmla="*/ 10019 h 15"/>
                  <a:gd name="T4" fmla="*/ 0 w 32"/>
                  <a:gd name="T5" fmla="*/ 0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2" h="15">
                    <a:moveTo>
                      <a:pt x="32" y="15"/>
                    </a:moveTo>
                    <a:cubicBezTo>
                      <a:pt x="27" y="10"/>
                      <a:pt x="23" y="7"/>
                      <a:pt x="18" y="6"/>
                    </a:cubicBezTo>
                    <a:cubicBezTo>
                      <a:pt x="14" y="5"/>
                      <a:pt x="1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6" name="Freeform 107"/>
              <p:cNvSpPr>
                <a:spLocks/>
              </p:cNvSpPr>
              <p:nvPr/>
            </p:nvSpPr>
            <p:spPr bwMode="auto">
              <a:xfrm>
                <a:off x="1584" y="1438"/>
                <a:ext cx="70" cy="38"/>
              </a:xfrm>
              <a:custGeom>
                <a:avLst/>
                <a:gdLst>
                  <a:gd name="T0" fmla="*/ 42783 w 28"/>
                  <a:gd name="T1" fmla="*/ 25381 h 15"/>
                  <a:gd name="T2" fmla="*/ 33720 w 28"/>
                  <a:gd name="T3" fmla="*/ 12193 h 15"/>
                  <a:gd name="T4" fmla="*/ 0 w 28"/>
                  <a:gd name="T5" fmla="*/ 0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5">
                    <a:moveTo>
                      <a:pt x="28" y="15"/>
                    </a:moveTo>
                    <a:cubicBezTo>
                      <a:pt x="26" y="12"/>
                      <a:pt x="24" y="8"/>
                      <a:pt x="22" y="7"/>
                    </a:cubicBezTo>
                    <a:cubicBezTo>
                      <a:pt x="20" y="6"/>
                      <a:pt x="2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7" name="Freeform 108"/>
              <p:cNvSpPr>
                <a:spLocks/>
              </p:cNvSpPr>
              <p:nvPr/>
            </p:nvSpPr>
            <p:spPr bwMode="auto">
              <a:xfrm>
                <a:off x="1569" y="1438"/>
                <a:ext cx="8" cy="18"/>
              </a:xfrm>
              <a:custGeom>
                <a:avLst/>
                <a:gdLst>
                  <a:gd name="T0" fmla="*/ 7531 w 3"/>
                  <a:gd name="T1" fmla="*/ 13245 h 7"/>
                  <a:gd name="T2" fmla="*/ 0 w 3"/>
                  <a:gd name="T3" fmla="*/ 0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cubicBezTo>
                      <a:pt x="3" y="4"/>
                      <a:pt x="0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8" name="Freeform 109"/>
              <p:cNvSpPr>
                <a:spLocks/>
              </p:cNvSpPr>
              <p:nvPr/>
            </p:nvSpPr>
            <p:spPr bwMode="auto">
              <a:xfrm>
                <a:off x="1470" y="1408"/>
                <a:ext cx="237" cy="103"/>
              </a:xfrm>
              <a:custGeom>
                <a:avLst/>
                <a:gdLst>
                  <a:gd name="T0" fmla="*/ 0 w 95"/>
                  <a:gd name="T1" fmla="*/ 0 h 41"/>
                  <a:gd name="T2" fmla="*/ 7250 w 95"/>
                  <a:gd name="T3" fmla="*/ 6293 h 41"/>
                  <a:gd name="T4" fmla="*/ 45122 w 95"/>
                  <a:gd name="T5" fmla="*/ 22102 h 41"/>
                  <a:gd name="T6" fmla="*/ 59996 w 95"/>
                  <a:gd name="T7" fmla="*/ 46038 h 41"/>
                  <a:gd name="T8" fmla="*/ 63209 w 95"/>
                  <a:gd name="T9" fmla="*/ 49226 h 41"/>
                  <a:gd name="T10" fmla="*/ 64342 w 95"/>
                  <a:gd name="T11" fmla="*/ 53841 h 41"/>
                  <a:gd name="T12" fmla="*/ 66083 w 95"/>
                  <a:gd name="T13" fmla="*/ 50545 h 41"/>
                  <a:gd name="T14" fmla="*/ 67248 w 95"/>
                  <a:gd name="T15" fmla="*/ 44222 h 41"/>
                  <a:gd name="T16" fmla="*/ 64342 w 95"/>
                  <a:gd name="T17" fmla="*/ 30425 h 41"/>
                  <a:gd name="T18" fmla="*/ 87276 w 95"/>
                  <a:gd name="T19" fmla="*/ 34736 h 41"/>
                  <a:gd name="T20" fmla="*/ 102224 w 95"/>
                  <a:gd name="T21" fmla="*/ 53841 h 41"/>
                  <a:gd name="T22" fmla="*/ 109506 w 95"/>
                  <a:gd name="T23" fmla="*/ 60024 h 41"/>
                  <a:gd name="T24" fmla="*/ 112568 w 95"/>
                  <a:gd name="T25" fmla="*/ 65119 h 41"/>
                  <a:gd name="T26" fmla="*/ 112568 w 95"/>
                  <a:gd name="T27" fmla="*/ 60024 h 41"/>
                  <a:gd name="T28" fmla="*/ 111405 w 95"/>
                  <a:gd name="T29" fmla="*/ 43016 h 41"/>
                  <a:gd name="T30" fmla="*/ 121461 w 95"/>
                  <a:gd name="T31" fmla="*/ 46038 h 41"/>
                  <a:gd name="T32" fmla="*/ 130455 w 95"/>
                  <a:gd name="T33" fmla="*/ 49226 h 41"/>
                  <a:gd name="T34" fmla="*/ 133561 w 95"/>
                  <a:gd name="T35" fmla="*/ 50545 h 41"/>
                  <a:gd name="T36" fmla="*/ 133561 w 95"/>
                  <a:gd name="T37" fmla="*/ 46038 h 41"/>
                  <a:gd name="T38" fmla="*/ 130455 w 95"/>
                  <a:gd name="T39" fmla="*/ 39715 h 41"/>
                  <a:gd name="T40" fmla="*/ 138358 w 95"/>
                  <a:gd name="T41" fmla="*/ 39715 h 41"/>
                  <a:gd name="T42" fmla="*/ 142425 w 95"/>
                  <a:gd name="T43" fmla="*/ 39715 h 41"/>
                  <a:gd name="T44" fmla="*/ 139523 w 95"/>
                  <a:gd name="T45" fmla="*/ 36718 h 41"/>
                  <a:gd name="T46" fmla="*/ 127548 w 95"/>
                  <a:gd name="T47" fmla="*/ 23893 h 41"/>
                  <a:gd name="T48" fmla="*/ 108217 w 95"/>
                  <a:gd name="T49" fmla="*/ 15809 h 41"/>
                  <a:gd name="T50" fmla="*/ 52292 w 95"/>
                  <a:gd name="T51" fmla="*/ 14616 h 41"/>
                  <a:gd name="T52" fmla="*/ 0 w 95"/>
                  <a:gd name="T53" fmla="*/ 0 h 4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5" h="41">
                    <a:moveTo>
                      <a:pt x="0" y="0"/>
                    </a:moveTo>
                    <a:cubicBezTo>
                      <a:pt x="1" y="2"/>
                      <a:pt x="3" y="3"/>
                      <a:pt x="5" y="4"/>
                    </a:cubicBezTo>
                    <a:cubicBezTo>
                      <a:pt x="10" y="6"/>
                      <a:pt x="26" y="12"/>
                      <a:pt x="30" y="14"/>
                    </a:cubicBezTo>
                    <a:cubicBezTo>
                      <a:pt x="33" y="16"/>
                      <a:pt x="37" y="24"/>
                      <a:pt x="40" y="29"/>
                    </a:cubicBezTo>
                    <a:cubicBezTo>
                      <a:pt x="40" y="30"/>
                      <a:pt x="41" y="31"/>
                      <a:pt x="42" y="31"/>
                    </a:cubicBezTo>
                    <a:cubicBezTo>
                      <a:pt x="43" y="33"/>
                      <a:pt x="43" y="34"/>
                      <a:pt x="43" y="34"/>
                    </a:cubicBezTo>
                    <a:cubicBezTo>
                      <a:pt x="44" y="34"/>
                      <a:pt x="44" y="33"/>
                      <a:pt x="44" y="32"/>
                    </a:cubicBezTo>
                    <a:cubicBezTo>
                      <a:pt x="44" y="31"/>
                      <a:pt x="45" y="29"/>
                      <a:pt x="45" y="28"/>
                    </a:cubicBezTo>
                    <a:cubicBezTo>
                      <a:pt x="44" y="23"/>
                      <a:pt x="43" y="19"/>
                      <a:pt x="43" y="19"/>
                    </a:cubicBezTo>
                    <a:cubicBezTo>
                      <a:pt x="43" y="19"/>
                      <a:pt x="55" y="19"/>
                      <a:pt x="58" y="22"/>
                    </a:cubicBezTo>
                    <a:cubicBezTo>
                      <a:pt x="61" y="25"/>
                      <a:pt x="67" y="32"/>
                      <a:pt x="68" y="34"/>
                    </a:cubicBezTo>
                    <a:cubicBezTo>
                      <a:pt x="69" y="36"/>
                      <a:pt x="71" y="37"/>
                      <a:pt x="73" y="38"/>
                    </a:cubicBezTo>
                    <a:cubicBezTo>
                      <a:pt x="74" y="39"/>
                      <a:pt x="74" y="41"/>
                      <a:pt x="75" y="41"/>
                    </a:cubicBezTo>
                    <a:cubicBezTo>
                      <a:pt x="76" y="41"/>
                      <a:pt x="75" y="39"/>
                      <a:pt x="75" y="38"/>
                    </a:cubicBezTo>
                    <a:cubicBezTo>
                      <a:pt x="75" y="35"/>
                      <a:pt x="74" y="27"/>
                      <a:pt x="74" y="27"/>
                    </a:cubicBezTo>
                    <a:cubicBezTo>
                      <a:pt x="74" y="27"/>
                      <a:pt x="78" y="28"/>
                      <a:pt x="81" y="29"/>
                    </a:cubicBezTo>
                    <a:cubicBezTo>
                      <a:pt x="83" y="29"/>
                      <a:pt x="86" y="31"/>
                      <a:pt x="87" y="31"/>
                    </a:cubicBezTo>
                    <a:cubicBezTo>
                      <a:pt x="88" y="31"/>
                      <a:pt x="88" y="32"/>
                      <a:pt x="89" y="32"/>
                    </a:cubicBezTo>
                    <a:cubicBezTo>
                      <a:pt x="90" y="31"/>
                      <a:pt x="90" y="31"/>
                      <a:pt x="89" y="29"/>
                    </a:cubicBezTo>
                    <a:cubicBezTo>
                      <a:pt x="88" y="28"/>
                      <a:pt x="88" y="25"/>
                      <a:pt x="87" y="25"/>
                    </a:cubicBezTo>
                    <a:cubicBezTo>
                      <a:pt x="87" y="24"/>
                      <a:pt x="90" y="24"/>
                      <a:pt x="92" y="25"/>
                    </a:cubicBezTo>
                    <a:cubicBezTo>
                      <a:pt x="93" y="26"/>
                      <a:pt x="94" y="27"/>
                      <a:pt x="95" y="25"/>
                    </a:cubicBezTo>
                    <a:cubicBezTo>
                      <a:pt x="95" y="25"/>
                      <a:pt x="94" y="24"/>
                      <a:pt x="93" y="23"/>
                    </a:cubicBezTo>
                    <a:cubicBezTo>
                      <a:pt x="91" y="20"/>
                      <a:pt x="87" y="16"/>
                      <a:pt x="85" y="15"/>
                    </a:cubicBezTo>
                    <a:cubicBezTo>
                      <a:pt x="82" y="13"/>
                      <a:pt x="78" y="11"/>
                      <a:pt x="72" y="10"/>
                    </a:cubicBezTo>
                    <a:cubicBezTo>
                      <a:pt x="57" y="10"/>
                      <a:pt x="42" y="9"/>
                      <a:pt x="35" y="9"/>
                    </a:cubicBezTo>
                    <a:cubicBezTo>
                      <a:pt x="29" y="9"/>
                      <a:pt x="14" y="5"/>
                      <a:pt x="0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9" name="Freeform 110"/>
              <p:cNvSpPr>
                <a:spLocks/>
              </p:cNvSpPr>
              <p:nvPr/>
            </p:nvSpPr>
            <p:spPr bwMode="auto">
              <a:xfrm>
                <a:off x="2029" y="1491"/>
                <a:ext cx="70" cy="32"/>
              </a:xfrm>
              <a:custGeom>
                <a:avLst/>
                <a:gdLst>
                  <a:gd name="T0" fmla="*/ 42783 w 28"/>
                  <a:gd name="T1" fmla="*/ 17553 h 13"/>
                  <a:gd name="T2" fmla="*/ 26375 w 28"/>
                  <a:gd name="T3" fmla="*/ 6683 h 13"/>
                  <a:gd name="T4" fmla="*/ 0 w 28"/>
                  <a:gd name="T5" fmla="*/ 0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3">
                    <a:moveTo>
                      <a:pt x="28" y="13"/>
                    </a:moveTo>
                    <a:cubicBezTo>
                      <a:pt x="25" y="9"/>
                      <a:pt x="20" y="6"/>
                      <a:pt x="17" y="5"/>
                    </a:cubicBezTo>
                    <a:cubicBezTo>
                      <a:pt x="14" y="5"/>
                      <a:pt x="0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0" name="Freeform 111"/>
              <p:cNvSpPr>
                <a:spLocks/>
              </p:cNvSpPr>
              <p:nvPr/>
            </p:nvSpPr>
            <p:spPr bwMode="auto">
              <a:xfrm>
                <a:off x="2029" y="1503"/>
                <a:ext cx="30" cy="23"/>
              </a:xfrm>
              <a:custGeom>
                <a:avLst/>
                <a:gdLst>
                  <a:gd name="T0" fmla="*/ 18363 w 12"/>
                  <a:gd name="T1" fmla="*/ 16458 h 9"/>
                  <a:gd name="T2" fmla="*/ 0 w 12"/>
                  <a:gd name="T3" fmla="*/ 0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9">
                    <a:moveTo>
                      <a:pt x="12" y="9"/>
                    </a:moveTo>
                    <a:cubicBezTo>
                      <a:pt x="10" y="7"/>
                      <a:pt x="2" y="1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1" name="Freeform 112"/>
              <p:cNvSpPr>
                <a:spLocks/>
              </p:cNvSpPr>
              <p:nvPr/>
            </p:nvSpPr>
            <p:spPr bwMode="auto">
              <a:xfrm>
                <a:off x="2022" y="1398"/>
                <a:ext cx="40" cy="53"/>
              </a:xfrm>
              <a:custGeom>
                <a:avLst/>
                <a:gdLst>
                  <a:gd name="T0" fmla="*/ 24425 w 16"/>
                  <a:gd name="T1" fmla="*/ 34612 h 21"/>
                  <a:gd name="T2" fmla="*/ 15438 w 16"/>
                  <a:gd name="T3" fmla="*/ 11688 h 21"/>
                  <a:gd name="T4" fmla="*/ 0 w 16"/>
                  <a:gd name="T5" fmla="*/ 0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" h="21">
                    <a:moveTo>
                      <a:pt x="16" y="21"/>
                    </a:moveTo>
                    <a:cubicBezTo>
                      <a:pt x="14" y="16"/>
                      <a:pt x="13" y="11"/>
                      <a:pt x="10" y="7"/>
                    </a:cubicBezTo>
                    <a:cubicBezTo>
                      <a:pt x="6" y="3"/>
                      <a:pt x="1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2" name="Freeform 113"/>
              <p:cNvSpPr>
                <a:spLocks/>
              </p:cNvSpPr>
              <p:nvPr/>
            </p:nvSpPr>
            <p:spPr bwMode="auto">
              <a:xfrm>
                <a:off x="2057" y="1406"/>
                <a:ext cx="27" cy="25"/>
              </a:xfrm>
              <a:custGeom>
                <a:avLst/>
                <a:gdLst>
                  <a:gd name="T0" fmla="*/ 14447 w 11"/>
                  <a:gd name="T1" fmla="*/ 15438 h 10"/>
                  <a:gd name="T2" fmla="*/ 0 w 11"/>
                  <a:gd name="T3" fmla="*/ 0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9" y="8"/>
                      <a:pt x="4" y="1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3" name="Freeform 114"/>
              <p:cNvSpPr>
                <a:spLocks/>
              </p:cNvSpPr>
              <p:nvPr/>
            </p:nvSpPr>
            <p:spPr bwMode="auto">
              <a:xfrm>
                <a:off x="1979" y="1351"/>
                <a:ext cx="28" cy="92"/>
              </a:xfrm>
              <a:custGeom>
                <a:avLst/>
                <a:gdLst>
                  <a:gd name="T0" fmla="*/ 16029 w 11"/>
                  <a:gd name="T1" fmla="*/ 54079 h 37"/>
                  <a:gd name="T2" fmla="*/ 19348 w 11"/>
                  <a:gd name="T3" fmla="*/ 0 h 3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" h="37">
                    <a:moveTo>
                      <a:pt x="9" y="37"/>
                    </a:moveTo>
                    <a:cubicBezTo>
                      <a:pt x="3" y="31"/>
                      <a:pt x="0" y="25"/>
                      <a:pt x="11" y="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4" name="Freeform 115"/>
              <p:cNvSpPr>
                <a:spLocks/>
              </p:cNvSpPr>
              <p:nvPr/>
            </p:nvSpPr>
            <p:spPr bwMode="auto">
              <a:xfrm>
                <a:off x="2054" y="1488"/>
                <a:ext cx="25" cy="1"/>
              </a:xfrm>
              <a:custGeom>
                <a:avLst/>
                <a:gdLst>
                  <a:gd name="T0" fmla="*/ 15438 w 10"/>
                  <a:gd name="T1" fmla="*/ 0 h 1"/>
                  <a:gd name="T2" fmla="*/ 0 w 10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" h="1">
                    <a:moveTo>
                      <a:pt x="10" y="0"/>
                    </a:moveTo>
                    <a:cubicBezTo>
                      <a:pt x="7" y="0"/>
                      <a:pt x="1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5" name="Freeform 116"/>
              <p:cNvSpPr>
                <a:spLocks/>
              </p:cNvSpPr>
              <p:nvPr/>
            </p:nvSpPr>
            <p:spPr bwMode="auto">
              <a:xfrm>
                <a:off x="2049" y="881"/>
                <a:ext cx="3" cy="20"/>
              </a:xfrm>
              <a:custGeom>
                <a:avLst/>
                <a:gdLst>
                  <a:gd name="T0" fmla="*/ 6561 w 1"/>
                  <a:gd name="T1" fmla="*/ 0 h 8"/>
                  <a:gd name="T2" fmla="*/ 0 w 1"/>
                  <a:gd name="T3" fmla="*/ 12238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8">
                    <a:moveTo>
                      <a:pt x="1" y="0"/>
                    </a:moveTo>
                    <a:cubicBezTo>
                      <a:pt x="1" y="3"/>
                      <a:pt x="1" y="5"/>
                      <a:pt x="0" y="8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6" name="Oval 117"/>
              <p:cNvSpPr>
                <a:spLocks noChangeArrowheads="1"/>
              </p:cNvSpPr>
              <p:nvPr/>
            </p:nvSpPr>
            <p:spPr bwMode="auto">
              <a:xfrm>
                <a:off x="2159" y="1151"/>
                <a:ext cx="13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57" name="Freeform 118"/>
              <p:cNvSpPr>
                <a:spLocks/>
              </p:cNvSpPr>
              <p:nvPr/>
            </p:nvSpPr>
            <p:spPr bwMode="auto">
              <a:xfrm>
                <a:off x="2032" y="1501"/>
                <a:ext cx="7" cy="10"/>
              </a:xfrm>
              <a:custGeom>
                <a:avLst/>
                <a:gdLst>
                  <a:gd name="T0" fmla="*/ 2553 w 3"/>
                  <a:gd name="T1" fmla="*/ 0 h 4"/>
                  <a:gd name="T2" fmla="*/ 0 w 3"/>
                  <a:gd name="T3" fmla="*/ 6175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2"/>
                      <a:pt x="1" y="3"/>
                      <a:pt x="0" y="4"/>
                    </a:cubicBezTo>
                  </a:path>
                </a:pathLst>
              </a:custGeom>
              <a:noFill/>
              <a:ln w="15875" cap="flat">
                <a:solidFill>
                  <a:srgbClr val="D9DAD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8" name="Freeform 119"/>
              <p:cNvSpPr>
                <a:spLocks/>
              </p:cNvSpPr>
              <p:nvPr/>
            </p:nvSpPr>
            <p:spPr bwMode="auto">
              <a:xfrm>
                <a:off x="2024" y="1398"/>
                <a:ext cx="8" cy="10"/>
              </a:xfrm>
              <a:custGeom>
                <a:avLst/>
                <a:gdLst>
                  <a:gd name="T0" fmla="*/ 0 w 3"/>
                  <a:gd name="T1" fmla="*/ 6175 h 4"/>
                  <a:gd name="T2" fmla="*/ 7531 w 3"/>
                  <a:gd name="T3" fmla="*/ 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cubicBezTo>
                      <a:pt x="2" y="3"/>
                      <a:pt x="3" y="2"/>
                      <a:pt x="3" y="0"/>
                    </a:cubicBezTo>
                  </a:path>
                </a:pathLst>
              </a:custGeom>
              <a:noFill/>
              <a:ln w="15875" cap="flat">
                <a:solidFill>
                  <a:srgbClr val="D9DAD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9" name="Freeform 120"/>
              <p:cNvSpPr>
                <a:spLocks/>
              </p:cNvSpPr>
              <p:nvPr/>
            </p:nvSpPr>
            <p:spPr bwMode="auto">
              <a:xfrm>
                <a:off x="2039" y="1413"/>
                <a:ext cx="10" cy="8"/>
              </a:xfrm>
              <a:custGeom>
                <a:avLst/>
                <a:gdLst>
                  <a:gd name="T0" fmla="*/ 0 w 4"/>
                  <a:gd name="T1" fmla="*/ 7531 h 3"/>
                  <a:gd name="T2" fmla="*/ 6175 w 4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</a:path>
                </a:pathLst>
              </a:custGeom>
              <a:noFill/>
              <a:ln w="15875" cap="flat">
                <a:solidFill>
                  <a:srgbClr val="D9DAD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0" name="Freeform 121"/>
              <p:cNvSpPr>
                <a:spLocks/>
              </p:cNvSpPr>
              <p:nvPr/>
            </p:nvSpPr>
            <p:spPr bwMode="auto">
              <a:xfrm>
                <a:off x="1989" y="988"/>
                <a:ext cx="40" cy="83"/>
              </a:xfrm>
              <a:custGeom>
                <a:avLst/>
                <a:gdLst>
                  <a:gd name="T0" fmla="*/ 21488 w 16"/>
                  <a:gd name="T1" fmla="*/ 6321 h 33"/>
                  <a:gd name="T2" fmla="*/ 9300 w 16"/>
                  <a:gd name="T3" fmla="*/ 28575 h 33"/>
                  <a:gd name="T4" fmla="*/ 15438 w 16"/>
                  <a:gd name="T5" fmla="*/ 44579 h 33"/>
                  <a:gd name="T6" fmla="*/ 15438 w 16"/>
                  <a:gd name="T7" fmla="*/ 27367 h 33"/>
                  <a:gd name="T8" fmla="*/ 24425 w 16"/>
                  <a:gd name="T9" fmla="*/ 1468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3">
                    <a:moveTo>
                      <a:pt x="14" y="4"/>
                    </a:moveTo>
                    <a:cubicBezTo>
                      <a:pt x="0" y="0"/>
                      <a:pt x="6" y="10"/>
                      <a:pt x="6" y="18"/>
                    </a:cubicBezTo>
                    <a:cubicBezTo>
                      <a:pt x="6" y="20"/>
                      <a:pt x="2" y="33"/>
                      <a:pt x="10" y="28"/>
                    </a:cubicBezTo>
                    <a:cubicBezTo>
                      <a:pt x="12" y="26"/>
                      <a:pt x="9" y="20"/>
                      <a:pt x="10" y="17"/>
                    </a:cubicBezTo>
                    <a:cubicBezTo>
                      <a:pt x="11" y="13"/>
                      <a:pt x="13" y="12"/>
                      <a:pt x="16" y="9"/>
                    </a:cubicBezTo>
                  </a:path>
                </a:pathLst>
              </a:custGeom>
              <a:solidFill>
                <a:srgbClr val="D9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1" name="Freeform 122"/>
              <p:cNvSpPr>
                <a:spLocks/>
              </p:cNvSpPr>
              <p:nvPr/>
            </p:nvSpPr>
            <p:spPr bwMode="auto">
              <a:xfrm>
                <a:off x="1887" y="911"/>
                <a:ext cx="142" cy="80"/>
              </a:xfrm>
              <a:custGeom>
                <a:avLst/>
                <a:gdLst>
                  <a:gd name="T0" fmla="*/ 78695 w 57"/>
                  <a:gd name="T1" fmla="*/ 32550 h 32"/>
                  <a:gd name="T2" fmla="*/ 36858 w 57"/>
                  <a:gd name="T3" fmla="*/ 1958 h 32"/>
                  <a:gd name="T4" fmla="*/ 0 w 57"/>
                  <a:gd name="T5" fmla="*/ 24425 h 32"/>
                  <a:gd name="T6" fmla="*/ 32745 w 57"/>
                  <a:gd name="T7" fmla="*/ 12238 h 32"/>
                  <a:gd name="T8" fmla="*/ 59510 w 57"/>
                  <a:gd name="T9" fmla="*/ 21488 h 32"/>
                  <a:gd name="T10" fmla="*/ 69560 w 57"/>
                  <a:gd name="T11" fmla="*/ 38595 h 32"/>
                  <a:gd name="T12" fmla="*/ 84615 w 57"/>
                  <a:gd name="T13" fmla="*/ 42783 h 32"/>
                  <a:gd name="T14" fmla="*/ 81575 w 57"/>
                  <a:gd name="T15" fmla="*/ 33720 h 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" h="32">
                    <a:moveTo>
                      <a:pt x="53" y="21"/>
                    </a:moveTo>
                    <a:cubicBezTo>
                      <a:pt x="47" y="8"/>
                      <a:pt x="39" y="3"/>
                      <a:pt x="25" y="1"/>
                    </a:cubicBezTo>
                    <a:cubicBezTo>
                      <a:pt x="13" y="0"/>
                      <a:pt x="0" y="0"/>
                      <a:pt x="0" y="16"/>
                    </a:cubicBezTo>
                    <a:cubicBezTo>
                      <a:pt x="7" y="14"/>
                      <a:pt x="14" y="8"/>
                      <a:pt x="22" y="8"/>
                    </a:cubicBezTo>
                    <a:cubicBezTo>
                      <a:pt x="27" y="8"/>
                      <a:pt x="35" y="12"/>
                      <a:pt x="40" y="14"/>
                    </a:cubicBezTo>
                    <a:cubicBezTo>
                      <a:pt x="47" y="17"/>
                      <a:pt x="44" y="20"/>
                      <a:pt x="47" y="25"/>
                    </a:cubicBezTo>
                    <a:cubicBezTo>
                      <a:pt x="49" y="32"/>
                      <a:pt x="51" y="27"/>
                      <a:pt x="57" y="28"/>
                    </a:cubicBezTo>
                    <a:cubicBezTo>
                      <a:pt x="56" y="26"/>
                      <a:pt x="56" y="24"/>
                      <a:pt x="55" y="22"/>
                    </a:cubicBezTo>
                  </a:path>
                </a:pathLst>
              </a:custGeom>
              <a:solidFill>
                <a:srgbClr val="D9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2" name="Freeform 123"/>
              <p:cNvSpPr>
                <a:spLocks/>
              </p:cNvSpPr>
              <p:nvPr/>
            </p:nvSpPr>
            <p:spPr bwMode="auto">
              <a:xfrm>
                <a:off x="1994" y="998"/>
                <a:ext cx="28" cy="28"/>
              </a:xfrm>
              <a:custGeom>
                <a:avLst/>
                <a:gdLst>
                  <a:gd name="T0" fmla="*/ 12519 w 11"/>
                  <a:gd name="T1" fmla="*/ 0 h 11"/>
                  <a:gd name="T2" fmla="*/ 10373 w 11"/>
                  <a:gd name="T3" fmla="*/ 19348 h 11"/>
                  <a:gd name="T4" fmla="*/ 19348 w 11"/>
                  <a:gd name="T5" fmla="*/ 2146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7" y="0"/>
                    </a:moveTo>
                    <a:cubicBezTo>
                      <a:pt x="0" y="1"/>
                      <a:pt x="3" y="7"/>
                      <a:pt x="6" y="11"/>
                    </a:cubicBezTo>
                    <a:cubicBezTo>
                      <a:pt x="7" y="7"/>
                      <a:pt x="8" y="4"/>
                      <a:pt x="11" y="1"/>
                    </a:cubicBezTo>
                  </a:path>
                </a:pathLst>
              </a:custGeom>
              <a:solidFill>
                <a:srgbClr val="CA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3" name="Freeform 124"/>
              <p:cNvSpPr>
                <a:spLocks/>
              </p:cNvSpPr>
              <p:nvPr/>
            </p:nvSpPr>
            <p:spPr bwMode="auto">
              <a:xfrm>
                <a:off x="1894" y="916"/>
                <a:ext cx="108" cy="30"/>
              </a:xfrm>
              <a:custGeom>
                <a:avLst/>
                <a:gdLst>
                  <a:gd name="T0" fmla="*/ 5008 w 43"/>
                  <a:gd name="T1" fmla="*/ 4895 h 12"/>
                  <a:gd name="T2" fmla="*/ 22085 w 43"/>
                  <a:gd name="T3" fmla="*/ 1958 h 12"/>
                  <a:gd name="T4" fmla="*/ 39674 w 43"/>
                  <a:gd name="T5" fmla="*/ 1958 h 12"/>
                  <a:gd name="T6" fmla="*/ 68048 w 43"/>
                  <a:gd name="T7" fmla="*/ 18363 h 12"/>
                  <a:gd name="T8" fmla="*/ 33385 w 43"/>
                  <a:gd name="T9" fmla="*/ 4895 h 12"/>
                  <a:gd name="T10" fmla="*/ 14610 w 43"/>
                  <a:gd name="T11" fmla="*/ 4895 h 12"/>
                  <a:gd name="T12" fmla="*/ 0 w 43"/>
                  <a:gd name="T13" fmla="*/ 6175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3" h="12">
                    <a:moveTo>
                      <a:pt x="3" y="3"/>
                    </a:moveTo>
                    <a:cubicBezTo>
                      <a:pt x="6" y="0"/>
                      <a:pt x="9" y="0"/>
                      <a:pt x="14" y="1"/>
                    </a:cubicBezTo>
                    <a:cubicBezTo>
                      <a:pt x="18" y="1"/>
                      <a:pt x="21" y="1"/>
                      <a:pt x="25" y="1"/>
                    </a:cubicBezTo>
                    <a:cubicBezTo>
                      <a:pt x="33" y="1"/>
                      <a:pt x="41" y="4"/>
                      <a:pt x="43" y="12"/>
                    </a:cubicBezTo>
                    <a:cubicBezTo>
                      <a:pt x="39" y="3"/>
                      <a:pt x="28" y="4"/>
                      <a:pt x="21" y="3"/>
                    </a:cubicBezTo>
                    <a:cubicBezTo>
                      <a:pt x="17" y="3"/>
                      <a:pt x="13" y="4"/>
                      <a:pt x="9" y="3"/>
                    </a:cubicBezTo>
                    <a:cubicBezTo>
                      <a:pt x="6" y="3"/>
                      <a:pt x="3" y="1"/>
                      <a:pt x="0" y="4"/>
                    </a:cubicBezTo>
                  </a:path>
                </a:pathLst>
              </a:custGeom>
              <a:solidFill>
                <a:srgbClr val="CA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4" name="Freeform 125"/>
              <p:cNvSpPr>
                <a:spLocks/>
              </p:cNvSpPr>
              <p:nvPr/>
            </p:nvSpPr>
            <p:spPr bwMode="auto">
              <a:xfrm>
                <a:off x="1887" y="973"/>
                <a:ext cx="87" cy="93"/>
              </a:xfrm>
              <a:custGeom>
                <a:avLst/>
                <a:gdLst>
                  <a:gd name="T0" fmla="*/ 0 w 35"/>
                  <a:gd name="T1" fmla="*/ 0 h 37"/>
                  <a:gd name="T2" fmla="*/ 17634 w 35"/>
                  <a:gd name="T3" fmla="*/ 36795 h 37"/>
                  <a:gd name="T4" fmla="*/ 50962 w 35"/>
                  <a:gd name="T5" fmla="*/ 58995 h 37"/>
                  <a:gd name="T6" fmla="*/ 21718 w 35"/>
                  <a:gd name="T7" fmla="*/ 30489 h 37"/>
                  <a:gd name="T8" fmla="*/ 0 w 35"/>
                  <a:gd name="T9" fmla="*/ 200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0" y="0"/>
                    </a:moveTo>
                    <a:cubicBezTo>
                      <a:pt x="0" y="6"/>
                      <a:pt x="8" y="19"/>
                      <a:pt x="12" y="23"/>
                    </a:cubicBezTo>
                    <a:cubicBezTo>
                      <a:pt x="18" y="31"/>
                      <a:pt x="27" y="33"/>
                      <a:pt x="35" y="37"/>
                    </a:cubicBezTo>
                    <a:cubicBezTo>
                      <a:pt x="27" y="31"/>
                      <a:pt x="20" y="26"/>
                      <a:pt x="15" y="19"/>
                    </a:cubicBezTo>
                    <a:cubicBezTo>
                      <a:pt x="11" y="13"/>
                      <a:pt x="3" y="7"/>
                      <a:pt x="0" y="1"/>
                    </a:cubicBezTo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5" name="Freeform 126"/>
              <p:cNvSpPr>
                <a:spLocks/>
              </p:cNvSpPr>
              <p:nvPr/>
            </p:nvSpPr>
            <p:spPr bwMode="auto">
              <a:xfrm>
                <a:off x="1992" y="998"/>
                <a:ext cx="32" cy="68"/>
              </a:xfrm>
              <a:custGeom>
                <a:avLst/>
                <a:gdLst>
                  <a:gd name="T0" fmla="*/ 17553 w 13"/>
                  <a:gd name="T1" fmla="*/ 0 h 27"/>
                  <a:gd name="T2" fmla="*/ 5622 w 13"/>
                  <a:gd name="T3" fmla="*/ 14811 h 27"/>
                  <a:gd name="T4" fmla="*/ 10949 w 13"/>
                  <a:gd name="T5" fmla="*/ 43659 h 2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27">
                    <a:moveTo>
                      <a:pt x="13" y="0"/>
                    </a:moveTo>
                    <a:cubicBezTo>
                      <a:pt x="2" y="0"/>
                      <a:pt x="0" y="3"/>
                      <a:pt x="4" y="9"/>
                    </a:cubicBezTo>
                    <a:cubicBezTo>
                      <a:pt x="9" y="16"/>
                      <a:pt x="1" y="23"/>
                      <a:pt x="8" y="27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6" name="Freeform 127"/>
              <p:cNvSpPr>
                <a:spLocks/>
              </p:cNvSpPr>
              <p:nvPr/>
            </p:nvSpPr>
            <p:spPr bwMode="auto">
              <a:xfrm>
                <a:off x="2044" y="961"/>
                <a:ext cx="23" cy="20"/>
              </a:xfrm>
              <a:custGeom>
                <a:avLst/>
                <a:gdLst>
                  <a:gd name="T0" fmla="*/ 3585 w 9"/>
                  <a:gd name="T1" fmla="*/ 12238 h 8"/>
                  <a:gd name="T2" fmla="*/ 16458 w 9"/>
                  <a:gd name="T3" fmla="*/ 3250 h 8"/>
                  <a:gd name="T4" fmla="*/ 0 w 9"/>
                  <a:gd name="T5" fmla="*/ 6175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2" y="8"/>
                    </a:moveTo>
                    <a:cubicBezTo>
                      <a:pt x="5" y="7"/>
                      <a:pt x="9" y="6"/>
                      <a:pt x="9" y="2"/>
                    </a:cubicBezTo>
                    <a:cubicBezTo>
                      <a:pt x="6" y="0"/>
                      <a:pt x="2" y="2"/>
                      <a:pt x="0" y="4"/>
                    </a:cubicBezTo>
                  </a:path>
                </a:pathLst>
              </a:custGeom>
              <a:noFill/>
              <a:ln w="15875" cap="flat">
                <a:solidFill>
                  <a:srgbClr val="EDEDE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7" name="Freeform 128"/>
              <p:cNvSpPr>
                <a:spLocks/>
              </p:cNvSpPr>
              <p:nvPr/>
            </p:nvSpPr>
            <p:spPr bwMode="auto">
              <a:xfrm>
                <a:off x="1999" y="1101"/>
                <a:ext cx="8" cy="10"/>
              </a:xfrm>
              <a:custGeom>
                <a:avLst/>
                <a:gdLst>
                  <a:gd name="T0" fmla="*/ 2824 w 3"/>
                  <a:gd name="T1" fmla="*/ 6175 h 4"/>
                  <a:gd name="T2" fmla="*/ 7531 w 3"/>
                  <a:gd name="T3" fmla="*/ 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3" y="1"/>
                      <a:pt x="3" y="0"/>
                    </a:cubicBezTo>
                  </a:path>
                </a:pathLst>
              </a:custGeom>
              <a:noFill/>
              <a:ln w="15875" cap="flat">
                <a:solidFill>
                  <a:srgbClr val="EDEDE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68" name="Freeform 129"/>
              <p:cNvSpPr>
                <a:spLocks/>
              </p:cNvSpPr>
              <p:nvPr/>
            </p:nvSpPr>
            <p:spPr bwMode="auto">
              <a:xfrm>
                <a:off x="2014" y="991"/>
                <a:ext cx="3" cy="10"/>
              </a:xfrm>
              <a:custGeom>
                <a:avLst/>
                <a:gdLst>
                  <a:gd name="T0" fmla="*/ 6561 w 1"/>
                  <a:gd name="T1" fmla="*/ 6175 h 4"/>
                  <a:gd name="T2" fmla="*/ 0 w 1"/>
                  <a:gd name="T3" fmla="*/ 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3"/>
                      <a:pt x="0" y="2"/>
                      <a:pt x="0" y="0"/>
                    </a:cubicBezTo>
                  </a:path>
                </a:pathLst>
              </a:custGeom>
              <a:noFill/>
              <a:ln w="15875" cap="flat">
                <a:solidFill>
                  <a:srgbClr val="EDEDE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fr-FR"/>
              </a:p>
            </p:txBody>
          </p:sp>
        </p:grpSp>
      </p:grpSp>
      <p:pic>
        <p:nvPicPr>
          <p:cNvPr id="69" name="Image 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1" y="1844824"/>
            <a:ext cx="3365731" cy="389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ZoneTexte 5"/>
          <p:cNvSpPr txBox="1">
            <a:spLocks noChangeArrowheads="1"/>
          </p:cNvSpPr>
          <p:nvPr/>
        </p:nvSpPr>
        <p:spPr bwMode="auto">
          <a:xfrm>
            <a:off x="2843808" y="6430818"/>
            <a:ext cx="1889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i="1" dirty="0" err="1" smtClean="0">
                <a:latin typeface="Calibri" panose="020F0502020204030204" pitchFamily="34" charset="0"/>
              </a:rPr>
              <a:t>Waissi</a:t>
            </a:r>
            <a:r>
              <a:rPr lang="fr-FR" altLang="fr-FR" sz="1200" i="1" dirty="0" smtClean="0">
                <a:latin typeface="Calibri" panose="020F0502020204030204" pitchFamily="34" charset="0"/>
              </a:rPr>
              <a:t> et al. CANCERS 2021</a:t>
            </a:r>
            <a:endParaRPr lang="fr-FR" altLang="fr-FR" sz="1200" i="1" dirty="0">
              <a:latin typeface="Calibri" panose="020F0502020204030204" pitchFamily="34" charset="0"/>
            </a:endParaRPr>
          </a:p>
        </p:txBody>
      </p:sp>
      <p:sp>
        <p:nvSpPr>
          <p:cNvPr id="71" name="ZoneTexte 5"/>
          <p:cNvSpPr txBox="1">
            <a:spLocks noChangeArrowheads="1"/>
          </p:cNvSpPr>
          <p:nvPr/>
        </p:nvSpPr>
        <p:spPr bwMode="auto">
          <a:xfrm>
            <a:off x="5149718" y="6423844"/>
            <a:ext cx="16028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i="1" dirty="0" err="1" smtClean="0">
                <a:latin typeface="Calibri" panose="020F0502020204030204" pitchFamily="34" charset="0"/>
              </a:rPr>
              <a:t>Waissi</a:t>
            </a:r>
            <a:r>
              <a:rPr lang="fr-FR" altLang="fr-FR" sz="1200" i="1" dirty="0" smtClean="0">
                <a:latin typeface="Calibri" panose="020F0502020204030204" pitchFamily="34" charset="0"/>
              </a:rPr>
              <a:t> et al. IJMS 2021</a:t>
            </a:r>
            <a:endParaRPr lang="fr-FR" altLang="fr-FR" sz="12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19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stress réplicatif</a:t>
            </a:r>
          </a:p>
        </p:txBody>
      </p:sp>
      <p:pic>
        <p:nvPicPr>
          <p:cNvPr id="3076" name="Picture 4" descr="Replication stress causes and responses. (a) Different endogenous sources of replication stress may either slow or block the progression of the replication forks. Transcription-replication collisions (TRCs) and hard to replicate DNA are examples of obstacle challenges, and a decreased pool of nucleotides (dNTPs) is a type of metabolic imbalance. Repair of misincorporated ribonucleotides may also impair fork progression. (b) Replisome slowing or stalling may lead to single-stranded (ss)DNA exposure, single-strand breaks (SSB), and fork collapse. Such constraints, as well as double-strand break (DSB) resections, can result in ssDNA overhangs. (c) Replication protein A (RPA) binds to ssDNA, triggering the recruitment of the ATR-interacting protein (ATRIP)-ataxiatelangiectasia and Rad3-related kinase (ATR) complex, either through an interaction with DNA topoisomerase 2-binding protein 1 (TOPBP1) or Ewing's tumor-associated antigen 1 (ETAA1). Once activated, ATR can phosphorylate various substrates generating local &quot;at the forks&quot; responses (e.g.,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4"/>
          <a:stretch/>
        </p:blipFill>
        <p:spPr bwMode="auto">
          <a:xfrm>
            <a:off x="2195736" y="1772816"/>
            <a:ext cx="4408590" cy="40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44008" y="6381328"/>
            <a:ext cx="1217000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75" i="1" dirty="0"/>
              <a:t>Forer Charlie et al. Gene 2020</a:t>
            </a:r>
          </a:p>
        </p:txBody>
      </p:sp>
    </p:spTree>
    <p:extLst>
      <p:ext uri="{BB962C8B-B14F-4D97-AF65-F5344CB8AC3E}">
        <p14:creationId xmlns:p14="http://schemas.microsoft.com/office/powerpoint/2010/main" val="1649559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Courbe de survie </a:t>
            </a:r>
            <a:r>
              <a:rPr lang="fr-FR" dirty="0" err="1" smtClean="0"/>
              <a:t>clonogénique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888" y="2835393"/>
            <a:ext cx="2444557" cy="1441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r 7"/>
          <p:cNvGrpSpPr/>
          <p:nvPr/>
        </p:nvGrpSpPr>
        <p:grpSpPr>
          <a:xfrm>
            <a:off x="5737418" y="2770012"/>
            <a:ext cx="1823277" cy="1481218"/>
            <a:chOff x="4876975" y="4617796"/>
            <a:chExt cx="2973959" cy="22776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/>
            <a:srcRect b="7311"/>
            <a:stretch/>
          </p:blipFill>
          <p:spPr>
            <a:xfrm>
              <a:off x="5047652" y="4617796"/>
              <a:ext cx="2803282" cy="1941618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 rot="16200000">
              <a:off x="4562152" y="5377033"/>
              <a:ext cx="1006157" cy="37651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Survie (%)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800597" y="6540456"/>
              <a:ext cx="1497540" cy="35494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Dose (Gy)</a:t>
              </a:r>
            </a:p>
          </p:txBody>
        </p:sp>
      </p:grpSp>
      <p:graphicFrame>
        <p:nvGraphicFramePr>
          <p:cNvPr id="9" name="Objet 8"/>
          <p:cNvGraphicFramePr>
            <a:graphicFrameLocks noChangeAspect="1"/>
          </p:cNvGraphicFramePr>
          <p:nvPr>
            <p:extLst/>
          </p:nvPr>
        </p:nvGraphicFramePr>
        <p:xfrm>
          <a:off x="755576" y="2339115"/>
          <a:ext cx="3978234" cy="31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ocument" r:id="rId5" imgW="5753100" imgH="342900" progId="Word.Document.12">
                  <p:embed/>
                </p:oleObj>
              </mc:Choice>
              <mc:Fallback>
                <p:oleObj name="Document" r:id="rId5" imgW="5753100" imgH="342900" progId="Word.Document.12">
                  <p:embed/>
                  <p:pic>
                    <p:nvPicPr>
                      <p:cNvPr id="9" name="Obje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5576" y="2339115"/>
                        <a:ext cx="3978234" cy="31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/>
          </p:nvPr>
        </p:nvGraphicFramePr>
        <p:xfrm>
          <a:off x="4953256" y="2361368"/>
          <a:ext cx="2996887" cy="326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Document" r:id="rId7" imgW="3149600" imgH="342900" progId="Word.Document.12">
                  <p:embed/>
                </p:oleObj>
              </mc:Choice>
              <mc:Fallback>
                <p:oleObj name="Document" r:id="rId7" imgW="3149600" imgH="342900" progId="Word.Document.12">
                  <p:embed/>
                  <p:pic>
                    <p:nvPicPr>
                      <p:cNvPr id="10" name="Obje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3256" y="2361368"/>
                        <a:ext cx="2996887" cy="326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28">
            <a:extLst>
              <a:ext uri="{FF2B5EF4-FFF2-40B4-BE49-F238E27FC236}">
                <a16:creationId xmlns:a16="http://schemas.microsoft.com/office/drawing/2014/main" id="{94014A77-2F14-C28D-8F97-BC9A2930AA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91446" y="1570764"/>
            <a:ext cx="940594" cy="294084"/>
            <a:chOff x="675" y="2885"/>
            <a:chExt cx="1740" cy="542"/>
          </a:xfrm>
        </p:grpSpPr>
        <p:sp>
          <p:nvSpPr>
            <p:cNvPr id="12" name="Freeform 129">
              <a:extLst>
                <a:ext uri="{FF2B5EF4-FFF2-40B4-BE49-F238E27FC236}">
                  <a16:creationId xmlns:a16="http://schemas.microsoft.com/office/drawing/2014/main" id="{DE47D3C5-E153-CCA2-3A95-F36DD1F3A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" y="2885"/>
              <a:ext cx="1505" cy="230"/>
            </a:xfrm>
            <a:custGeom>
              <a:avLst/>
              <a:gdLst>
                <a:gd name="T0" fmla="*/ 36145 w 602"/>
                <a:gd name="T1" fmla="*/ 1795 h 86"/>
                <a:gd name="T2" fmla="*/ 39845 w 602"/>
                <a:gd name="T3" fmla="*/ 0 h 86"/>
                <a:gd name="T4" fmla="*/ 319845 w 602"/>
                <a:gd name="T5" fmla="*/ 0 h 86"/>
                <a:gd name="T6" fmla="*/ 326688 w 602"/>
                <a:gd name="T7" fmla="*/ 1072 h 86"/>
                <a:gd name="T8" fmla="*/ 367500 w 602"/>
                <a:gd name="T9" fmla="*/ 11765 h 86"/>
                <a:gd name="T10" fmla="*/ 346220 w 602"/>
                <a:gd name="T11" fmla="*/ 70602 h 86"/>
                <a:gd name="T12" fmla="*/ 346220 w 602"/>
                <a:gd name="T13" fmla="*/ 70602 h 86"/>
                <a:gd name="T14" fmla="*/ 293750 w 602"/>
                <a:gd name="T15" fmla="*/ 79342 h 86"/>
                <a:gd name="T16" fmla="*/ 279613 w 602"/>
                <a:gd name="T17" fmla="*/ 80166 h 86"/>
                <a:gd name="T18" fmla="*/ 4425 w 602"/>
                <a:gd name="T19" fmla="*/ 80166 h 86"/>
                <a:gd name="T20" fmla="*/ 0 w 602"/>
                <a:gd name="T21" fmla="*/ 84151 h 86"/>
                <a:gd name="T22" fmla="*/ 0 w 602"/>
                <a:gd name="T23" fmla="*/ 83041 h 86"/>
                <a:gd name="T24" fmla="*/ 36145 w 602"/>
                <a:gd name="T25" fmla="*/ 1795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02" h="86">
                  <a:moveTo>
                    <a:pt x="59" y="2"/>
                  </a:moveTo>
                  <a:cubicBezTo>
                    <a:pt x="60" y="1"/>
                    <a:pt x="62" y="0"/>
                    <a:pt x="65" y="0"/>
                  </a:cubicBezTo>
                  <a:cubicBezTo>
                    <a:pt x="80" y="0"/>
                    <a:pt x="511" y="0"/>
                    <a:pt x="524" y="0"/>
                  </a:cubicBezTo>
                  <a:cubicBezTo>
                    <a:pt x="526" y="0"/>
                    <a:pt x="532" y="0"/>
                    <a:pt x="535" y="1"/>
                  </a:cubicBezTo>
                  <a:cubicBezTo>
                    <a:pt x="538" y="1"/>
                    <a:pt x="595" y="9"/>
                    <a:pt x="602" y="12"/>
                  </a:cubicBezTo>
                  <a:cubicBezTo>
                    <a:pt x="589" y="31"/>
                    <a:pt x="573" y="63"/>
                    <a:pt x="567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45" y="76"/>
                    <a:pt x="486" y="81"/>
                    <a:pt x="481" y="81"/>
                  </a:cubicBezTo>
                  <a:cubicBezTo>
                    <a:pt x="473" y="82"/>
                    <a:pt x="471" y="82"/>
                    <a:pt x="458" y="82"/>
                  </a:cubicBezTo>
                  <a:cubicBezTo>
                    <a:pt x="446" y="82"/>
                    <a:pt x="22" y="82"/>
                    <a:pt x="7" y="82"/>
                  </a:cubicBezTo>
                  <a:cubicBezTo>
                    <a:pt x="3" y="82"/>
                    <a:pt x="1" y="83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4" y="78"/>
                    <a:pt x="54" y="6"/>
                    <a:pt x="59" y="2"/>
                  </a:cubicBezTo>
                  <a:close/>
                </a:path>
              </a:pathLst>
            </a:custGeom>
            <a:solidFill>
              <a:srgbClr val="E8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" name="Freeform 130">
              <a:extLst>
                <a:ext uri="{FF2B5EF4-FFF2-40B4-BE49-F238E27FC236}">
                  <a16:creationId xmlns:a16="http://schemas.microsoft.com/office/drawing/2014/main" id="{885913EE-B085-45CC-15A4-53D9FA09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" y="2885"/>
              <a:ext cx="1362" cy="323"/>
            </a:xfrm>
            <a:custGeom>
              <a:avLst/>
              <a:gdLst>
                <a:gd name="T0" fmla="*/ 331306 w 545"/>
                <a:gd name="T1" fmla="*/ 99463 h 121"/>
                <a:gd name="T2" fmla="*/ 331818 w 545"/>
                <a:gd name="T3" fmla="*/ 98400 h 121"/>
                <a:gd name="T4" fmla="*/ 331818 w 545"/>
                <a:gd name="T5" fmla="*/ 11529 h 121"/>
                <a:gd name="T6" fmla="*/ 291056 w 545"/>
                <a:gd name="T7" fmla="*/ 1062 h 121"/>
                <a:gd name="T8" fmla="*/ 284236 w 545"/>
                <a:gd name="T9" fmla="*/ 0 h 121"/>
                <a:gd name="T10" fmla="*/ 4871 w 545"/>
                <a:gd name="T11" fmla="*/ 0 h 121"/>
                <a:gd name="T12" fmla="*/ 1167 w 545"/>
                <a:gd name="T13" fmla="*/ 1767 h 121"/>
                <a:gd name="T14" fmla="*/ 1167 w 545"/>
                <a:gd name="T15" fmla="*/ 1767 h 121"/>
                <a:gd name="T16" fmla="*/ 0 w 545"/>
                <a:gd name="T17" fmla="*/ 12592 h 121"/>
                <a:gd name="T18" fmla="*/ 0 w 545"/>
                <a:gd name="T19" fmla="*/ 107095 h 121"/>
                <a:gd name="T20" fmla="*/ 6040 w 545"/>
                <a:gd name="T21" fmla="*/ 116835 h 121"/>
                <a:gd name="T22" fmla="*/ 6508 w 545"/>
                <a:gd name="T23" fmla="*/ 116835 h 121"/>
                <a:gd name="T24" fmla="*/ 8974 w 545"/>
                <a:gd name="T25" fmla="*/ 116835 h 121"/>
                <a:gd name="T26" fmla="*/ 284236 w 545"/>
                <a:gd name="T27" fmla="*/ 116835 h 121"/>
                <a:gd name="T28" fmla="*/ 331306 w 545"/>
                <a:gd name="T29" fmla="*/ 99463 h 1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5" h="121">
                  <a:moveTo>
                    <a:pt x="544" y="103"/>
                  </a:moveTo>
                  <a:cubicBezTo>
                    <a:pt x="545" y="102"/>
                    <a:pt x="545" y="102"/>
                    <a:pt x="545" y="102"/>
                  </a:cubicBezTo>
                  <a:cubicBezTo>
                    <a:pt x="545" y="12"/>
                    <a:pt x="545" y="12"/>
                    <a:pt x="545" y="12"/>
                  </a:cubicBezTo>
                  <a:cubicBezTo>
                    <a:pt x="538" y="9"/>
                    <a:pt x="481" y="1"/>
                    <a:pt x="478" y="1"/>
                  </a:cubicBezTo>
                  <a:cubicBezTo>
                    <a:pt x="475" y="0"/>
                    <a:pt x="469" y="0"/>
                    <a:pt x="46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0" y="8"/>
                    <a:pt x="0" y="13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20"/>
                    <a:pt x="3" y="121"/>
                    <a:pt x="10" y="121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467" y="121"/>
                    <a:pt x="467" y="121"/>
                    <a:pt x="467" y="121"/>
                  </a:cubicBezTo>
                  <a:cubicBezTo>
                    <a:pt x="485" y="121"/>
                    <a:pt x="544" y="103"/>
                    <a:pt x="544" y="103"/>
                  </a:cubicBezTo>
                  <a:close/>
                </a:path>
              </a:pathLst>
            </a:custGeom>
            <a:solidFill>
              <a:srgbClr val="CDE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" name="Freeform 131">
              <a:extLst>
                <a:ext uri="{FF2B5EF4-FFF2-40B4-BE49-F238E27FC236}">
                  <a16:creationId xmlns:a16="http://schemas.microsoft.com/office/drawing/2014/main" id="{F10118AF-D2A9-5753-2902-2B4211303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" y="2888"/>
              <a:ext cx="175" cy="317"/>
            </a:xfrm>
            <a:custGeom>
              <a:avLst/>
              <a:gdLst>
                <a:gd name="T0" fmla="*/ 0 w 70"/>
                <a:gd name="T1" fmla="*/ 0 h 119"/>
                <a:gd name="T2" fmla="*/ 0 w 70"/>
                <a:gd name="T3" fmla="*/ 0 h 119"/>
                <a:gd name="T4" fmla="*/ 0 w 70"/>
                <a:gd name="T5" fmla="*/ 113190 h 119"/>
                <a:gd name="T6" fmla="*/ 42313 w 70"/>
                <a:gd name="T7" fmla="*/ 97239 h 119"/>
                <a:gd name="T8" fmla="*/ 42783 w 70"/>
                <a:gd name="T9" fmla="*/ 96182 h 119"/>
                <a:gd name="T10" fmla="*/ 42783 w 70"/>
                <a:gd name="T11" fmla="*/ 10317 h 119"/>
                <a:gd name="T12" fmla="*/ 1958 w 70"/>
                <a:gd name="T13" fmla="*/ 0 h 119"/>
                <a:gd name="T14" fmla="*/ 0 w 70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" h="1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4" y="116"/>
                    <a:pt x="69" y="102"/>
                    <a:pt x="69" y="102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63" y="8"/>
                    <a:pt x="6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8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" name="Freeform 132">
              <a:extLst>
                <a:ext uri="{FF2B5EF4-FFF2-40B4-BE49-F238E27FC236}">
                  <a16:creationId xmlns:a16="http://schemas.microsoft.com/office/drawing/2014/main" id="{E61D6B0E-EC94-8605-D183-0BD37947E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" y="3077"/>
              <a:ext cx="1420" cy="350"/>
            </a:xfrm>
            <a:custGeom>
              <a:avLst/>
              <a:gdLst>
                <a:gd name="T0" fmla="*/ 4895 w 568"/>
                <a:gd name="T1" fmla="*/ 9787 h 131"/>
                <a:gd name="T2" fmla="*/ 280283 w 568"/>
                <a:gd name="T3" fmla="*/ 9787 h 131"/>
                <a:gd name="T4" fmla="*/ 294270 w 568"/>
                <a:gd name="T5" fmla="*/ 8715 h 131"/>
                <a:gd name="T6" fmla="*/ 346688 w 568"/>
                <a:gd name="T7" fmla="*/ 0 h 131"/>
                <a:gd name="T8" fmla="*/ 346688 w 568"/>
                <a:gd name="T9" fmla="*/ 91355 h 131"/>
                <a:gd name="T10" fmla="*/ 294270 w 568"/>
                <a:gd name="T11" fmla="*/ 126219 h 131"/>
                <a:gd name="T12" fmla="*/ 280283 w 568"/>
                <a:gd name="T13" fmla="*/ 127282 h 131"/>
                <a:gd name="T14" fmla="*/ 6845 w 568"/>
                <a:gd name="T15" fmla="*/ 127282 h 131"/>
                <a:gd name="T16" fmla="*/ 6175 w 568"/>
                <a:gd name="T17" fmla="*/ 127282 h 131"/>
                <a:gd name="T18" fmla="*/ 0 w 568"/>
                <a:gd name="T19" fmla="*/ 117504 h 131"/>
                <a:gd name="T20" fmla="*/ 0 w 568"/>
                <a:gd name="T21" fmla="*/ 22165 h 131"/>
                <a:gd name="T22" fmla="*/ 4895 w 568"/>
                <a:gd name="T23" fmla="*/ 9787 h 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31">
                  <a:moveTo>
                    <a:pt x="8" y="10"/>
                  </a:moveTo>
                  <a:cubicBezTo>
                    <a:pt x="459" y="10"/>
                    <a:pt x="459" y="10"/>
                    <a:pt x="459" y="10"/>
                  </a:cubicBezTo>
                  <a:cubicBezTo>
                    <a:pt x="472" y="10"/>
                    <a:pt x="474" y="10"/>
                    <a:pt x="482" y="9"/>
                  </a:cubicBezTo>
                  <a:cubicBezTo>
                    <a:pt x="487" y="9"/>
                    <a:pt x="546" y="4"/>
                    <a:pt x="568" y="0"/>
                  </a:cubicBezTo>
                  <a:cubicBezTo>
                    <a:pt x="568" y="94"/>
                    <a:pt x="568" y="94"/>
                    <a:pt x="568" y="94"/>
                  </a:cubicBezTo>
                  <a:cubicBezTo>
                    <a:pt x="546" y="103"/>
                    <a:pt x="487" y="129"/>
                    <a:pt x="482" y="130"/>
                  </a:cubicBezTo>
                  <a:cubicBezTo>
                    <a:pt x="474" y="131"/>
                    <a:pt x="472" y="131"/>
                    <a:pt x="459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3" y="131"/>
                    <a:pt x="0" y="130"/>
                    <a:pt x="0" y="1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0" y="10"/>
                    <a:pt x="8" y="10"/>
                  </a:cubicBezTo>
                  <a:close/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" name="Freeform 133">
              <a:extLst>
                <a:ext uri="{FF2B5EF4-FFF2-40B4-BE49-F238E27FC236}">
                  <a16:creationId xmlns:a16="http://schemas.microsoft.com/office/drawing/2014/main" id="{B54F0F3B-4C5C-DCFD-A20A-1BBE72038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" y="3077"/>
              <a:ext cx="238" cy="350"/>
            </a:xfrm>
            <a:custGeom>
              <a:avLst/>
              <a:gdLst>
                <a:gd name="T0" fmla="*/ 0 w 95"/>
                <a:gd name="T1" fmla="*/ 9787 h 131"/>
                <a:gd name="T2" fmla="*/ 0 w 95"/>
                <a:gd name="T3" fmla="*/ 127282 h 131"/>
                <a:gd name="T4" fmla="*/ 5704 w 95"/>
                <a:gd name="T5" fmla="*/ 126219 h 131"/>
                <a:gd name="T6" fmla="*/ 58809 w 95"/>
                <a:gd name="T7" fmla="*/ 91355 h 131"/>
                <a:gd name="T8" fmla="*/ 58809 w 95"/>
                <a:gd name="T9" fmla="*/ 0 h 131"/>
                <a:gd name="T10" fmla="*/ 5704 w 95"/>
                <a:gd name="T11" fmla="*/ 8715 h 131"/>
                <a:gd name="T12" fmla="*/ 0 w 95"/>
                <a:gd name="T13" fmla="*/ 9787 h 1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5" h="131">
                  <a:moveTo>
                    <a:pt x="0" y="10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3" y="130"/>
                    <a:pt x="5" y="130"/>
                    <a:pt x="9" y="130"/>
                  </a:cubicBezTo>
                  <a:cubicBezTo>
                    <a:pt x="14" y="129"/>
                    <a:pt x="73" y="103"/>
                    <a:pt x="95" y="94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73" y="4"/>
                    <a:pt x="14" y="9"/>
                    <a:pt x="9" y="9"/>
                  </a:cubicBezTo>
                  <a:cubicBezTo>
                    <a:pt x="5" y="10"/>
                    <a:pt x="3" y="10"/>
                    <a:pt x="0" y="10"/>
                  </a:cubicBezTo>
                  <a:close/>
                </a:path>
              </a:pathLst>
            </a:custGeom>
            <a:solidFill>
              <a:srgbClr val="98D9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" name="Freeform 134">
              <a:extLst>
                <a:ext uri="{FF2B5EF4-FFF2-40B4-BE49-F238E27FC236}">
                  <a16:creationId xmlns:a16="http://schemas.microsoft.com/office/drawing/2014/main" id="{692D0300-A7DB-2E86-CD74-98C320B9D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3104"/>
              <a:ext cx="1" cy="320"/>
            </a:xfrm>
            <a:custGeom>
              <a:avLst/>
              <a:gdLst>
                <a:gd name="T0" fmla="*/ 0 w 1"/>
                <a:gd name="T1" fmla="*/ 0 h 320"/>
                <a:gd name="T2" fmla="*/ 0 w 1"/>
                <a:gd name="T3" fmla="*/ 320 h 320"/>
                <a:gd name="T4" fmla="*/ 0 w 1"/>
                <a:gd name="T5" fmla="*/ 0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20">
                  <a:moveTo>
                    <a:pt x="0" y="0"/>
                  </a:moveTo>
                  <a:lnTo>
                    <a:pt x="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" name="Line 135">
              <a:extLst>
                <a:ext uri="{FF2B5EF4-FFF2-40B4-BE49-F238E27FC236}">
                  <a16:creationId xmlns:a16="http://schemas.microsoft.com/office/drawing/2014/main" id="{79CB4D84-C32B-AD93-B667-6139776EF1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3104"/>
              <a:ext cx="1" cy="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" name="Freeform 136">
              <a:extLst>
                <a:ext uri="{FF2B5EF4-FFF2-40B4-BE49-F238E27FC236}">
                  <a16:creationId xmlns:a16="http://schemas.microsoft.com/office/drawing/2014/main" id="{D7F8E848-B430-962C-8520-00B5CBC35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" y="3205"/>
              <a:ext cx="142" cy="214"/>
            </a:xfrm>
            <a:custGeom>
              <a:avLst/>
              <a:gdLst>
                <a:gd name="T0" fmla="*/ 0 w 57"/>
                <a:gd name="T1" fmla="*/ 78348 h 80"/>
                <a:gd name="T2" fmla="*/ 33965 w 57"/>
                <a:gd name="T3" fmla="*/ 0 h 8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7" h="80">
                  <a:moveTo>
                    <a:pt x="0" y="80"/>
                  </a:moveTo>
                  <a:cubicBezTo>
                    <a:pt x="10" y="65"/>
                    <a:pt x="52" y="4"/>
                    <a:pt x="57" y="0"/>
                  </a:cubicBezTo>
                </a:path>
              </a:pathLst>
            </a:cu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" name="Freeform 137">
              <a:extLst>
                <a:ext uri="{FF2B5EF4-FFF2-40B4-BE49-F238E27FC236}">
                  <a16:creationId xmlns:a16="http://schemas.microsoft.com/office/drawing/2014/main" id="{DDF235E0-20EC-7041-07FB-F30761075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3205"/>
              <a:ext cx="145" cy="219"/>
            </a:xfrm>
            <a:custGeom>
              <a:avLst/>
              <a:gdLst>
                <a:gd name="T0" fmla="*/ 0 w 58"/>
                <a:gd name="T1" fmla="*/ 79473 h 82"/>
                <a:gd name="T2" fmla="*/ 35470 w 58"/>
                <a:gd name="T3" fmla="*/ 0 h 8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8" h="82">
                  <a:moveTo>
                    <a:pt x="0" y="82"/>
                  </a:moveTo>
                  <a:cubicBezTo>
                    <a:pt x="10" y="66"/>
                    <a:pt x="53" y="4"/>
                    <a:pt x="58" y="0"/>
                  </a:cubicBezTo>
                </a:path>
              </a:pathLst>
            </a:cu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" name="Freeform 138">
              <a:extLst>
                <a:ext uri="{FF2B5EF4-FFF2-40B4-BE49-F238E27FC236}">
                  <a16:creationId xmlns:a16="http://schemas.microsoft.com/office/drawing/2014/main" id="{515182E7-9923-6535-9533-E37FC2246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2917"/>
              <a:ext cx="87" cy="411"/>
            </a:xfrm>
            <a:custGeom>
              <a:avLst/>
              <a:gdLst>
                <a:gd name="T0" fmla="*/ 20502 w 35"/>
                <a:gd name="T1" fmla="*/ 89646 h 154"/>
                <a:gd name="T2" fmla="*/ 0 w 35"/>
                <a:gd name="T3" fmla="*/ 148536 h 154"/>
                <a:gd name="T4" fmla="*/ 0 w 35"/>
                <a:gd name="T5" fmla="*/ 148536 h 154"/>
                <a:gd name="T6" fmla="*/ 0 w 35"/>
                <a:gd name="T7" fmla="*/ 57828 h 154"/>
                <a:gd name="T8" fmla="*/ 0 w 35"/>
                <a:gd name="T9" fmla="*/ 57828 h 154"/>
                <a:gd name="T10" fmla="*/ 20502 w 35"/>
                <a:gd name="T11" fmla="*/ 0 h 154"/>
                <a:gd name="T12" fmla="*/ 20502 w 35"/>
                <a:gd name="T13" fmla="*/ 89646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154">
                  <a:moveTo>
                    <a:pt x="35" y="93"/>
                  </a:moveTo>
                  <a:cubicBezTo>
                    <a:pt x="22" y="113"/>
                    <a:pt x="6" y="145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6" y="51"/>
                    <a:pt x="22" y="19"/>
                    <a:pt x="35" y="0"/>
                  </a:cubicBezTo>
                  <a:lnTo>
                    <a:pt x="35" y="93"/>
                  </a:lnTo>
                  <a:close/>
                </a:path>
              </a:pathLst>
            </a:custGeom>
            <a:solidFill>
              <a:srgbClr val="A1D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id="{4A8FE8B7-1861-2BFE-E306-0BDC58202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3013"/>
              <a:ext cx="65" cy="216"/>
            </a:xfrm>
            <a:custGeom>
              <a:avLst/>
              <a:gdLst>
                <a:gd name="T0" fmla="*/ 13020 w 26"/>
                <a:gd name="T1" fmla="*/ 38435 h 81"/>
                <a:gd name="T2" fmla="*/ 12238 w 26"/>
                <a:gd name="T3" fmla="*/ 0 h 81"/>
                <a:gd name="T4" fmla="*/ 1958 w 26"/>
                <a:gd name="T5" fmla="*/ 1059 h 81"/>
                <a:gd name="T6" fmla="*/ 783 w 26"/>
                <a:gd name="T7" fmla="*/ 39232 h 81"/>
                <a:gd name="T8" fmla="*/ 5675 w 26"/>
                <a:gd name="T9" fmla="*/ 77675 h 81"/>
                <a:gd name="T10" fmla="*/ 15938 w 26"/>
                <a:gd name="T11" fmla="*/ 76608 h 81"/>
                <a:gd name="T12" fmla="*/ 13020 w 26"/>
                <a:gd name="T13" fmla="*/ 38435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81">
                  <a:moveTo>
                    <a:pt x="21" y="40"/>
                  </a:moveTo>
                  <a:cubicBezTo>
                    <a:pt x="20" y="24"/>
                    <a:pt x="20" y="10"/>
                    <a:pt x="2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0" y="19"/>
                    <a:pt x="1" y="41"/>
                  </a:cubicBezTo>
                  <a:cubicBezTo>
                    <a:pt x="3" y="63"/>
                    <a:pt x="6" y="81"/>
                    <a:pt x="9" y="81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4" y="69"/>
                    <a:pt x="22" y="55"/>
                    <a:pt x="21" y="40"/>
                  </a:cubicBezTo>
                  <a:close/>
                </a:path>
              </a:pathLst>
            </a:custGeom>
            <a:solidFill>
              <a:srgbClr val="BFE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" name="Freeform 140">
              <a:extLst>
                <a:ext uri="{FF2B5EF4-FFF2-40B4-BE49-F238E27FC236}">
                  <a16:creationId xmlns:a16="http://schemas.microsoft.com/office/drawing/2014/main" id="{08B1909D-8A9E-20F4-D1DE-4248CD470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" y="3053"/>
              <a:ext cx="1507" cy="374"/>
            </a:xfrm>
            <a:custGeom>
              <a:avLst/>
              <a:gdLst>
                <a:gd name="T0" fmla="*/ 40179 w 603"/>
                <a:gd name="T1" fmla="*/ 0 h 140"/>
                <a:gd name="T2" fmla="*/ 36558 w 603"/>
                <a:gd name="T3" fmla="*/ 1793 h 140"/>
                <a:gd name="T4" fmla="*/ 467 w 603"/>
                <a:gd name="T5" fmla="*/ 82456 h 140"/>
                <a:gd name="T6" fmla="*/ 0 w 603"/>
                <a:gd name="T7" fmla="*/ 85467 h 140"/>
                <a:gd name="T8" fmla="*/ 0 w 603"/>
                <a:gd name="T9" fmla="*/ 126094 h 140"/>
                <a:gd name="T10" fmla="*/ 6040 w 603"/>
                <a:gd name="T11" fmla="*/ 135930 h 140"/>
                <a:gd name="T12" fmla="*/ 6508 w 603"/>
                <a:gd name="T13" fmla="*/ 135930 h 140"/>
                <a:gd name="T14" fmla="*/ 174215 w 603"/>
                <a:gd name="T15" fmla="*/ 135930 h 140"/>
                <a:gd name="T16" fmla="*/ 304554 w 603"/>
                <a:gd name="T17" fmla="*/ 128287 h 140"/>
                <a:gd name="T18" fmla="*/ 346033 w 603"/>
                <a:gd name="T19" fmla="*/ 99976 h 140"/>
                <a:gd name="T20" fmla="*/ 346033 w 603"/>
                <a:gd name="T21" fmla="*/ 99976 h 140"/>
                <a:gd name="T22" fmla="*/ 367163 w 603"/>
                <a:gd name="T23" fmla="*/ 40686 h 140"/>
                <a:gd name="T24" fmla="*/ 367163 w 603"/>
                <a:gd name="T25" fmla="*/ 0 h 140"/>
                <a:gd name="T26" fmla="*/ 40179 w 603"/>
                <a:gd name="T27" fmla="*/ 0 h 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3" h="140">
                  <a:moveTo>
                    <a:pt x="66" y="0"/>
                  </a:moveTo>
                  <a:cubicBezTo>
                    <a:pt x="63" y="0"/>
                    <a:pt x="61" y="1"/>
                    <a:pt x="60" y="2"/>
                  </a:cubicBezTo>
                  <a:cubicBezTo>
                    <a:pt x="55" y="6"/>
                    <a:pt x="5" y="78"/>
                    <a:pt x="1" y="85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9"/>
                    <a:pt x="3" y="140"/>
                    <a:pt x="10" y="140"/>
                  </a:cubicBezTo>
                  <a:cubicBezTo>
                    <a:pt x="11" y="140"/>
                    <a:pt x="11" y="140"/>
                    <a:pt x="11" y="140"/>
                  </a:cubicBezTo>
                  <a:cubicBezTo>
                    <a:pt x="286" y="140"/>
                    <a:pt x="286" y="140"/>
                    <a:pt x="286" y="140"/>
                  </a:cubicBezTo>
                  <a:cubicBezTo>
                    <a:pt x="500" y="132"/>
                    <a:pt x="500" y="132"/>
                    <a:pt x="500" y="132"/>
                  </a:cubicBezTo>
                  <a:cubicBezTo>
                    <a:pt x="521" y="123"/>
                    <a:pt x="553" y="109"/>
                    <a:pt x="568" y="103"/>
                  </a:cubicBezTo>
                  <a:cubicBezTo>
                    <a:pt x="568" y="103"/>
                    <a:pt x="568" y="103"/>
                    <a:pt x="568" y="103"/>
                  </a:cubicBezTo>
                  <a:cubicBezTo>
                    <a:pt x="574" y="94"/>
                    <a:pt x="590" y="62"/>
                    <a:pt x="603" y="42"/>
                  </a:cubicBezTo>
                  <a:cubicBezTo>
                    <a:pt x="603" y="0"/>
                    <a:pt x="603" y="0"/>
                    <a:pt x="603" y="0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CF9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" name="Freeform 141">
              <a:extLst>
                <a:ext uri="{FF2B5EF4-FFF2-40B4-BE49-F238E27FC236}">
                  <a16:creationId xmlns:a16="http://schemas.microsoft.com/office/drawing/2014/main" id="{1E42BE12-5D62-89E0-7729-815E1CC1D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3056"/>
              <a:ext cx="230" cy="253"/>
            </a:xfrm>
            <a:custGeom>
              <a:avLst/>
              <a:gdLst>
                <a:gd name="T0" fmla="*/ 0 w 230"/>
                <a:gd name="T1" fmla="*/ 253 h 253"/>
                <a:gd name="T2" fmla="*/ 230 w 230"/>
                <a:gd name="T3" fmla="*/ 219 h 253"/>
                <a:gd name="T4" fmla="*/ 230 w 230"/>
                <a:gd name="T5" fmla="*/ 0 h 253"/>
                <a:gd name="T6" fmla="*/ 0 w 230"/>
                <a:gd name="T7" fmla="*/ 3 h 253"/>
                <a:gd name="T8" fmla="*/ 0 w 230"/>
                <a:gd name="T9" fmla="*/ 253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" h="253">
                  <a:moveTo>
                    <a:pt x="0" y="253"/>
                  </a:moveTo>
                  <a:lnTo>
                    <a:pt x="230" y="219"/>
                  </a:lnTo>
                  <a:lnTo>
                    <a:pt x="230" y="0"/>
                  </a:lnTo>
                  <a:lnTo>
                    <a:pt x="0" y="3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E2B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" name="Freeform 142">
              <a:extLst>
                <a:ext uri="{FF2B5EF4-FFF2-40B4-BE49-F238E27FC236}">
                  <a16:creationId xmlns:a16="http://schemas.microsoft.com/office/drawing/2014/main" id="{5FAF4D67-E583-79D3-2310-DEE9E044C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3053"/>
              <a:ext cx="87" cy="275"/>
            </a:xfrm>
            <a:custGeom>
              <a:avLst/>
              <a:gdLst>
                <a:gd name="T0" fmla="*/ 0 w 35"/>
                <a:gd name="T1" fmla="*/ 8696 h 103"/>
                <a:gd name="T2" fmla="*/ 0 w 35"/>
                <a:gd name="T3" fmla="*/ 99598 h 103"/>
                <a:gd name="T4" fmla="*/ 20502 w 35"/>
                <a:gd name="T5" fmla="*/ 40561 h 103"/>
                <a:gd name="T6" fmla="*/ 20502 w 35"/>
                <a:gd name="T7" fmla="*/ 0 h 103"/>
                <a:gd name="T8" fmla="*/ 2854 w 35"/>
                <a:gd name="T9" fmla="*/ 0 h 103"/>
                <a:gd name="T10" fmla="*/ 0 w 35"/>
                <a:gd name="T11" fmla="*/ 8696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03">
                  <a:moveTo>
                    <a:pt x="0" y="9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6" y="94"/>
                    <a:pt x="22" y="62"/>
                    <a:pt x="35" y="4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4"/>
                    <a:pt x="2" y="7"/>
                    <a:pt x="0" y="9"/>
                  </a:cubicBezTo>
                  <a:close/>
                </a:path>
              </a:pathLst>
            </a:custGeom>
            <a:solidFill>
              <a:srgbClr val="A65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" name="Freeform 143">
              <a:extLst>
                <a:ext uri="{FF2B5EF4-FFF2-40B4-BE49-F238E27FC236}">
                  <a16:creationId xmlns:a16="http://schemas.microsoft.com/office/drawing/2014/main" id="{210C4B95-43B0-7EA1-CD51-FFB60AA6E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53"/>
              <a:ext cx="1317" cy="51"/>
            </a:xfrm>
            <a:custGeom>
              <a:avLst/>
              <a:gdLst>
                <a:gd name="T0" fmla="*/ 12173 w 527"/>
                <a:gd name="T1" fmla="*/ 0 h 19"/>
                <a:gd name="T2" fmla="*/ 8457 w 527"/>
                <a:gd name="T3" fmla="*/ 1815 h 19"/>
                <a:gd name="T4" fmla="*/ 0 w 527"/>
                <a:gd name="T5" fmla="*/ 19109 h 19"/>
                <a:gd name="T6" fmla="*/ 251372 w 527"/>
                <a:gd name="T7" fmla="*/ 19109 h 19"/>
                <a:gd name="T8" fmla="*/ 265492 w 527"/>
                <a:gd name="T9" fmla="*/ 17968 h 19"/>
                <a:gd name="T10" fmla="*/ 317839 w 527"/>
                <a:gd name="T11" fmla="*/ 8933 h 19"/>
                <a:gd name="T12" fmla="*/ 317839 w 527"/>
                <a:gd name="T13" fmla="*/ 8933 h 19"/>
                <a:gd name="T14" fmla="*/ 320763 w 527"/>
                <a:gd name="T15" fmla="*/ 0 h 19"/>
                <a:gd name="T16" fmla="*/ 12173 w 527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7" h="19">
                  <a:moveTo>
                    <a:pt x="20" y="0"/>
                  </a:moveTo>
                  <a:cubicBezTo>
                    <a:pt x="17" y="0"/>
                    <a:pt x="15" y="1"/>
                    <a:pt x="14" y="2"/>
                  </a:cubicBezTo>
                  <a:cubicBezTo>
                    <a:pt x="12" y="3"/>
                    <a:pt x="7" y="10"/>
                    <a:pt x="0" y="19"/>
                  </a:cubicBezTo>
                  <a:cubicBezTo>
                    <a:pt x="413" y="19"/>
                    <a:pt x="413" y="19"/>
                    <a:pt x="413" y="19"/>
                  </a:cubicBezTo>
                  <a:cubicBezTo>
                    <a:pt x="426" y="19"/>
                    <a:pt x="428" y="19"/>
                    <a:pt x="436" y="18"/>
                  </a:cubicBezTo>
                  <a:cubicBezTo>
                    <a:pt x="441" y="18"/>
                    <a:pt x="500" y="13"/>
                    <a:pt x="522" y="9"/>
                  </a:cubicBezTo>
                  <a:cubicBezTo>
                    <a:pt x="522" y="9"/>
                    <a:pt x="522" y="9"/>
                    <a:pt x="522" y="9"/>
                  </a:cubicBezTo>
                  <a:cubicBezTo>
                    <a:pt x="524" y="7"/>
                    <a:pt x="525" y="4"/>
                    <a:pt x="527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E5C6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" name="Freeform 144">
              <a:extLst>
                <a:ext uri="{FF2B5EF4-FFF2-40B4-BE49-F238E27FC236}">
                  <a16:creationId xmlns:a16="http://schemas.microsoft.com/office/drawing/2014/main" id="{47F6D83D-D99C-D962-E33E-C01FD3C0C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" y="3053"/>
              <a:ext cx="1505" cy="227"/>
            </a:xfrm>
            <a:custGeom>
              <a:avLst/>
              <a:gdLst>
                <a:gd name="T0" fmla="*/ 367500 w 602"/>
                <a:gd name="T1" fmla="*/ 0 h 85"/>
                <a:gd name="T2" fmla="*/ 39845 w 602"/>
                <a:gd name="T3" fmla="*/ 0 h 85"/>
                <a:gd name="T4" fmla="*/ 36145 w 602"/>
                <a:gd name="T5" fmla="*/ 1768 h 85"/>
                <a:gd name="T6" fmla="*/ 0 w 602"/>
                <a:gd name="T7" fmla="*/ 82305 h 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2" h="85">
                  <a:moveTo>
                    <a:pt x="602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2" y="0"/>
                    <a:pt x="60" y="1"/>
                    <a:pt x="59" y="2"/>
                  </a:cubicBezTo>
                  <a:cubicBezTo>
                    <a:pt x="54" y="6"/>
                    <a:pt x="4" y="78"/>
                    <a:pt x="0" y="85"/>
                  </a:cubicBez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" name="Freeform 145">
              <a:extLst>
                <a:ext uri="{FF2B5EF4-FFF2-40B4-BE49-F238E27FC236}">
                  <a16:creationId xmlns:a16="http://schemas.microsoft.com/office/drawing/2014/main" id="{245C98C7-1551-5F05-9039-51BE3494F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2928"/>
              <a:ext cx="1113" cy="163"/>
            </a:xfrm>
            <a:custGeom>
              <a:avLst/>
              <a:gdLst>
                <a:gd name="T0" fmla="*/ 0 w 445"/>
                <a:gd name="T1" fmla="*/ 59393 h 61"/>
                <a:gd name="T2" fmla="*/ 197034 w 445"/>
                <a:gd name="T3" fmla="*/ 59393 h 61"/>
                <a:gd name="T4" fmla="*/ 254559 w 445"/>
                <a:gd name="T5" fmla="*/ 49453 h 61"/>
                <a:gd name="T6" fmla="*/ 272475 w 445"/>
                <a:gd name="T7" fmla="*/ 0 h 61"/>
                <a:gd name="T8" fmla="*/ 250963 w 445"/>
                <a:gd name="T9" fmla="*/ 41805 h 61"/>
                <a:gd name="T10" fmla="*/ 194575 w 445"/>
                <a:gd name="T11" fmla="*/ 52467 h 61"/>
                <a:gd name="T12" fmla="*/ 0 w 445"/>
                <a:gd name="T13" fmla="*/ 59393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5" h="61">
                  <a:moveTo>
                    <a:pt x="0" y="61"/>
                  </a:moveTo>
                  <a:cubicBezTo>
                    <a:pt x="27" y="61"/>
                    <a:pt x="307" y="61"/>
                    <a:pt x="322" y="61"/>
                  </a:cubicBezTo>
                  <a:cubicBezTo>
                    <a:pt x="338" y="61"/>
                    <a:pt x="411" y="51"/>
                    <a:pt x="416" y="51"/>
                  </a:cubicBezTo>
                  <a:cubicBezTo>
                    <a:pt x="420" y="51"/>
                    <a:pt x="445" y="0"/>
                    <a:pt x="445" y="0"/>
                  </a:cubicBezTo>
                  <a:cubicBezTo>
                    <a:pt x="431" y="15"/>
                    <a:pt x="422" y="40"/>
                    <a:pt x="410" y="43"/>
                  </a:cubicBezTo>
                  <a:cubicBezTo>
                    <a:pt x="399" y="46"/>
                    <a:pt x="330" y="54"/>
                    <a:pt x="318" y="54"/>
                  </a:cubicBezTo>
                  <a:cubicBezTo>
                    <a:pt x="307" y="55"/>
                    <a:pt x="0" y="61"/>
                    <a:pt x="0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" name="Freeform 146">
              <a:extLst>
                <a:ext uri="{FF2B5EF4-FFF2-40B4-BE49-F238E27FC236}">
                  <a16:creationId xmlns:a16="http://schemas.microsoft.com/office/drawing/2014/main" id="{B045ABB8-6C6A-E301-7F19-301163779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3053"/>
              <a:ext cx="1050" cy="38"/>
            </a:xfrm>
            <a:custGeom>
              <a:avLst/>
              <a:gdLst>
                <a:gd name="T0" fmla="*/ 233908 w 420"/>
                <a:gd name="T1" fmla="*/ 0 h 14"/>
                <a:gd name="T2" fmla="*/ 194145 w 420"/>
                <a:gd name="T3" fmla="*/ 7662 h 14"/>
                <a:gd name="T4" fmla="*/ 0 w 420"/>
                <a:gd name="T5" fmla="*/ 15200 h 14"/>
                <a:gd name="T6" fmla="*/ 196613 w 420"/>
                <a:gd name="T7" fmla="*/ 15200 h 14"/>
                <a:gd name="T8" fmla="*/ 253908 w 420"/>
                <a:gd name="T9" fmla="*/ 4397 h 14"/>
                <a:gd name="T10" fmla="*/ 256375 w 420"/>
                <a:gd name="T11" fmla="*/ 0 h 14"/>
                <a:gd name="T12" fmla="*/ 233908 w 420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" h="14">
                  <a:moveTo>
                    <a:pt x="383" y="0"/>
                  </a:moveTo>
                  <a:cubicBezTo>
                    <a:pt x="359" y="3"/>
                    <a:pt x="326" y="7"/>
                    <a:pt x="318" y="7"/>
                  </a:cubicBezTo>
                  <a:cubicBezTo>
                    <a:pt x="307" y="8"/>
                    <a:pt x="0" y="14"/>
                    <a:pt x="0" y="14"/>
                  </a:cubicBezTo>
                  <a:cubicBezTo>
                    <a:pt x="322" y="14"/>
                    <a:pt x="322" y="14"/>
                    <a:pt x="322" y="14"/>
                  </a:cubicBezTo>
                  <a:cubicBezTo>
                    <a:pt x="338" y="14"/>
                    <a:pt x="411" y="4"/>
                    <a:pt x="416" y="4"/>
                  </a:cubicBezTo>
                  <a:cubicBezTo>
                    <a:pt x="416" y="4"/>
                    <a:pt x="418" y="2"/>
                    <a:pt x="420" y="0"/>
                  </a:cubicBezTo>
                  <a:lnTo>
                    <a:pt x="3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" name="Freeform 147">
              <a:extLst>
                <a:ext uri="{FF2B5EF4-FFF2-40B4-BE49-F238E27FC236}">
                  <a16:creationId xmlns:a16="http://schemas.microsoft.com/office/drawing/2014/main" id="{89B2BACA-9698-F8D8-BF35-8969D4E8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" y="3171"/>
              <a:ext cx="1482" cy="256"/>
            </a:xfrm>
            <a:custGeom>
              <a:avLst/>
              <a:gdLst>
                <a:gd name="T0" fmla="*/ 361118 w 593"/>
                <a:gd name="T1" fmla="*/ 13347 h 96"/>
                <a:gd name="T2" fmla="*/ 356902 w 593"/>
                <a:gd name="T3" fmla="*/ 0 h 96"/>
                <a:gd name="T4" fmla="*/ 345241 w 593"/>
                <a:gd name="T5" fmla="*/ 21184 h 96"/>
                <a:gd name="T6" fmla="*/ 289922 w 593"/>
                <a:gd name="T7" fmla="*/ 39232 h 96"/>
                <a:gd name="T8" fmla="*/ 0 w 593"/>
                <a:gd name="T9" fmla="*/ 39232 h 96"/>
                <a:gd name="T10" fmla="*/ 0 w 593"/>
                <a:gd name="T11" fmla="*/ 82376 h 96"/>
                <a:gd name="T12" fmla="*/ 6040 w 593"/>
                <a:gd name="T13" fmla="*/ 92083 h 96"/>
                <a:gd name="T14" fmla="*/ 6508 w 593"/>
                <a:gd name="T15" fmla="*/ 92083 h 96"/>
                <a:gd name="T16" fmla="*/ 279498 w 593"/>
                <a:gd name="T17" fmla="*/ 92083 h 96"/>
                <a:gd name="T18" fmla="*/ 293546 w 593"/>
                <a:gd name="T19" fmla="*/ 91021 h 96"/>
                <a:gd name="T20" fmla="*/ 328934 w 593"/>
                <a:gd name="T21" fmla="*/ 67960 h 96"/>
                <a:gd name="T22" fmla="*/ 329434 w 593"/>
                <a:gd name="T23" fmla="*/ 67299 h 96"/>
                <a:gd name="T24" fmla="*/ 330601 w 593"/>
                <a:gd name="T25" fmla="*/ 67299 h 96"/>
                <a:gd name="T26" fmla="*/ 342774 w 593"/>
                <a:gd name="T27" fmla="*/ 58653 h 96"/>
                <a:gd name="T28" fmla="*/ 342774 w 593"/>
                <a:gd name="T29" fmla="*/ 58653 h 96"/>
                <a:gd name="T30" fmla="*/ 344074 w 593"/>
                <a:gd name="T31" fmla="*/ 57592 h 96"/>
                <a:gd name="T32" fmla="*/ 344729 w 593"/>
                <a:gd name="T33" fmla="*/ 57592 h 96"/>
                <a:gd name="T34" fmla="*/ 346023 w 593"/>
                <a:gd name="T35" fmla="*/ 56491 h 96"/>
                <a:gd name="T36" fmla="*/ 346023 w 593"/>
                <a:gd name="T37" fmla="*/ 56491 h 96"/>
                <a:gd name="T38" fmla="*/ 346491 w 593"/>
                <a:gd name="T39" fmla="*/ 54613 h 96"/>
                <a:gd name="T40" fmla="*/ 361118 w 593"/>
                <a:gd name="T41" fmla="*/ 13347 h 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3" h="96">
                  <a:moveTo>
                    <a:pt x="593" y="14"/>
                  </a:moveTo>
                  <a:cubicBezTo>
                    <a:pt x="586" y="0"/>
                    <a:pt x="586" y="0"/>
                    <a:pt x="586" y="0"/>
                  </a:cubicBezTo>
                  <a:cubicBezTo>
                    <a:pt x="567" y="22"/>
                    <a:pt x="567" y="22"/>
                    <a:pt x="567" y="22"/>
                  </a:cubicBezTo>
                  <a:cubicBezTo>
                    <a:pt x="476" y="41"/>
                    <a:pt x="476" y="41"/>
                    <a:pt x="476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5"/>
                    <a:pt x="3" y="96"/>
                    <a:pt x="10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459" y="96"/>
                    <a:pt x="459" y="96"/>
                    <a:pt x="459" y="96"/>
                  </a:cubicBezTo>
                  <a:cubicBezTo>
                    <a:pt x="472" y="96"/>
                    <a:pt x="474" y="96"/>
                    <a:pt x="482" y="95"/>
                  </a:cubicBezTo>
                  <a:cubicBezTo>
                    <a:pt x="485" y="95"/>
                    <a:pt x="515" y="82"/>
                    <a:pt x="540" y="71"/>
                  </a:cubicBezTo>
                  <a:cubicBezTo>
                    <a:pt x="540" y="71"/>
                    <a:pt x="541" y="71"/>
                    <a:pt x="541" y="70"/>
                  </a:cubicBezTo>
                  <a:cubicBezTo>
                    <a:pt x="542" y="70"/>
                    <a:pt x="543" y="70"/>
                    <a:pt x="543" y="70"/>
                  </a:cubicBezTo>
                  <a:cubicBezTo>
                    <a:pt x="550" y="66"/>
                    <a:pt x="557" y="64"/>
                    <a:pt x="563" y="61"/>
                  </a:cubicBezTo>
                  <a:cubicBezTo>
                    <a:pt x="563" y="61"/>
                    <a:pt x="563" y="61"/>
                    <a:pt x="563" y="61"/>
                  </a:cubicBezTo>
                  <a:cubicBezTo>
                    <a:pt x="564" y="61"/>
                    <a:pt x="564" y="60"/>
                    <a:pt x="565" y="60"/>
                  </a:cubicBezTo>
                  <a:cubicBezTo>
                    <a:pt x="565" y="60"/>
                    <a:pt x="566" y="60"/>
                    <a:pt x="566" y="60"/>
                  </a:cubicBezTo>
                  <a:cubicBezTo>
                    <a:pt x="567" y="59"/>
                    <a:pt x="568" y="59"/>
                    <a:pt x="568" y="59"/>
                  </a:cubicBezTo>
                  <a:cubicBezTo>
                    <a:pt x="568" y="59"/>
                    <a:pt x="568" y="59"/>
                    <a:pt x="568" y="59"/>
                  </a:cubicBezTo>
                  <a:cubicBezTo>
                    <a:pt x="569" y="58"/>
                    <a:pt x="569" y="58"/>
                    <a:pt x="569" y="57"/>
                  </a:cubicBezTo>
                  <a:cubicBezTo>
                    <a:pt x="574" y="50"/>
                    <a:pt x="583" y="31"/>
                    <a:pt x="593" y="14"/>
                  </a:cubicBez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" name="Freeform 148">
              <a:extLst>
                <a:ext uri="{FF2B5EF4-FFF2-40B4-BE49-F238E27FC236}">
                  <a16:creationId xmlns:a16="http://schemas.microsoft.com/office/drawing/2014/main" id="{E0CD613A-AB19-6B61-5655-F06456041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3224"/>
              <a:ext cx="237" cy="200"/>
            </a:xfrm>
            <a:custGeom>
              <a:avLst/>
              <a:gdLst>
                <a:gd name="T0" fmla="*/ 57090 w 95"/>
                <a:gd name="T1" fmla="*/ 0 h 75"/>
                <a:gd name="T2" fmla="*/ 55927 w 95"/>
                <a:gd name="T3" fmla="*/ 1763 h 75"/>
                <a:gd name="T4" fmla="*/ 1165 w 95"/>
                <a:gd name="T5" fmla="*/ 20083 h 75"/>
                <a:gd name="T6" fmla="*/ 0 w 95"/>
                <a:gd name="T7" fmla="*/ 20083 h 75"/>
                <a:gd name="T8" fmla="*/ 0 w 95"/>
                <a:gd name="T9" fmla="*/ 71851 h 75"/>
                <a:gd name="T10" fmla="*/ 4842 w 95"/>
                <a:gd name="T11" fmla="*/ 71851 h 75"/>
                <a:gd name="T12" fmla="*/ 39826 w 95"/>
                <a:gd name="T13" fmla="*/ 48947 h 75"/>
                <a:gd name="T14" fmla="*/ 40292 w 95"/>
                <a:gd name="T15" fmla="*/ 47880 h 75"/>
                <a:gd name="T16" fmla="*/ 41438 w 95"/>
                <a:gd name="T17" fmla="*/ 47880 h 75"/>
                <a:gd name="T18" fmla="*/ 53537 w 95"/>
                <a:gd name="T19" fmla="*/ 39232 h 75"/>
                <a:gd name="T20" fmla="*/ 53537 w 95"/>
                <a:gd name="T21" fmla="*/ 39232 h 75"/>
                <a:gd name="T22" fmla="*/ 54700 w 95"/>
                <a:gd name="T23" fmla="*/ 38435 h 75"/>
                <a:gd name="T24" fmla="*/ 55460 w 95"/>
                <a:gd name="T25" fmla="*/ 38435 h 75"/>
                <a:gd name="T26" fmla="*/ 56623 w 95"/>
                <a:gd name="T27" fmla="*/ 37376 h 75"/>
                <a:gd name="T28" fmla="*/ 56623 w 95"/>
                <a:gd name="T29" fmla="*/ 37376 h 75"/>
                <a:gd name="T30" fmla="*/ 57090 w 95"/>
                <a:gd name="T31" fmla="*/ 36259 h 75"/>
                <a:gd name="T32" fmla="*/ 57090 w 95"/>
                <a:gd name="T33" fmla="*/ 0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" h="75">
                  <a:moveTo>
                    <a:pt x="95" y="0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3" y="75"/>
                    <a:pt x="5" y="75"/>
                    <a:pt x="8" y="75"/>
                  </a:cubicBezTo>
                  <a:cubicBezTo>
                    <a:pt x="11" y="75"/>
                    <a:pt x="41" y="62"/>
                    <a:pt x="66" y="51"/>
                  </a:cubicBezTo>
                  <a:cubicBezTo>
                    <a:pt x="66" y="51"/>
                    <a:pt x="67" y="51"/>
                    <a:pt x="67" y="50"/>
                  </a:cubicBezTo>
                  <a:cubicBezTo>
                    <a:pt x="68" y="50"/>
                    <a:pt x="69" y="50"/>
                    <a:pt x="69" y="50"/>
                  </a:cubicBezTo>
                  <a:cubicBezTo>
                    <a:pt x="76" y="46"/>
                    <a:pt x="83" y="44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90" y="41"/>
                    <a:pt x="90" y="40"/>
                    <a:pt x="91" y="40"/>
                  </a:cubicBezTo>
                  <a:cubicBezTo>
                    <a:pt x="91" y="40"/>
                    <a:pt x="92" y="40"/>
                    <a:pt x="92" y="40"/>
                  </a:cubicBezTo>
                  <a:cubicBezTo>
                    <a:pt x="93" y="39"/>
                    <a:pt x="94" y="39"/>
                    <a:pt x="94" y="39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4" y="38"/>
                    <a:pt x="95" y="38"/>
                    <a:pt x="95" y="38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BB6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" name="Freeform 149">
              <a:extLst>
                <a:ext uri="{FF2B5EF4-FFF2-40B4-BE49-F238E27FC236}">
                  <a16:creationId xmlns:a16="http://schemas.microsoft.com/office/drawing/2014/main" id="{E09BCBE7-39F3-A18F-EF48-F701148F9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3171"/>
              <a:ext cx="62" cy="157"/>
            </a:xfrm>
            <a:custGeom>
              <a:avLst/>
              <a:gdLst>
                <a:gd name="T0" fmla="*/ 1131 w 25"/>
                <a:gd name="T1" fmla="*/ 53907 h 59"/>
                <a:gd name="T2" fmla="*/ 13241 w 25"/>
                <a:gd name="T3" fmla="*/ 15995 h 59"/>
                <a:gd name="T4" fmla="*/ 14005 w 25"/>
                <a:gd name="T5" fmla="*/ 15995 h 59"/>
                <a:gd name="T6" fmla="*/ 14448 w 25"/>
                <a:gd name="T7" fmla="*/ 13092 h 59"/>
                <a:gd name="T8" fmla="*/ 10510 w 25"/>
                <a:gd name="T9" fmla="*/ 0 h 59"/>
                <a:gd name="T10" fmla="*/ 0 w 25"/>
                <a:gd name="T11" fmla="*/ 19862 h 59"/>
                <a:gd name="T12" fmla="*/ 0 w 25"/>
                <a:gd name="T13" fmla="*/ 55756 h 59"/>
                <a:gd name="T14" fmla="*/ 456 w 25"/>
                <a:gd name="T15" fmla="*/ 53907 h 59"/>
                <a:gd name="T16" fmla="*/ 1131 w 25"/>
                <a:gd name="T17" fmla="*/ 53907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9">
                  <a:moveTo>
                    <a:pt x="2" y="57"/>
                  </a:moveTo>
                  <a:cubicBezTo>
                    <a:pt x="6" y="49"/>
                    <a:pt x="14" y="33"/>
                    <a:pt x="23" y="17"/>
                  </a:cubicBezTo>
                  <a:cubicBezTo>
                    <a:pt x="23" y="17"/>
                    <a:pt x="23" y="17"/>
                    <a:pt x="24" y="17"/>
                  </a:cubicBezTo>
                  <a:cubicBezTo>
                    <a:pt x="24" y="16"/>
                    <a:pt x="25" y="15"/>
                    <a:pt x="25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2" y="57"/>
                    <a:pt x="2" y="57"/>
                    <a:pt x="2" y="57"/>
                  </a:cubicBezTo>
                  <a:close/>
                </a:path>
              </a:pathLst>
            </a:custGeom>
            <a:solidFill>
              <a:srgbClr val="872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" name="Freeform 150">
              <a:extLst>
                <a:ext uri="{FF2B5EF4-FFF2-40B4-BE49-F238E27FC236}">
                  <a16:creationId xmlns:a16="http://schemas.microsoft.com/office/drawing/2014/main" id="{17D916E2-CBC9-FE55-7721-4C6A42FF6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" y="3117"/>
              <a:ext cx="725" cy="232"/>
            </a:xfrm>
            <a:custGeom>
              <a:avLst/>
              <a:gdLst>
                <a:gd name="T0" fmla="*/ 0 w 290"/>
                <a:gd name="T1" fmla="*/ 83491 h 87"/>
                <a:gd name="T2" fmla="*/ 0 w 290"/>
                <a:gd name="T3" fmla="*/ 9707 h 87"/>
                <a:gd name="T4" fmla="*/ 6845 w 290"/>
                <a:gd name="T5" fmla="*/ 0 h 87"/>
                <a:gd name="T6" fmla="*/ 177083 w 290"/>
                <a:gd name="T7" fmla="*/ 0 h 87"/>
                <a:gd name="T8" fmla="*/ 11720 w 290"/>
                <a:gd name="T9" fmla="*/ 8648 h 87"/>
                <a:gd name="T10" fmla="*/ 3720 w 290"/>
                <a:gd name="T11" fmla="*/ 24824 h 87"/>
                <a:gd name="T12" fmla="*/ 0 w 290"/>
                <a:gd name="T13" fmla="*/ 83491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0" h="87">
                  <a:moveTo>
                    <a:pt x="0" y="87"/>
                  </a:moveTo>
                  <a:cubicBezTo>
                    <a:pt x="0" y="53"/>
                    <a:pt x="0" y="18"/>
                    <a:pt x="0" y="10"/>
                  </a:cubicBezTo>
                  <a:cubicBezTo>
                    <a:pt x="0" y="2"/>
                    <a:pt x="2" y="0"/>
                    <a:pt x="11" y="0"/>
                  </a:cubicBezTo>
                  <a:cubicBezTo>
                    <a:pt x="20" y="0"/>
                    <a:pt x="290" y="0"/>
                    <a:pt x="290" y="0"/>
                  </a:cubicBezTo>
                  <a:cubicBezTo>
                    <a:pt x="222" y="3"/>
                    <a:pt x="29" y="7"/>
                    <a:pt x="19" y="9"/>
                  </a:cubicBezTo>
                  <a:cubicBezTo>
                    <a:pt x="9" y="11"/>
                    <a:pt x="7" y="16"/>
                    <a:pt x="6" y="26"/>
                  </a:cubicBezTo>
                  <a:cubicBezTo>
                    <a:pt x="5" y="38"/>
                    <a:pt x="0" y="87"/>
                    <a:pt x="0" y="87"/>
                  </a:cubicBezTo>
                  <a:close/>
                </a:path>
              </a:pathLst>
            </a:custGeom>
            <a:solidFill>
              <a:srgbClr val="79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" name="Freeform 151">
              <a:extLst>
                <a:ext uri="{FF2B5EF4-FFF2-40B4-BE49-F238E27FC236}">
                  <a16:creationId xmlns:a16="http://schemas.microsoft.com/office/drawing/2014/main" id="{A16DD4EB-F8BF-17D5-9D8D-A8989829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" y="3243"/>
              <a:ext cx="10" cy="106"/>
            </a:xfrm>
            <a:custGeom>
              <a:avLst/>
              <a:gdLst>
                <a:gd name="T0" fmla="*/ 0 w 4"/>
                <a:gd name="T1" fmla="*/ 36734 h 40"/>
                <a:gd name="T2" fmla="*/ 2470 w 4"/>
                <a:gd name="T3" fmla="*/ 0 h 40"/>
                <a:gd name="T4" fmla="*/ 0 w 4"/>
                <a:gd name="T5" fmla="*/ 5470 h 40"/>
                <a:gd name="T6" fmla="*/ 0 w 4"/>
                <a:gd name="T7" fmla="*/ 36734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0">
                  <a:moveTo>
                    <a:pt x="0" y="40"/>
                  </a:moveTo>
                  <a:cubicBezTo>
                    <a:pt x="0" y="40"/>
                    <a:pt x="2" y="18"/>
                    <a:pt x="4" y="0"/>
                  </a:cubicBezTo>
                  <a:cubicBezTo>
                    <a:pt x="3" y="2"/>
                    <a:pt x="1" y="4"/>
                    <a:pt x="0" y="6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" name="Freeform 152">
              <a:extLst>
                <a:ext uri="{FF2B5EF4-FFF2-40B4-BE49-F238E27FC236}">
                  <a16:creationId xmlns:a16="http://schemas.microsoft.com/office/drawing/2014/main" id="{0B4CFF55-06D8-1025-7B75-DCF37DF72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" y="3280"/>
              <a:ext cx="7" cy="69"/>
            </a:xfrm>
            <a:custGeom>
              <a:avLst/>
              <a:gdLst>
                <a:gd name="T0" fmla="*/ 0 w 3"/>
                <a:gd name="T1" fmla="*/ 0 h 26"/>
                <a:gd name="T2" fmla="*/ 0 w 3"/>
                <a:gd name="T3" fmla="*/ 24108 h 26"/>
                <a:gd name="T4" fmla="*/ 1094 w 3"/>
                <a:gd name="T5" fmla="*/ 0 h 26"/>
                <a:gd name="T6" fmla="*/ 0 w 3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14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" name="Freeform 153">
              <a:extLst>
                <a:ext uri="{FF2B5EF4-FFF2-40B4-BE49-F238E27FC236}">
                  <a16:creationId xmlns:a16="http://schemas.microsoft.com/office/drawing/2014/main" id="{377FB3F0-4533-A3A0-227E-474F85BC4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117"/>
              <a:ext cx="645" cy="22"/>
            </a:xfrm>
            <a:custGeom>
              <a:avLst/>
              <a:gdLst>
                <a:gd name="T0" fmla="*/ 3250 w 258"/>
                <a:gd name="T1" fmla="*/ 0 h 8"/>
                <a:gd name="T2" fmla="*/ 0 w 258"/>
                <a:gd name="T3" fmla="*/ 9611 h 8"/>
                <a:gd name="T4" fmla="*/ 157550 w 258"/>
                <a:gd name="T5" fmla="*/ 0 h 8"/>
                <a:gd name="T6" fmla="*/ 3250 w 25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8" h="8">
                  <a:moveTo>
                    <a:pt x="5" y="0"/>
                  </a:moveTo>
                  <a:cubicBezTo>
                    <a:pt x="3" y="2"/>
                    <a:pt x="2" y="5"/>
                    <a:pt x="0" y="8"/>
                  </a:cubicBezTo>
                  <a:cubicBezTo>
                    <a:pt x="45" y="6"/>
                    <a:pt x="199" y="2"/>
                    <a:pt x="258" y="0"/>
                  </a:cubicBezTo>
                  <a:cubicBezTo>
                    <a:pt x="258" y="0"/>
                    <a:pt x="76" y="0"/>
                    <a:pt x="5" y="0"/>
                  </a:cubicBez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" name="Freeform 154">
              <a:extLst>
                <a:ext uri="{FF2B5EF4-FFF2-40B4-BE49-F238E27FC236}">
                  <a16:creationId xmlns:a16="http://schemas.microsoft.com/office/drawing/2014/main" id="{96C83A1C-C190-ED43-768F-95E76DC21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3091"/>
              <a:ext cx="215" cy="325"/>
            </a:xfrm>
            <a:custGeom>
              <a:avLst/>
              <a:gdLst>
                <a:gd name="T0" fmla="*/ 1300 w 86"/>
                <a:gd name="T1" fmla="*/ 8565 h 122"/>
                <a:gd name="T2" fmla="*/ 52550 w 86"/>
                <a:gd name="T3" fmla="*/ 0 h 122"/>
                <a:gd name="T4" fmla="*/ 4895 w 86"/>
                <a:gd name="T5" fmla="*/ 19998 h 122"/>
                <a:gd name="T6" fmla="*/ 1958 w 86"/>
                <a:gd name="T7" fmla="*/ 57171 h 122"/>
                <a:gd name="T8" fmla="*/ 0 w 86"/>
                <a:gd name="T9" fmla="*/ 116193 h 122"/>
                <a:gd name="T10" fmla="*/ 0 w 86"/>
                <a:gd name="T11" fmla="*/ 11383 h 122"/>
                <a:gd name="T12" fmla="*/ 1300 w 86"/>
                <a:gd name="T13" fmla="*/ 8565 h 1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122">
                  <a:moveTo>
                    <a:pt x="2" y="9"/>
                  </a:moveTo>
                  <a:cubicBezTo>
                    <a:pt x="16" y="7"/>
                    <a:pt x="86" y="1"/>
                    <a:pt x="86" y="0"/>
                  </a:cubicBezTo>
                  <a:cubicBezTo>
                    <a:pt x="86" y="0"/>
                    <a:pt x="16" y="6"/>
                    <a:pt x="8" y="21"/>
                  </a:cubicBezTo>
                  <a:cubicBezTo>
                    <a:pt x="6" y="24"/>
                    <a:pt x="5" y="42"/>
                    <a:pt x="3" y="60"/>
                  </a:cubicBezTo>
                  <a:cubicBezTo>
                    <a:pt x="2" y="81"/>
                    <a:pt x="0" y="105"/>
                    <a:pt x="0" y="122"/>
                  </a:cubicBezTo>
                  <a:cubicBezTo>
                    <a:pt x="0" y="122"/>
                    <a:pt x="0" y="15"/>
                    <a:pt x="0" y="12"/>
                  </a:cubicBezTo>
                  <a:cubicBezTo>
                    <a:pt x="0" y="10"/>
                    <a:pt x="0" y="9"/>
                    <a:pt x="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" name="Freeform 155">
              <a:extLst>
                <a:ext uri="{FF2B5EF4-FFF2-40B4-BE49-F238E27FC236}">
                  <a16:creationId xmlns:a16="http://schemas.microsoft.com/office/drawing/2014/main" id="{768482ED-8D2F-B00D-33F4-F31A5847B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3277"/>
              <a:ext cx="8" cy="139"/>
            </a:xfrm>
            <a:custGeom>
              <a:avLst/>
              <a:gdLst>
                <a:gd name="T0" fmla="*/ 0 w 3"/>
                <a:gd name="T1" fmla="*/ 1072 h 52"/>
                <a:gd name="T2" fmla="*/ 0 w 3"/>
                <a:gd name="T3" fmla="*/ 50746 h 52"/>
                <a:gd name="T4" fmla="*/ 2824 w 3"/>
                <a:gd name="T5" fmla="*/ 0 h 52"/>
                <a:gd name="T6" fmla="*/ 0 w 3"/>
                <a:gd name="T7" fmla="*/ 1072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52">
                  <a:moveTo>
                    <a:pt x="0" y="1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38"/>
                    <a:pt x="1" y="18"/>
                    <a:pt x="3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" name="Freeform 156">
              <a:extLst>
                <a:ext uri="{FF2B5EF4-FFF2-40B4-BE49-F238E27FC236}">
                  <a16:creationId xmlns:a16="http://schemas.microsoft.com/office/drawing/2014/main" id="{0FAAE5A4-FADD-5C6E-3990-36A5171B3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3115"/>
              <a:ext cx="280" cy="301"/>
            </a:xfrm>
            <a:custGeom>
              <a:avLst/>
              <a:gdLst>
                <a:gd name="T0" fmla="*/ 67895 w 112"/>
                <a:gd name="T1" fmla="*/ 107545 h 113"/>
                <a:gd name="T2" fmla="*/ 67895 w 112"/>
                <a:gd name="T3" fmla="*/ 13289 h 113"/>
                <a:gd name="T4" fmla="*/ 65938 w 112"/>
                <a:gd name="T5" fmla="*/ 0 h 113"/>
                <a:gd name="T6" fmla="*/ 0 w 112"/>
                <a:gd name="T7" fmla="*/ 0 h 113"/>
                <a:gd name="T8" fmla="*/ 63020 w 112"/>
                <a:gd name="T9" fmla="*/ 9656 h 113"/>
                <a:gd name="T10" fmla="*/ 67895 w 112"/>
                <a:gd name="T11" fmla="*/ 107545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2" h="113">
                  <a:moveTo>
                    <a:pt x="111" y="113"/>
                  </a:moveTo>
                  <a:cubicBezTo>
                    <a:pt x="111" y="113"/>
                    <a:pt x="111" y="24"/>
                    <a:pt x="111" y="14"/>
                  </a:cubicBezTo>
                  <a:cubicBezTo>
                    <a:pt x="111" y="4"/>
                    <a:pt x="112" y="0"/>
                    <a:pt x="108" y="0"/>
                  </a:cubicBezTo>
                  <a:cubicBezTo>
                    <a:pt x="104" y="0"/>
                    <a:pt x="17" y="0"/>
                    <a:pt x="0" y="0"/>
                  </a:cubicBezTo>
                  <a:cubicBezTo>
                    <a:pt x="17" y="2"/>
                    <a:pt x="99" y="2"/>
                    <a:pt x="103" y="10"/>
                  </a:cubicBezTo>
                  <a:cubicBezTo>
                    <a:pt x="107" y="18"/>
                    <a:pt x="111" y="113"/>
                    <a:pt x="111" y="113"/>
                  </a:cubicBez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" name="Freeform 157">
              <a:extLst>
                <a:ext uri="{FF2B5EF4-FFF2-40B4-BE49-F238E27FC236}">
                  <a16:creationId xmlns:a16="http://schemas.microsoft.com/office/drawing/2014/main" id="{E1AA06ED-6703-F67F-2299-7C337C349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" y="3280"/>
              <a:ext cx="5" cy="120"/>
            </a:xfrm>
            <a:custGeom>
              <a:avLst/>
              <a:gdLst>
                <a:gd name="T0" fmla="*/ 1300 w 2"/>
                <a:gd name="T1" fmla="*/ 43144 h 45"/>
                <a:gd name="T2" fmla="*/ 1300 w 2"/>
                <a:gd name="T3" fmla="*/ 0 h 45"/>
                <a:gd name="T4" fmla="*/ 0 w 2"/>
                <a:gd name="T5" fmla="*/ 0 h 45"/>
                <a:gd name="T6" fmla="*/ 1300 w 2"/>
                <a:gd name="T7" fmla="*/ 43144 h 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45">
                  <a:moveTo>
                    <a:pt x="2" y="45"/>
                  </a:moveTo>
                  <a:cubicBezTo>
                    <a:pt x="2" y="45"/>
                    <a:pt x="2" y="25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6"/>
                    <a:pt x="2" y="45"/>
                    <a:pt x="2" y="45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" name="Freeform 158">
              <a:extLst>
                <a:ext uri="{FF2B5EF4-FFF2-40B4-BE49-F238E27FC236}">
                  <a16:creationId xmlns:a16="http://schemas.microsoft.com/office/drawing/2014/main" id="{C3C09B40-36CA-8571-E6DD-D31F6E99A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307"/>
              <a:ext cx="1110" cy="106"/>
            </a:xfrm>
            <a:custGeom>
              <a:avLst/>
              <a:gdLst>
                <a:gd name="T0" fmla="*/ 0 w 444"/>
                <a:gd name="T1" fmla="*/ 36734 h 40"/>
                <a:gd name="T2" fmla="*/ 268563 w 444"/>
                <a:gd name="T3" fmla="*/ 36734 h 40"/>
                <a:gd name="T4" fmla="*/ 271020 w 444"/>
                <a:gd name="T5" fmla="*/ 28363 h 40"/>
                <a:gd name="T6" fmla="*/ 271020 w 444"/>
                <a:gd name="T7" fmla="*/ 0 h 40"/>
                <a:gd name="T8" fmla="*/ 269845 w 444"/>
                <a:gd name="T9" fmla="*/ 0 h 40"/>
                <a:gd name="T10" fmla="*/ 266145 w 444"/>
                <a:gd name="T11" fmla="*/ 32942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4" h="40">
                  <a:moveTo>
                    <a:pt x="0" y="40"/>
                  </a:moveTo>
                  <a:cubicBezTo>
                    <a:pt x="0" y="40"/>
                    <a:pt x="433" y="40"/>
                    <a:pt x="440" y="40"/>
                  </a:cubicBezTo>
                  <a:cubicBezTo>
                    <a:pt x="444" y="40"/>
                    <a:pt x="444" y="38"/>
                    <a:pt x="444" y="31"/>
                  </a:cubicBezTo>
                  <a:cubicBezTo>
                    <a:pt x="444" y="25"/>
                    <a:pt x="444" y="0"/>
                    <a:pt x="444" y="0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442" y="8"/>
                    <a:pt x="442" y="36"/>
                    <a:pt x="436" y="36"/>
                  </a:cubicBezTo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" name="Freeform 159">
              <a:extLst>
                <a:ext uri="{FF2B5EF4-FFF2-40B4-BE49-F238E27FC236}">
                  <a16:creationId xmlns:a16="http://schemas.microsoft.com/office/drawing/2014/main" id="{356C8E40-3FDD-0C43-3D76-399771182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" y="3128"/>
              <a:ext cx="208" cy="283"/>
            </a:xfrm>
            <a:custGeom>
              <a:avLst/>
              <a:gdLst>
                <a:gd name="T0" fmla="*/ 44099 w 83"/>
                <a:gd name="T1" fmla="*/ 70681 h 106"/>
                <a:gd name="T2" fmla="*/ 0 w 83"/>
                <a:gd name="T3" fmla="*/ 102534 h 106"/>
                <a:gd name="T4" fmla="*/ 49544 w 83"/>
                <a:gd name="T5" fmla="*/ 70681 h 106"/>
                <a:gd name="T6" fmla="*/ 50800 w 83"/>
                <a:gd name="T7" fmla="*/ 63774 h 106"/>
                <a:gd name="T8" fmla="*/ 50800 w 83"/>
                <a:gd name="T9" fmla="*/ 0 h 106"/>
                <a:gd name="T10" fmla="*/ 49023 w 83"/>
                <a:gd name="T11" fmla="*/ 57930 h 106"/>
                <a:gd name="T12" fmla="*/ 44099 w 83"/>
                <a:gd name="T13" fmla="*/ 70681 h 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106">
                  <a:moveTo>
                    <a:pt x="71" y="73"/>
                  </a:moveTo>
                  <a:cubicBezTo>
                    <a:pt x="54" y="82"/>
                    <a:pt x="9" y="101"/>
                    <a:pt x="0" y="106"/>
                  </a:cubicBezTo>
                  <a:cubicBezTo>
                    <a:pt x="0" y="106"/>
                    <a:pt x="78" y="73"/>
                    <a:pt x="80" y="73"/>
                  </a:cubicBezTo>
                  <a:cubicBezTo>
                    <a:pt x="83" y="72"/>
                    <a:pt x="82" y="71"/>
                    <a:pt x="82" y="66"/>
                  </a:cubicBezTo>
                  <a:cubicBezTo>
                    <a:pt x="82" y="61"/>
                    <a:pt x="82" y="0"/>
                    <a:pt x="82" y="0"/>
                  </a:cubicBezTo>
                  <a:cubicBezTo>
                    <a:pt x="82" y="10"/>
                    <a:pt x="80" y="42"/>
                    <a:pt x="79" y="60"/>
                  </a:cubicBezTo>
                  <a:cubicBezTo>
                    <a:pt x="78" y="65"/>
                    <a:pt x="74" y="71"/>
                    <a:pt x="71" y="73"/>
                  </a:cubicBezTo>
                  <a:close/>
                </a:path>
              </a:pathLst>
            </a:custGeom>
            <a:solidFill>
              <a:srgbClr val="BF7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3" name="Freeform 160">
              <a:extLst>
                <a:ext uri="{FF2B5EF4-FFF2-40B4-BE49-F238E27FC236}">
                  <a16:creationId xmlns:a16="http://schemas.microsoft.com/office/drawing/2014/main" id="{52DD5005-DB04-70BA-DC3C-1AC8AA578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" y="3229"/>
              <a:ext cx="208" cy="182"/>
            </a:xfrm>
            <a:custGeom>
              <a:avLst/>
              <a:gdLst>
                <a:gd name="T0" fmla="*/ 49544 w 83"/>
                <a:gd name="T1" fmla="*/ 1073 h 68"/>
                <a:gd name="T2" fmla="*/ 49023 w 83"/>
                <a:gd name="T3" fmla="*/ 21706 h 68"/>
                <a:gd name="T4" fmla="*/ 44099 w 83"/>
                <a:gd name="T5" fmla="*/ 34585 h 68"/>
                <a:gd name="T6" fmla="*/ 0 w 83"/>
                <a:gd name="T7" fmla="*/ 66858 h 68"/>
                <a:gd name="T8" fmla="*/ 49544 w 83"/>
                <a:gd name="T9" fmla="*/ 34585 h 68"/>
                <a:gd name="T10" fmla="*/ 50800 w 83"/>
                <a:gd name="T11" fmla="*/ 27608 h 68"/>
                <a:gd name="T12" fmla="*/ 50800 w 83"/>
                <a:gd name="T13" fmla="*/ 0 h 68"/>
                <a:gd name="T14" fmla="*/ 49544 w 83"/>
                <a:gd name="T15" fmla="*/ 1073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68">
                  <a:moveTo>
                    <a:pt x="80" y="1"/>
                  </a:moveTo>
                  <a:cubicBezTo>
                    <a:pt x="80" y="8"/>
                    <a:pt x="79" y="16"/>
                    <a:pt x="79" y="22"/>
                  </a:cubicBezTo>
                  <a:cubicBezTo>
                    <a:pt x="78" y="27"/>
                    <a:pt x="74" y="33"/>
                    <a:pt x="71" y="35"/>
                  </a:cubicBezTo>
                  <a:cubicBezTo>
                    <a:pt x="54" y="44"/>
                    <a:pt x="9" y="63"/>
                    <a:pt x="0" y="68"/>
                  </a:cubicBezTo>
                  <a:cubicBezTo>
                    <a:pt x="0" y="68"/>
                    <a:pt x="78" y="35"/>
                    <a:pt x="80" y="35"/>
                  </a:cubicBezTo>
                  <a:cubicBezTo>
                    <a:pt x="83" y="34"/>
                    <a:pt x="82" y="33"/>
                    <a:pt x="82" y="28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7D2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" name="Freeform 161">
              <a:extLst>
                <a:ext uri="{FF2B5EF4-FFF2-40B4-BE49-F238E27FC236}">
                  <a16:creationId xmlns:a16="http://schemas.microsoft.com/office/drawing/2014/main" id="{DBF31EC6-986B-399B-C304-F7993BABE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" y="3195"/>
              <a:ext cx="37" cy="101"/>
            </a:xfrm>
            <a:custGeom>
              <a:avLst/>
              <a:gdLst>
                <a:gd name="T0" fmla="*/ 4923 w 15"/>
                <a:gd name="T1" fmla="*/ 15118 h 38"/>
                <a:gd name="T2" fmla="*/ 0 w 15"/>
                <a:gd name="T3" fmla="*/ 15923 h 38"/>
                <a:gd name="T4" fmla="*/ 0 w 15"/>
                <a:gd name="T5" fmla="*/ 35528 h 38"/>
                <a:gd name="T6" fmla="*/ 8300 w 15"/>
                <a:gd name="T7" fmla="*/ 10236 h 38"/>
                <a:gd name="T8" fmla="*/ 6766 w 15"/>
                <a:gd name="T9" fmla="*/ 0 h 38"/>
                <a:gd name="T10" fmla="*/ 4923 w 15"/>
                <a:gd name="T11" fmla="*/ 15118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38">
                  <a:moveTo>
                    <a:pt x="9" y="16"/>
                  </a:moveTo>
                  <a:cubicBezTo>
                    <a:pt x="6" y="21"/>
                    <a:pt x="0" y="23"/>
                    <a:pt x="0" y="1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2" y="6"/>
                    <a:pt x="12" y="0"/>
                  </a:cubicBezTo>
                  <a:cubicBezTo>
                    <a:pt x="12" y="4"/>
                    <a:pt x="12" y="12"/>
                    <a:pt x="9" y="16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" name="Freeform 162">
              <a:extLst>
                <a:ext uri="{FF2B5EF4-FFF2-40B4-BE49-F238E27FC236}">
                  <a16:creationId xmlns:a16="http://schemas.microsoft.com/office/drawing/2014/main" id="{6C207280-AF54-68DD-40D1-06D38636A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" y="3171"/>
              <a:ext cx="1438" cy="109"/>
            </a:xfrm>
            <a:custGeom>
              <a:avLst/>
              <a:gdLst>
                <a:gd name="T0" fmla="*/ 1438 w 1438"/>
                <a:gd name="T1" fmla="*/ 0 h 109"/>
                <a:gd name="T2" fmla="*/ 1390 w 1438"/>
                <a:gd name="T3" fmla="*/ 58 h 109"/>
                <a:gd name="T4" fmla="*/ 1190 w 1438"/>
                <a:gd name="T5" fmla="*/ 109 h 109"/>
                <a:gd name="T6" fmla="*/ 0 w 1438"/>
                <a:gd name="T7" fmla="*/ 109 h 1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38" h="109">
                  <a:moveTo>
                    <a:pt x="1438" y="0"/>
                  </a:moveTo>
                  <a:lnTo>
                    <a:pt x="1390" y="58"/>
                  </a:lnTo>
                  <a:lnTo>
                    <a:pt x="1190" y="109"/>
                  </a:lnTo>
                  <a:lnTo>
                    <a:pt x="0" y="109"/>
                  </a:ln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" name="Freeform 163">
              <a:extLst>
                <a:ext uri="{FF2B5EF4-FFF2-40B4-BE49-F238E27FC236}">
                  <a16:creationId xmlns:a16="http://schemas.microsoft.com/office/drawing/2014/main" id="{21E4A7ED-0370-5C77-EA4D-A519922B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" y="3168"/>
              <a:ext cx="55" cy="61"/>
            </a:xfrm>
            <a:custGeom>
              <a:avLst/>
              <a:gdLst>
                <a:gd name="T0" fmla="*/ 0 w 22"/>
                <a:gd name="T1" fmla="*/ 5487 h 23"/>
                <a:gd name="T2" fmla="*/ 3250 w 22"/>
                <a:gd name="T3" fmla="*/ 21265 h 23"/>
                <a:gd name="T4" fmla="*/ 13488 w 22"/>
                <a:gd name="T5" fmla="*/ 20188 h 23"/>
                <a:gd name="T6" fmla="*/ 11720 w 22"/>
                <a:gd name="T7" fmla="*/ 0 h 23"/>
                <a:gd name="T8" fmla="*/ 0 w 22"/>
                <a:gd name="T9" fmla="*/ 0 h 23"/>
                <a:gd name="T10" fmla="*/ 0 w 22"/>
                <a:gd name="T11" fmla="*/ 5487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23">
                  <a:moveTo>
                    <a:pt x="0" y="6"/>
                  </a:moveTo>
                  <a:cubicBezTo>
                    <a:pt x="1" y="16"/>
                    <a:pt x="3" y="23"/>
                    <a:pt x="5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16"/>
                    <a:pt x="20" y="7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872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" name="Freeform 164">
              <a:extLst>
                <a:ext uri="{FF2B5EF4-FFF2-40B4-BE49-F238E27FC236}">
                  <a16:creationId xmlns:a16="http://schemas.microsoft.com/office/drawing/2014/main" id="{2C1D9CCF-4634-C55C-2863-AF75691F5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5" y="3179"/>
              <a:ext cx="42" cy="42"/>
            </a:xfrm>
            <a:custGeom>
              <a:avLst/>
              <a:gdLst>
                <a:gd name="T0" fmla="*/ 0 w 17"/>
                <a:gd name="T1" fmla="*/ 992 h 16"/>
                <a:gd name="T2" fmla="*/ 2308 w 17"/>
                <a:gd name="T3" fmla="*/ 13726 h 16"/>
                <a:gd name="T4" fmla="*/ 9576 w 17"/>
                <a:gd name="T5" fmla="*/ 12734 h 16"/>
                <a:gd name="T6" fmla="*/ 8388 w 17"/>
                <a:gd name="T7" fmla="*/ 0 h 16"/>
                <a:gd name="T8" fmla="*/ 4963 w 17"/>
                <a:gd name="T9" fmla="*/ 9495 h 16"/>
                <a:gd name="T10" fmla="*/ 0 w 17"/>
                <a:gd name="T11" fmla="*/ 992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">
                  <a:moveTo>
                    <a:pt x="0" y="1"/>
                  </a:moveTo>
                  <a:cubicBezTo>
                    <a:pt x="1" y="6"/>
                    <a:pt x="2" y="13"/>
                    <a:pt x="4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4"/>
                    <a:pt x="12" y="10"/>
                    <a:pt x="9" y="11"/>
                  </a:cubicBezTo>
                  <a:cubicBezTo>
                    <a:pt x="5" y="12"/>
                    <a:pt x="1" y="4"/>
                    <a:pt x="0" y="1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" name="Line 165">
              <a:extLst>
                <a:ext uri="{FF2B5EF4-FFF2-40B4-BE49-F238E27FC236}">
                  <a16:creationId xmlns:a16="http://schemas.microsoft.com/office/drawing/2014/main" id="{5081D86D-606B-D06B-0EEF-A6838DEB3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40" y="3168"/>
              <a:ext cx="47" cy="1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" name="Freeform 166">
              <a:extLst>
                <a:ext uri="{FF2B5EF4-FFF2-40B4-BE49-F238E27FC236}">
                  <a16:creationId xmlns:a16="http://schemas.microsoft.com/office/drawing/2014/main" id="{85578BD8-9D13-71F5-D9F1-0429013FE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" y="2885"/>
              <a:ext cx="2" cy="160"/>
            </a:xfrm>
            <a:custGeom>
              <a:avLst/>
              <a:gdLst>
                <a:gd name="T0" fmla="*/ 0 w 1"/>
                <a:gd name="T1" fmla="*/ 57592 h 60"/>
                <a:gd name="T2" fmla="*/ 0 w 1"/>
                <a:gd name="T3" fmla="*/ 10376 h 60"/>
                <a:gd name="T4" fmla="*/ 128 w 1"/>
                <a:gd name="T5" fmla="*/ 0 h 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60">
                  <a:moveTo>
                    <a:pt x="0" y="60"/>
                  </a:moveTo>
                  <a:cubicBezTo>
                    <a:pt x="0" y="37"/>
                    <a:pt x="0" y="15"/>
                    <a:pt x="0" y="11"/>
                  </a:cubicBezTo>
                  <a:cubicBezTo>
                    <a:pt x="0" y="6"/>
                    <a:pt x="0" y="2"/>
                    <a:pt x="1" y="0"/>
                  </a:cubicBezTo>
                </a:path>
              </a:pathLst>
            </a:custGeom>
            <a:noFill/>
            <a:ln w="7938" cap="rnd">
              <a:solidFill>
                <a:srgbClr val="9E9E9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" name="Freeform 167">
              <a:extLst>
                <a:ext uri="{FF2B5EF4-FFF2-40B4-BE49-F238E27FC236}">
                  <a16:creationId xmlns:a16="http://schemas.microsoft.com/office/drawing/2014/main" id="{60BE8DC1-28C5-ED0D-9B79-1F810AF16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" y="2904"/>
              <a:ext cx="1" cy="139"/>
            </a:xfrm>
            <a:custGeom>
              <a:avLst/>
              <a:gdLst>
                <a:gd name="T0" fmla="*/ 0 w 1"/>
                <a:gd name="T1" fmla="*/ 50746 h 52"/>
                <a:gd name="T2" fmla="*/ 0 w 1"/>
                <a:gd name="T3" fmla="*/ 0 h 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52">
                  <a:moveTo>
                    <a:pt x="0" y="52"/>
                  </a:moveTo>
                  <a:cubicBezTo>
                    <a:pt x="0" y="25"/>
                    <a:pt x="0" y="4"/>
                    <a:pt x="0" y="0"/>
                  </a:cubicBezTo>
                </a:path>
              </a:pathLst>
            </a:custGeom>
            <a:noFill/>
            <a:ln w="7938" cap="rnd">
              <a:solidFill>
                <a:srgbClr val="9E9E9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" name="Line 168">
              <a:extLst>
                <a:ext uri="{FF2B5EF4-FFF2-40B4-BE49-F238E27FC236}">
                  <a16:creationId xmlns:a16="http://schemas.microsoft.com/office/drawing/2014/main" id="{C2EBF5A2-410D-5258-C873-59A813EED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3104"/>
              <a:ext cx="1" cy="320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" name="Freeform 169">
              <a:extLst>
                <a:ext uri="{FF2B5EF4-FFF2-40B4-BE49-F238E27FC236}">
                  <a16:creationId xmlns:a16="http://schemas.microsoft.com/office/drawing/2014/main" id="{99E71528-CE05-5A9F-7602-D54DCBEA1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" y="3077"/>
              <a:ext cx="1420" cy="350"/>
            </a:xfrm>
            <a:custGeom>
              <a:avLst/>
              <a:gdLst>
                <a:gd name="T0" fmla="*/ 4895 w 568"/>
                <a:gd name="T1" fmla="*/ 9787 h 131"/>
                <a:gd name="T2" fmla="*/ 280283 w 568"/>
                <a:gd name="T3" fmla="*/ 9787 h 131"/>
                <a:gd name="T4" fmla="*/ 294270 w 568"/>
                <a:gd name="T5" fmla="*/ 8715 h 131"/>
                <a:gd name="T6" fmla="*/ 346688 w 568"/>
                <a:gd name="T7" fmla="*/ 0 h 131"/>
                <a:gd name="T8" fmla="*/ 346688 w 568"/>
                <a:gd name="T9" fmla="*/ 91355 h 131"/>
                <a:gd name="T10" fmla="*/ 294270 w 568"/>
                <a:gd name="T11" fmla="*/ 126219 h 131"/>
                <a:gd name="T12" fmla="*/ 280283 w 568"/>
                <a:gd name="T13" fmla="*/ 127282 h 131"/>
                <a:gd name="T14" fmla="*/ 6845 w 568"/>
                <a:gd name="T15" fmla="*/ 127282 h 131"/>
                <a:gd name="T16" fmla="*/ 6175 w 568"/>
                <a:gd name="T17" fmla="*/ 127282 h 131"/>
                <a:gd name="T18" fmla="*/ 0 w 568"/>
                <a:gd name="T19" fmla="*/ 117504 h 131"/>
                <a:gd name="T20" fmla="*/ 0 w 568"/>
                <a:gd name="T21" fmla="*/ 22165 h 131"/>
                <a:gd name="T22" fmla="*/ 4895 w 568"/>
                <a:gd name="T23" fmla="*/ 9787 h 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31">
                  <a:moveTo>
                    <a:pt x="8" y="10"/>
                  </a:moveTo>
                  <a:cubicBezTo>
                    <a:pt x="459" y="10"/>
                    <a:pt x="459" y="10"/>
                    <a:pt x="459" y="10"/>
                  </a:cubicBezTo>
                  <a:cubicBezTo>
                    <a:pt x="472" y="10"/>
                    <a:pt x="474" y="10"/>
                    <a:pt x="482" y="9"/>
                  </a:cubicBezTo>
                  <a:cubicBezTo>
                    <a:pt x="487" y="9"/>
                    <a:pt x="546" y="4"/>
                    <a:pt x="568" y="0"/>
                  </a:cubicBezTo>
                  <a:cubicBezTo>
                    <a:pt x="568" y="94"/>
                    <a:pt x="568" y="94"/>
                    <a:pt x="568" y="94"/>
                  </a:cubicBezTo>
                  <a:cubicBezTo>
                    <a:pt x="546" y="103"/>
                    <a:pt x="487" y="129"/>
                    <a:pt x="482" y="130"/>
                  </a:cubicBezTo>
                  <a:cubicBezTo>
                    <a:pt x="474" y="131"/>
                    <a:pt x="472" y="131"/>
                    <a:pt x="459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3" y="131"/>
                    <a:pt x="0" y="130"/>
                    <a:pt x="0" y="1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0" y="10"/>
                    <a:pt x="8" y="1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" name="Freeform 170">
              <a:extLst>
                <a:ext uri="{FF2B5EF4-FFF2-40B4-BE49-F238E27FC236}">
                  <a16:creationId xmlns:a16="http://schemas.microsoft.com/office/drawing/2014/main" id="{FA193E52-5BE5-E506-6A4E-6405ABC9F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" y="2885"/>
              <a:ext cx="1505" cy="230"/>
            </a:xfrm>
            <a:custGeom>
              <a:avLst/>
              <a:gdLst>
                <a:gd name="T0" fmla="*/ 36145 w 602"/>
                <a:gd name="T1" fmla="*/ 1795 h 86"/>
                <a:gd name="T2" fmla="*/ 39845 w 602"/>
                <a:gd name="T3" fmla="*/ 0 h 86"/>
                <a:gd name="T4" fmla="*/ 319845 w 602"/>
                <a:gd name="T5" fmla="*/ 0 h 86"/>
                <a:gd name="T6" fmla="*/ 326688 w 602"/>
                <a:gd name="T7" fmla="*/ 1072 h 86"/>
                <a:gd name="T8" fmla="*/ 367500 w 602"/>
                <a:gd name="T9" fmla="*/ 11765 h 86"/>
                <a:gd name="T10" fmla="*/ 346220 w 602"/>
                <a:gd name="T11" fmla="*/ 70602 h 86"/>
                <a:gd name="T12" fmla="*/ 346220 w 602"/>
                <a:gd name="T13" fmla="*/ 70602 h 86"/>
                <a:gd name="T14" fmla="*/ 293750 w 602"/>
                <a:gd name="T15" fmla="*/ 79342 h 86"/>
                <a:gd name="T16" fmla="*/ 279613 w 602"/>
                <a:gd name="T17" fmla="*/ 80166 h 86"/>
                <a:gd name="T18" fmla="*/ 4425 w 602"/>
                <a:gd name="T19" fmla="*/ 80166 h 86"/>
                <a:gd name="T20" fmla="*/ 0 w 602"/>
                <a:gd name="T21" fmla="*/ 84151 h 86"/>
                <a:gd name="T22" fmla="*/ 0 w 602"/>
                <a:gd name="T23" fmla="*/ 83041 h 86"/>
                <a:gd name="T24" fmla="*/ 36145 w 602"/>
                <a:gd name="T25" fmla="*/ 1795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02" h="86">
                  <a:moveTo>
                    <a:pt x="59" y="2"/>
                  </a:moveTo>
                  <a:cubicBezTo>
                    <a:pt x="60" y="1"/>
                    <a:pt x="62" y="0"/>
                    <a:pt x="65" y="0"/>
                  </a:cubicBezTo>
                  <a:cubicBezTo>
                    <a:pt x="80" y="0"/>
                    <a:pt x="511" y="0"/>
                    <a:pt x="524" y="0"/>
                  </a:cubicBezTo>
                  <a:cubicBezTo>
                    <a:pt x="526" y="0"/>
                    <a:pt x="532" y="0"/>
                    <a:pt x="535" y="1"/>
                  </a:cubicBezTo>
                  <a:cubicBezTo>
                    <a:pt x="538" y="1"/>
                    <a:pt x="595" y="9"/>
                    <a:pt x="602" y="12"/>
                  </a:cubicBezTo>
                  <a:cubicBezTo>
                    <a:pt x="589" y="31"/>
                    <a:pt x="573" y="63"/>
                    <a:pt x="567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45" y="76"/>
                    <a:pt x="486" y="81"/>
                    <a:pt x="481" y="81"/>
                  </a:cubicBezTo>
                  <a:cubicBezTo>
                    <a:pt x="473" y="82"/>
                    <a:pt x="471" y="82"/>
                    <a:pt x="458" y="82"/>
                  </a:cubicBezTo>
                  <a:cubicBezTo>
                    <a:pt x="446" y="82"/>
                    <a:pt x="22" y="82"/>
                    <a:pt x="7" y="82"/>
                  </a:cubicBezTo>
                  <a:cubicBezTo>
                    <a:pt x="3" y="82"/>
                    <a:pt x="1" y="83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4" y="78"/>
                    <a:pt x="54" y="6"/>
                    <a:pt x="59" y="2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" name="Freeform 171">
              <a:extLst>
                <a:ext uri="{FF2B5EF4-FFF2-40B4-BE49-F238E27FC236}">
                  <a16:creationId xmlns:a16="http://schemas.microsoft.com/office/drawing/2014/main" id="{68028583-0099-C6C2-AEDE-D87D23070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2917"/>
              <a:ext cx="87" cy="411"/>
            </a:xfrm>
            <a:custGeom>
              <a:avLst/>
              <a:gdLst>
                <a:gd name="T0" fmla="*/ 12260 w 35"/>
                <a:gd name="T1" fmla="*/ 111960 h 154"/>
                <a:gd name="T2" fmla="*/ 0 w 35"/>
                <a:gd name="T3" fmla="*/ 148536 h 154"/>
                <a:gd name="T4" fmla="*/ 0 w 35"/>
                <a:gd name="T5" fmla="*/ 148536 h 154"/>
                <a:gd name="T6" fmla="*/ 0 w 35"/>
                <a:gd name="T7" fmla="*/ 57828 h 154"/>
                <a:gd name="T8" fmla="*/ 0 w 35"/>
                <a:gd name="T9" fmla="*/ 57828 h 154"/>
                <a:gd name="T10" fmla="*/ 20502 w 35"/>
                <a:gd name="T11" fmla="*/ 0 h 154"/>
                <a:gd name="T12" fmla="*/ 20502 w 35"/>
                <a:gd name="T13" fmla="*/ 20184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154">
                  <a:moveTo>
                    <a:pt x="21" y="116"/>
                  </a:moveTo>
                  <a:cubicBezTo>
                    <a:pt x="12" y="132"/>
                    <a:pt x="4" y="148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6" y="51"/>
                    <a:pt x="22" y="19"/>
                    <a:pt x="35" y="0"/>
                  </a:cubicBezTo>
                  <a:cubicBezTo>
                    <a:pt x="35" y="21"/>
                    <a:pt x="35" y="21"/>
                    <a:pt x="35" y="21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" name="Freeform 172">
              <a:extLst>
                <a:ext uri="{FF2B5EF4-FFF2-40B4-BE49-F238E27FC236}">
                  <a16:creationId xmlns:a16="http://schemas.microsoft.com/office/drawing/2014/main" id="{E1A1C04B-76D5-D885-313A-3B63D9D9D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" y="2899"/>
              <a:ext cx="868" cy="128"/>
            </a:xfrm>
            <a:custGeom>
              <a:avLst/>
              <a:gdLst>
                <a:gd name="T0" fmla="*/ 0 w 347"/>
                <a:gd name="T1" fmla="*/ 45965 h 48"/>
                <a:gd name="T2" fmla="*/ 17940 w 347"/>
                <a:gd name="T3" fmla="*/ 4701 h 48"/>
                <a:gd name="T4" fmla="*/ 25760 w 347"/>
                <a:gd name="T5" fmla="*/ 0 h 48"/>
                <a:gd name="T6" fmla="*/ 212632 w 347"/>
                <a:gd name="T7" fmla="*/ 0 h 48"/>
                <a:gd name="T8" fmla="*/ 28189 w 347"/>
                <a:gd name="T9" fmla="*/ 6883 h 48"/>
                <a:gd name="T10" fmla="*/ 0 w 347"/>
                <a:gd name="T11" fmla="*/ 45965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7" h="48">
                  <a:moveTo>
                    <a:pt x="0" y="48"/>
                  </a:moveTo>
                  <a:cubicBezTo>
                    <a:pt x="0" y="48"/>
                    <a:pt x="26" y="9"/>
                    <a:pt x="29" y="5"/>
                  </a:cubicBezTo>
                  <a:cubicBezTo>
                    <a:pt x="32" y="1"/>
                    <a:pt x="35" y="0"/>
                    <a:pt x="42" y="0"/>
                  </a:cubicBezTo>
                  <a:cubicBezTo>
                    <a:pt x="50" y="0"/>
                    <a:pt x="347" y="0"/>
                    <a:pt x="347" y="0"/>
                  </a:cubicBezTo>
                  <a:cubicBezTo>
                    <a:pt x="261" y="3"/>
                    <a:pt x="59" y="5"/>
                    <a:pt x="46" y="7"/>
                  </a:cubicBezTo>
                  <a:cubicBezTo>
                    <a:pt x="34" y="9"/>
                    <a:pt x="22" y="20"/>
                    <a:pt x="0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" name="Freeform 173">
              <a:extLst>
                <a:ext uri="{FF2B5EF4-FFF2-40B4-BE49-F238E27FC236}">
                  <a16:creationId xmlns:a16="http://schemas.microsoft.com/office/drawing/2014/main" id="{F1D93D52-4A37-3F1D-A138-8588876CF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2949"/>
              <a:ext cx="45" cy="310"/>
            </a:xfrm>
            <a:custGeom>
              <a:avLst/>
              <a:gdLst>
                <a:gd name="T0" fmla="*/ 1300 w 18"/>
                <a:gd name="T1" fmla="*/ 56420 h 116"/>
                <a:gd name="T2" fmla="*/ 8125 w 18"/>
                <a:gd name="T3" fmla="*/ 112877 h 116"/>
                <a:gd name="T4" fmla="*/ 9300 w 18"/>
                <a:gd name="T5" fmla="*/ 55348 h 116"/>
                <a:gd name="T6" fmla="*/ 3250 w 18"/>
                <a:gd name="T7" fmla="*/ 0 h 116"/>
                <a:gd name="T8" fmla="*/ 1300 w 18"/>
                <a:gd name="T9" fmla="*/ 5642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16">
                  <a:moveTo>
                    <a:pt x="2" y="58"/>
                  </a:moveTo>
                  <a:cubicBezTo>
                    <a:pt x="4" y="90"/>
                    <a:pt x="9" y="116"/>
                    <a:pt x="13" y="116"/>
                  </a:cubicBezTo>
                  <a:cubicBezTo>
                    <a:pt x="16" y="115"/>
                    <a:pt x="18" y="89"/>
                    <a:pt x="15" y="57"/>
                  </a:cubicBezTo>
                  <a:cubicBezTo>
                    <a:pt x="13" y="25"/>
                    <a:pt x="8" y="0"/>
                    <a:pt x="5" y="0"/>
                  </a:cubicBezTo>
                  <a:cubicBezTo>
                    <a:pt x="1" y="0"/>
                    <a:pt x="0" y="26"/>
                    <a:pt x="2" y="58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" name="Freeform 174">
              <a:extLst>
                <a:ext uri="{FF2B5EF4-FFF2-40B4-BE49-F238E27FC236}">
                  <a16:creationId xmlns:a16="http://schemas.microsoft.com/office/drawing/2014/main" id="{4775BE49-1B4F-1A92-84A4-F05CECEB8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2965"/>
              <a:ext cx="27" cy="278"/>
            </a:xfrm>
            <a:custGeom>
              <a:avLst/>
              <a:gdLst>
                <a:gd name="T0" fmla="*/ 1048 w 11"/>
                <a:gd name="T1" fmla="*/ 0 h 104"/>
                <a:gd name="T2" fmla="*/ 1048 w 11"/>
                <a:gd name="T3" fmla="*/ 50746 h 104"/>
                <a:gd name="T4" fmla="*/ 4821 w 11"/>
                <a:gd name="T5" fmla="*/ 101401 h 104"/>
                <a:gd name="T6" fmla="*/ 4821 w 11"/>
                <a:gd name="T7" fmla="*/ 49682 h 104"/>
                <a:gd name="T8" fmla="*/ 1048 w 11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04">
                  <a:moveTo>
                    <a:pt x="2" y="0"/>
                  </a:moveTo>
                  <a:cubicBezTo>
                    <a:pt x="1" y="9"/>
                    <a:pt x="0" y="29"/>
                    <a:pt x="2" y="52"/>
                  </a:cubicBezTo>
                  <a:cubicBezTo>
                    <a:pt x="4" y="75"/>
                    <a:pt x="6" y="94"/>
                    <a:pt x="9" y="104"/>
                  </a:cubicBezTo>
                  <a:cubicBezTo>
                    <a:pt x="11" y="94"/>
                    <a:pt x="11" y="74"/>
                    <a:pt x="9" y="51"/>
                  </a:cubicBezTo>
                  <a:cubicBezTo>
                    <a:pt x="8" y="29"/>
                    <a:pt x="5" y="9"/>
                    <a:pt x="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" name="Freeform 175">
              <a:extLst>
                <a:ext uri="{FF2B5EF4-FFF2-40B4-BE49-F238E27FC236}">
                  <a16:creationId xmlns:a16="http://schemas.microsoft.com/office/drawing/2014/main" id="{774C65BE-81C2-B1D1-C0FF-8A8F5410B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" y="2949"/>
              <a:ext cx="225" cy="323"/>
            </a:xfrm>
            <a:custGeom>
              <a:avLst/>
              <a:gdLst>
                <a:gd name="T0" fmla="*/ 8125 w 90"/>
                <a:gd name="T1" fmla="*/ 116835 h 121"/>
                <a:gd name="T2" fmla="*/ 1300 w 90"/>
                <a:gd name="T3" fmla="*/ 61802 h 121"/>
                <a:gd name="T4" fmla="*/ 3250 w 90"/>
                <a:gd name="T5" fmla="*/ 4717 h 121"/>
                <a:gd name="T6" fmla="*/ 50125 w 90"/>
                <a:gd name="T7" fmla="*/ 0 h 121"/>
                <a:gd name="T8" fmla="*/ 48363 w 90"/>
                <a:gd name="T9" fmla="*/ 56117 h 121"/>
                <a:gd name="T10" fmla="*/ 55000 w 90"/>
                <a:gd name="T11" fmla="*/ 112209 h 121"/>
                <a:gd name="T12" fmla="*/ 8125 w 90"/>
                <a:gd name="T13" fmla="*/ 116835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121">
                  <a:moveTo>
                    <a:pt x="13" y="121"/>
                  </a:moveTo>
                  <a:cubicBezTo>
                    <a:pt x="9" y="121"/>
                    <a:pt x="4" y="96"/>
                    <a:pt x="2" y="64"/>
                  </a:cubicBezTo>
                  <a:cubicBezTo>
                    <a:pt x="0" y="32"/>
                    <a:pt x="1" y="6"/>
                    <a:pt x="5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0"/>
                    <a:pt x="77" y="26"/>
                    <a:pt x="79" y="58"/>
                  </a:cubicBezTo>
                  <a:cubicBezTo>
                    <a:pt x="81" y="90"/>
                    <a:pt x="86" y="116"/>
                    <a:pt x="90" y="116"/>
                  </a:cubicBezTo>
                  <a:lnTo>
                    <a:pt x="13" y="121"/>
                  </a:lnTo>
                  <a:close/>
                </a:path>
              </a:pathLst>
            </a:custGeom>
            <a:solidFill>
              <a:srgbClr val="FEC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" name="Freeform 176">
              <a:extLst>
                <a:ext uri="{FF2B5EF4-FFF2-40B4-BE49-F238E27FC236}">
                  <a16:creationId xmlns:a16="http://schemas.microsoft.com/office/drawing/2014/main" id="{74C8325F-4908-2819-6FA6-90C599410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" y="3248"/>
              <a:ext cx="175" cy="21"/>
            </a:xfrm>
            <a:custGeom>
              <a:avLst/>
              <a:gdLst>
                <a:gd name="T0" fmla="*/ 0 w 70"/>
                <a:gd name="T1" fmla="*/ 6836 h 8"/>
                <a:gd name="T2" fmla="*/ 42783 w 70"/>
                <a:gd name="T3" fmla="*/ 3617 h 8"/>
                <a:gd name="T4" fmla="*/ 37425 w 70"/>
                <a:gd name="T5" fmla="*/ 0 h 8"/>
                <a:gd name="T6" fmla="*/ 0 w 70"/>
                <a:gd name="T7" fmla="*/ 6836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8">
                  <a:moveTo>
                    <a:pt x="0" y="8"/>
                  </a:moveTo>
                  <a:cubicBezTo>
                    <a:pt x="70" y="4"/>
                    <a:pt x="70" y="4"/>
                    <a:pt x="70" y="4"/>
                  </a:cubicBezTo>
                  <a:cubicBezTo>
                    <a:pt x="70" y="4"/>
                    <a:pt x="66" y="0"/>
                    <a:pt x="61" y="0"/>
                  </a:cubicBezTo>
                  <a:cubicBezTo>
                    <a:pt x="44" y="2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" name="Line 177">
              <a:extLst>
                <a:ext uri="{FF2B5EF4-FFF2-40B4-BE49-F238E27FC236}">
                  <a16:creationId xmlns:a16="http://schemas.microsoft.com/office/drawing/2014/main" id="{73A15C77-1B7B-C674-22C8-5069F54E75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2984"/>
              <a:ext cx="155" cy="11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" name="Line 178">
              <a:extLst>
                <a:ext uri="{FF2B5EF4-FFF2-40B4-BE49-F238E27FC236}">
                  <a16:creationId xmlns:a16="http://schemas.microsoft.com/office/drawing/2014/main" id="{32800648-727E-27B9-97AE-67BFEBC71E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5" y="3024"/>
              <a:ext cx="155" cy="11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" name="Line 179">
              <a:extLst>
                <a:ext uri="{FF2B5EF4-FFF2-40B4-BE49-F238E27FC236}">
                  <a16:creationId xmlns:a16="http://schemas.microsoft.com/office/drawing/2014/main" id="{CC3456CF-1A1A-8374-1A6C-AA4CD22EBF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061"/>
              <a:ext cx="155" cy="14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3" name="Line 180">
              <a:extLst>
                <a:ext uri="{FF2B5EF4-FFF2-40B4-BE49-F238E27FC236}">
                  <a16:creationId xmlns:a16="http://schemas.microsoft.com/office/drawing/2014/main" id="{42FB6198-4AD0-3E58-BD29-8C055DDE18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5" y="3213"/>
              <a:ext cx="155" cy="14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" name="Line 181">
              <a:extLst>
                <a:ext uri="{FF2B5EF4-FFF2-40B4-BE49-F238E27FC236}">
                  <a16:creationId xmlns:a16="http://schemas.microsoft.com/office/drawing/2014/main" id="{674D799B-7AE1-A4E1-DA69-913DCC52D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7" y="3176"/>
              <a:ext cx="155" cy="13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" name="Line 182">
              <a:extLst>
                <a:ext uri="{FF2B5EF4-FFF2-40B4-BE49-F238E27FC236}">
                  <a16:creationId xmlns:a16="http://schemas.microsoft.com/office/drawing/2014/main" id="{FCCB58ED-1CD4-B8A8-A0BD-6185136553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2" y="3139"/>
              <a:ext cx="155" cy="13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" name="Line 183">
              <a:extLst>
                <a:ext uri="{FF2B5EF4-FFF2-40B4-BE49-F238E27FC236}">
                  <a16:creationId xmlns:a16="http://schemas.microsoft.com/office/drawing/2014/main" id="{8E36D242-F67F-ACB2-24CD-DAE61C8F28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101"/>
              <a:ext cx="155" cy="14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" name="Line 184">
              <a:extLst>
                <a:ext uri="{FF2B5EF4-FFF2-40B4-BE49-F238E27FC236}">
                  <a16:creationId xmlns:a16="http://schemas.microsoft.com/office/drawing/2014/main" id="{978B1843-4756-3F82-183A-0C1449D36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2984"/>
              <a:ext cx="155" cy="11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" name="Line 185">
              <a:extLst>
                <a:ext uri="{FF2B5EF4-FFF2-40B4-BE49-F238E27FC236}">
                  <a16:creationId xmlns:a16="http://schemas.microsoft.com/office/drawing/2014/main" id="{ED0E01A4-1FB5-FF80-EC6B-1651D490EE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5" y="3024"/>
              <a:ext cx="155" cy="11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" name="Line 186">
              <a:extLst>
                <a:ext uri="{FF2B5EF4-FFF2-40B4-BE49-F238E27FC236}">
                  <a16:creationId xmlns:a16="http://schemas.microsoft.com/office/drawing/2014/main" id="{02684327-C695-94C7-092B-6261E77875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061"/>
              <a:ext cx="155" cy="14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" name="Line 187">
              <a:extLst>
                <a:ext uri="{FF2B5EF4-FFF2-40B4-BE49-F238E27FC236}">
                  <a16:creationId xmlns:a16="http://schemas.microsoft.com/office/drawing/2014/main" id="{FF8A9B42-458C-1743-B48B-3A1177EAAD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5" y="3213"/>
              <a:ext cx="155" cy="14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" name="Line 188">
              <a:extLst>
                <a:ext uri="{FF2B5EF4-FFF2-40B4-BE49-F238E27FC236}">
                  <a16:creationId xmlns:a16="http://schemas.microsoft.com/office/drawing/2014/main" id="{1B1A7AA8-AB0D-655F-4F3A-7C91DE241D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7" y="3176"/>
              <a:ext cx="155" cy="13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" name="Line 189">
              <a:extLst>
                <a:ext uri="{FF2B5EF4-FFF2-40B4-BE49-F238E27FC236}">
                  <a16:creationId xmlns:a16="http://schemas.microsoft.com/office/drawing/2014/main" id="{6CB5FF03-4A29-59C8-D6BA-F264BEFAC9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2" y="3139"/>
              <a:ext cx="155" cy="13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" name="Line 190">
              <a:extLst>
                <a:ext uri="{FF2B5EF4-FFF2-40B4-BE49-F238E27FC236}">
                  <a16:creationId xmlns:a16="http://schemas.microsoft.com/office/drawing/2014/main" id="{4FD70ED8-DC69-65E8-E579-CC1B06E36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101"/>
              <a:ext cx="155" cy="14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" name="Line 191">
              <a:extLst>
                <a:ext uri="{FF2B5EF4-FFF2-40B4-BE49-F238E27FC236}">
                  <a16:creationId xmlns:a16="http://schemas.microsoft.com/office/drawing/2014/main" id="{16E645CA-8527-D0AC-8094-BC59DBC6D1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2995"/>
              <a:ext cx="155" cy="13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" name="Line 192">
              <a:extLst>
                <a:ext uri="{FF2B5EF4-FFF2-40B4-BE49-F238E27FC236}">
                  <a16:creationId xmlns:a16="http://schemas.microsoft.com/office/drawing/2014/main" id="{8622BE45-F96E-C16C-A64A-ABDA5E5240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5" y="3035"/>
              <a:ext cx="155" cy="13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" name="Line 193">
              <a:extLst>
                <a:ext uri="{FF2B5EF4-FFF2-40B4-BE49-F238E27FC236}">
                  <a16:creationId xmlns:a16="http://schemas.microsoft.com/office/drawing/2014/main" id="{39F99A9A-9F18-D48D-391F-CF0C751FE3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075"/>
              <a:ext cx="155" cy="1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" name="Line 194">
              <a:extLst>
                <a:ext uri="{FF2B5EF4-FFF2-40B4-BE49-F238E27FC236}">
                  <a16:creationId xmlns:a16="http://schemas.microsoft.com/office/drawing/2014/main" id="{EDEF41E1-4DD9-AEC0-5DCD-58A25AA38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5" y="3227"/>
              <a:ext cx="155" cy="1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" name="Line 195">
              <a:extLst>
                <a:ext uri="{FF2B5EF4-FFF2-40B4-BE49-F238E27FC236}">
                  <a16:creationId xmlns:a16="http://schemas.microsoft.com/office/drawing/2014/main" id="{3980AA33-2CCD-ABE7-654B-B488614A99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7" y="3189"/>
              <a:ext cx="155" cy="1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" name="Line 196">
              <a:extLst>
                <a:ext uri="{FF2B5EF4-FFF2-40B4-BE49-F238E27FC236}">
                  <a16:creationId xmlns:a16="http://schemas.microsoft.com/office/drawing/2014/main" id="{0C8BCD7E-56B6-7841-0439-FEFFB27EB8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2" y="3152"/>
              <a:ext cx="155" cy="1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" name="Line 197">
              <a:extLst>
                <a:ext uri="{FF2B5EF4-FFF2-40B4-BE49-F238E27FC236}">
                  <a16:creationId xmlns:a16="http://schemas.microsoft.com/office/drawing/2014/main" id="{66E3F902-4CA8-0621-F274-85C5F00901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115"/>
              <a:ext cx="155" cy="1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" name="Freeform 198">
              <a:extLst>
                <a:ext uri="{FF2B5EF4-FFF2-40B4-BE49-F238E27FC236}">
                  <a16:creationId xmlns:a16="http://schemas.microsoft.com/office/drawing/2014/main" id="{6CFB9ADF-C046-89AE-D1EF-833AC8AD3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2949"/>
              <a:ext cx="45" cy="310"/>
            </a:xfrm>
            <a:custGeom>
              <a:avLst/>
              <a:gdLst>
                <a:gd name="T0" fmla="*/ 1300 w 18"/>
                <a:gd name="T1" fmla="*/ 56420 h 116"/>
                <a:gd name="T2" fmla="*/ 8125 w 18"/>
                <a:gd name="T3" fmla="*/ 112877 h 116"/>
                <a:gd name="T4" fmla="*/ 9300 w 18"/>
                <a:gd name="T5" fmla="*/ 55348 h 116"/>
                <a:gd name="T6" fmla="*/ 3250 w 18"/>
                <a:gd name="T7" fmla="*/ 0 h 116"/>
                <a:gd name="T8" fmla="*/ 1300 w 18"/>
                <a:gd name="T9" fmla="*/ 5642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16">
                  <a:moveTo>
                    <a:pt x="2" y="58"/>
                  </a:moveTo>
                  <a:cubicBezTo>
                    <a:pt x="4" y="90"/>
                    <a:pt x="9" y="116"/>
                    <a:pt x="13" y="116"/>
                  </a:cubicBezTo>
                  <a:cubicBezTo>
                    <a:pt x="16" y="115"/>
                    <a:pt x="18" y="89"/>
                    <a:pt x="15" y="57"/>
                  </a:cubicBezTo>
                  <a:cubicBezTo>
                    <a:pt x="13" y="25"/>
                    <a:pt x="8" y="0"/>
                    <a:pt x="5" y="0"/>
                  </a:cubicBezTo>
                  <a:cubicBezTo>
                    <a:pt x="1" y="0"/>
                    <a:pt x="0" y="26"/>
                    <a:pt x="2" y="58"/>
                  </a:cubicBez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" name="Freeform 199">
              <a:extLst>
                <a:ext uri="{FF2B5EF4-FFF2-40B4-BE49-F238E27FC236}">
                  <a16:creationId xmlns:a16="http://schemas.microsoft.com/office/drawing/2014/main" id="{465B8E0D-8C8F-D618-D433-231C8D2FC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" y="3016"/>
              <a:ext cx="42" cy="211"/>
            </a:xfrm>
            <a:custGeom>
              <a:avLst/>
              <a:gdLst>
                <a:gd name="T0" fmla="*/ 3395 w 17"/>
                <a:gd name="T1" fmla="*/ 76630 h 79"/>
                <a:gd name="T2" fmla="*/ 452 w 17"/>
                <a:gd name="T3" fmla="*/ 38885 h 79"/>
                <a:gd name="T4" fmla="*/ 1569 w 17"/>
                <a:gd name="T5" fmla="*/ 1071 h 79"/>
                <a:gd name="T6" fmla="*/ 9576 w 17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79">
                  <a:moveTo>
                    <a:pt x="6" y="79"/>
                  </a:moveTo>
                  <a:cubicBezTo>
                    <a:pt x="4" y="79"/>
                    <a:pt x="3" y="63"/>
                    <a:pt x="1" y="40"/>
                  </a:cubicBezTo>
                  <a:cubicBezTo>
                    <a:pt x="0" y="18"/>
                    <a:pt x="0" y="2"/>
                    <a:pt x="3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3" name="Freeform 200">
              <a:extLst>
                <a:ext uri="{FF2B5EF4-FFF2-40B4-BE49-F238E27FC236}">
                  <a16:creationId xmlns:a16="http://schemas.microsoft.com/office/drawing/2014/main" id="{D27EDA55-189E-1488-16F4-522EA4605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3013"/>
              <a:ext cx="65" cy="216"/>
            </a:xfrm>
            <a:custGeom>
              <a:avLst/>
              <a:gdLst>
                <a:gd name="T0" fmla="*/ 13020 w 26"/>
                <a:gd name="T1" fmla="*/ 38435 h 81"/>
                <a:gd name="T2" fmla="*/ 12238 w 26"/>
                <a:gd name="T3" fmla="*/ 0 h 81"/>
                <a:gd name="T4" fmla="*/ 1958 w 26"/>
                <a:gd name="T5" fmla="*/ 1059 h 81"/>
                <a:gd name="T6" fmla="*/ 783 w 26"/>
                <a:gd name="T7" fmla="*/ 39232 h 81"/>
                <a:gd name="T8" fmla="*/ 5675 w 26"/>
                <a:gd name="T9" fmla="*/ 77675 h 81"/>
                <a:gd name="T10" fmla="*/ 15938 w 26"/>
                <a:gd name="T11" fmla="*/ 76608 h 81"/>
                <a:gd name="T12" fmla="*/ 13020 w 26"/>
                <a:gd name="T13" fmla="*/ 38435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81">
                  <a:moveTo>
                    <a:pt x="21" y="40"/>
                  </a:moveTo>
                  <a:cubicBezTo>
                    <a:pt x="20" y="24"/>
                    <a:pt x="20" y="10"/>
                    <a:pt x="2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0" y="19"/>
                    <a:pt x="1" y="41"/>
                  </a:cubicBezTo>
                  <a:cubicBezTo>
                    <a:pt x="3" y="63"/>
                    <a:pt x="6" y="81"/>
                    <a:pt x="9" y="81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4" y="69"/>
                    <a:pt x="22" y="55"/>
                    <a:pt x="21" y="40"/>
                  </a:cubicBez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" name="Line 201">
              <a:extLst>
                <a:ext uri="{FF2B5EF4-FFF2-40B4-BE49-F238E27FC236}">
                  <a16:creationId xmlns:a16="http://schemas.microsoft.com/office/drawing/2014/main" id="{F38F327D-54CB-72E9-C497-285177911C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2992"/>
              <a:ext cx="157" cy="11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" name="Line 202">
              <a:extLst>
                <a:ext uri="{FF2B5EF4-FFF2-40B4-BE49-F238E27FC236}">
                  <a16:creationId xmlns:a16="http://schemas.microsoft.com/office/drawing/2014/main" id="{FF6D33F6-8828-9F70-524A-22B1FFB8A2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029"/>
              <a:ext cx="155" cy="14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" name="Line 203">
              <a:extLst>
                <a:ext uri="{FF2B5EF4-FFF2-40B4-BE49-F238E27FC236}">
                  <a16:creationId xmlns:a16="http://schemas.microsoft.com/office/drawing/2014/main" id="{4EB0526F-3551-4DC0-60E3-E602232CEC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069"/>
              <a:ext cx="158" cy="14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" name="Line 204">
              <a:extLst>
                <a:ext uri="{FF2B5EF4-FFF2-40B4-BE49-F238E27FC236}">
                  <a16:creationId xmlns:a16="http://schemas.microsoft.com/office/drawing/2014/main" id="{86215F67-33AB-DC22-5B5D-E56C175D29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5" y="3221"/>
              <a:ext cx="157" cy="14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" name="Line 205">
              <a:extLst>
                <a:ext uri="{FF2B5EF4-FFF2-40B4-BE49-F238E27FC236}">
                  <a16:creationId xmlns:a16="http://schemas.microsoft.com/office/drawing/2014/main" id="{34DC9F43-ADF5-2448-DFAA-1A14683A9C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7" y="3184"/>
              <a:ext cx="158" cy="13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" name="Line 206">
              <a:extLst>
                <a:ext uri="{FF2B5EF4-FFF2-40B4-BE49-F238E27FC236}">
                  <a16:creationId xmlns:a16="http://schemas.microsoft.com/office/drawing/2014/main" id="{98D41005-3E9E-87F5-27E9-5D3298927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2" y="3147"/>
              <a:ext cx="158" cy="13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" name="Line 207">
              <a:extLst>
                <a:ext uri="{FF2B5EF4-FFF2-40B4-BE49-F238E27FC236}">
                  <a16:creationId xmlns:a16="http://schemas.microsoft.com/office/drawing/2014/main" id="{143537FF-A8F1-089F-E2FA-4D3BCFFB44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109"/>
              <a:ext cx="158" cy="11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" name="Freeform 208">
              <a:extLst>
                <a:ext uri="{FF2B5EF4-FFF2-40B4-BE49-F238E27FC236}">
                  <a16:creationId xmlns:a16="http://schemas.microsoft.com/office/drawing/2014/main" id="{262BC604-AA00-B619-711F-24220801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" y="2963"/>
              <a:ext cx="48" cy="309"/>
            </a:xfrm>
            <a:custGeom>
              <a:avLst/>
              <a:gdLst>
                <a:gd name="T0" fmla="*/ 7819 w 19"/>
                <a:gd name="T1" fmla="*/ 0 h 116"/>
                <a:gd name="T2" fmla="*/ 5260 w 19"/>
                <a:gd name="T3" fmla="*/ 0 h 116"/>
                <a:gd name="T4" fmla="*/ 3388 w 19"/>
                <a:gd name="T5" fmla="*/ 0 h 116"/>
                <a:gd name="T6" fmla="*/ 1341 w 19"/>
                <a:gd name="T7" fmla="*/ 56044 h 116"/>
                <a:gd name="T8" fmla="*/ 8559 w 19"/>
                <a:gd name="T9" fmla="*/ 110369 h 116"/>
                <a:gd name="T10" fmla="*/ 12465 w 19"/>
                <a:gd name="T11" fmla="*/ 109311 h 116"/>
                <a:gd name="T12" fmla="*/ 5980 w 19"/>
                <a:gd name="T13" fmla="*/ 55383 h 116"/>
                <a:gd name="T14" fmla="*/ 7819 w 19"/>
                <a:gd name="T15" fmla="*/ 0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" h="116">
                  <a:moveTo>
                    <a:pt x="1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0" y="27"/>
                    <a:pt x="2" y="59"/>
                  </a:cubicBezTo>
                  <a:cubicBezTo>
                    <a:pt x="4" y="91"/>
                    <a:pt x="9" y="116"/>
                    <a:pt x="13" y="116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5" y="112"/>
                    <a:pt x="11" y="88"/>
                    <a:pt x="9" y="58"/>
                  </a:cubicBezTo>
                  <a:cubicBezTo>
                    <a:pt x="7" y="27"/>
                    <a:pt x="8" y="0"/>
                    <a:pt x="12" y="0"/>
                  </a:cubicBez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" name="Freeform 209">
              <a:extLst>
                <a:ext uri="{FF2B5EF4-FFF2-40B4-BE49-F238E27FC236}">
                  <a16:creationId xmlns:a16="http://schemas.microsoft.com/office/drawing/2014/main" id="{10F01749-76C8-9BC6-75FC-C52B13185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" y="3187"/>
              <a:ext cx="123" cy="85"/>
            </a:xfrm>
            <a:custGeom>
              <a:avLst/>
              <a:gdLst>
                <a:gd name="T0" fmla="*/ 793 w 49"/>
                <a:gd name="T1" fmla="*/ 0 h 32"/>
                <a:gd name="T2" fmla="*/ 4493 w 49"/>
                <a:gd name="T3" fmla="*/ 25245 h 32"/>
                <a:gd name="T4" fmla="*/ 30813 w 49"/>
                <a:gd name="T5" fmla="*/ 24193 h 32"/>
                <a:gd name="T6" fmla="*/ 28790 w 49"/>
                <a:gd name="T7" fmla="*/ 27136 h 32"/>
                <a:gd name="T8" fmla="*/ 4493 w 49"/>
                <a:gd name="T9" fmla="*/ 29875 h 32"/>
                <a:gd name="T10" fmla="*/ 793 w 49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" h="32">
                  <a:moveTo>
                    <a:pt x="1" y="0"/>
                  </a:moveTo>
                  <a:cubicBezTo>
                    <a:pt x="2" y="7"/>
                    <a:pt x="5" y="24"/>
                    <a:pt x="7" y="27"/>
                  </a:cubicBezTo>
                  <a:cubicBezTo>
                    <a:pt x="10" y="31"/>
                    <a:pt x="49" y="26"/>
                    <a:pt x="49" y="26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0" y="19"/>
                    <a:pt x="1" y="0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" name="Freeform 210">
              <a:extLst>
                <a:ext uri="{FF2B5EF4-FFF2-40B4-BE49-F238E27FC236}">
                  <a16:creationId xmlns:a16="http://schemas.microsoft.com/office/drawing/2014/main" id="{80266ED9-5F4E-B93E-EE78-609FA082A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2949"/>
              <a:ext cx="47" cy="310"/>
            </a:xfrm>
            <a:custGeom>
              <a:avLst/>
              <a:gdLst>
                <a:gd name="T0" fmla="*/ 6860 w 19"/>
                <a:gd name="T1" fmla="*/ 0 h 116"/>
                <a:gd name="T2" fmla="*/ 5012 w 19"/>
                <a:gd name="T3" fmla="*/ 0 h 116"/>
                <a:gd name="T4" fmla="*/ 2773 w 19"/>
                <a:gd name="T5" fmla="*/ 0 h 116"/>
                <a:gd name="T6" fmla="*/ 1121 w 19"/>
                <a:gd name="T7" fmla="*/ 56420 h 116"/>
                <a:gd name="T8" fmla="*/ 7295 w 19"/>
                <a:gd name="T9" fmla="*/ 112877 h 116"/>
                <a:gd name="T10" fmla="*/ 10746 w 19"/>
                <a:gd name="T11" fmla="*/ 111747 h 116"/>
                <a:gd name="T12" fmla="*/ 5722 w 19"/>
                <a:gd name="T13" fmla="*/ 56420 h 116"/>
                <a:gd name="T14" fmla="*/ 6860 w 19"/>
                <a:gd name="T15" fmla="*/ 0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" h="116">
                  <a:moveTo>
                    <a:pt x="1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27"/>
                    <a:pt x="2" y="58"/>
                  </a:cubicBezTo>
                  <a:cubicBezTo>
                    <a:pt x="5" y="90"/>
                    <a:pt x="9" y="116"/>
                    <a:pt x="13" y="116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6" y="112"/>
                    <a:pt x="12" y="88"/>
                    <a:pt x="10" y="58"/>
                  </a:cubicBezTo>
                  <a:cubicBezTo>
                    <a:pt x="7" y="26"/>
                    <a:pt x="8" y="0"/>
                    <a:pt x="12" y="0"/>
                  </a:cubicBez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" name="Freeform 211">
              <a:extLst>
                <a:ext uri="{FF2B5EF4-FFF2-40B4-BE49-F238E27FC236}">
                  <a16:creationId xmlns:a16="http://schemas.microsoft.com/office/drawing/2014/main" id="{AC2BAE93-7CDC-1710-D31C-3C70D3396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" y="3104"/>
              <a:ext cx="60" cy="155"/>
            </a:xfrm>
            <a:custGeom>
              <a:avLst/>
              <a:gdLst>
                <a:gd name="T0" fmla="*/ 6845 w 24"/>
                <a:gd name="T1" fmla="*/ 56420 h 58"/>
                <a:gd name="T2" fmla="*/ 0 w 24"/>
                <a:gd name="T3" fmla="*/ 0 h 58"/>
                <a:gd name="T4" fmla="*/ 9770 w 24"/>
                <a:gd name="T5" fmla="*/ 52486 h 58"/>
                <a:gd name="T6" fmla="*/ 9770 w 24"/>
                <a:gd name="T7" fmla="*/ 52486 h 58"/>
                <a:gd name="T8" fmla="*/ 11063 w 24"/>
                <a:gd name="T9" fmla="*/ 5534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58">
                  <a:moveTo>
                    <a:pt x="11" y="58"/>
                  </a:moveTo>
                  <a:cubicBezTo>
                    <a:pt x="7" y="58"/>
                    <a:pt x="3" y="32"/>
                    <a:pt x="0" y="0"/>
                  </a:cubicBezTo>
                  <a:cubicBezTo>
                    <a:pt x="1" y="10"/>
                    <a:pt x="8" y="51"/>
                    <a:pt x="16" y="54"/>
                  </a:cubicBezTo>
                  <a:cubicBezTo>
                    <a:pt x="24" y="57"/>
                    <a:pt x="16" y="54"/>
                    <a:pt x="16" y="54"/>
                  </a:cubicBezTo>
                  <a:cubicBezTo>
                    <a:pt x="18" y="57"/>
                    <a:pt x="18" y="57"/>
                    <a:pt x="18" y="57"/>
                  </a:cubicBezTo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" name="Freeform 212">
              <a:extLst>
                <a:ext uri="{FF2B5EF4-FFF2-40B4-BE49-F238E27FC236}">
                  <a16:creationId xmlns:a16="http://schemas.microsoft.com/office/drawing/2014/main" id="{609F6C60-B66B-DA30-59AD-792EDB020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" y="2957"/>
              <a:ext cx="170" cy="27"/>
            </a:xfrm>
            <a:custGeom>
              <a:avLst/>
              <a:gdLst>
                <a:gd name="T0" fmla="*/ 0 w 170"/>
                <a:gd name="T1" fmla="*/ 16 h 27"/>
                <a:gd name="T2" fmla="*/ 170 w 170"/>
                <a:gd name="T3" fmla="*/ 0 h 27"/>
                <a:gd name="T4" fmla="*/ 0 w 170"/>
                <a:gd name="T5" fmla="*/ 27 h 27"/>
                <a:gd name="T6" fmla="*/ 0 w 170"/>
                <a:gd name="T7" fmla="*/ 16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0" h="27">
                  <a:moveTo>
                    <a:pt x="0" y="16"/>
                  </a:moveTo>
                  <a:lnTo>
                    <a:pt x="170" y="0"/>
                  </a:lnTo>
                  <a:lnTo>
                    <a:pt x="0" y="2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" name="Freeform 213">
              <a:extLst>
                <a:ext uri="{FF2B5EF4-FFF2-40B4-BE49-F238E27FC236}">
                  <a16:creationId xmlns:a16="http://schemas.microsoft.com/office/drawing/2014/main" id="{9BB5AF3A-F685-E3C0-7462-403F9A8DF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" y="2957"/>
              <a:ext cx="170" cy="27"/>
            </a:xfrm>
            <a:custGeom>
              <a:avLst/>
              <a:gdLst>
                <a:gd name="T0" fmla="*/ 0 w 170"/>
                <a:gd name="T1" fmla="*/ 16 h 27"/>
                <a:gd name="T2" fmla="*/ 170 w 170"/>
                <a:gd name="T3" fmla="*/ 0 h 27"/>
                <a:gd name="T4" fmla="*/ 0 w 170"/>
                <a:gd name="T5" fmla="*/ 27 h 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0" h="27">
                  <a:moveTo>
                    <a:pt x="0" y="16"/>
                  </a:moveTo>
                  <a:lnTo>
                    <a:pt x="170" y="0"/>
                  </a:lnTo>
                  <a:lnTo>
                    <a:pt x="0" y="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" name="Freeform 214">
              <a:extLst>
                <a:ext uri="{FF2B5EF4-FFF2-40B4-BE49-F238E27FC236}">
                  <a16:creationId xmlns:a16="http://schemas.microsoft.com/office/drawing/2014/main" id="{6EE50034-2150-71A5-CEFB-18F848E9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" y="2963"/>
              <a:ext cx="15" cy="154"/>
            </a:xfrm>
            <a:custGeom>
              <a:avLst/>
              <a:gdLst>
                <a:gd name="T0" fmla="*/ 2470 w 6"/>
                <a:gd name="T1" fmla="*/ 0 h 58"/>
                <a:gd name="T2" fmla="*/ 1958 w 6"/>
                <a:gd name="T3" fmla="*/ 53988 h 58"/>
                <a:gd name="T4" fmla="*/ 1958 w 6"/>
                <a:gd name="T5" fmla="*/ 53988 h 58"/>
                <a:gd name="T6" fmla="*/ 3720 w 6"/>
                <a:gd name="T7" fmla="*/ 1742 h 58"/>
                <a:gd name="T8" fmla="*/ 3720 w 6"/>
                <a:gd name="T9" fmla="*/ 0 h 58"/>
                <a:gd name="T10" fmla="*/ 2470 w 6"/>
                <a:gd name="T11" fmla="*/ 0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58">
                  <a:moveTo>
                    <a:pt x="4" y="0"/>
                  </a:moveTo>
                  <a:cubicBezTo>
                    <a:pt x="0" y="4"/>
                    <a:pt x="1" y="33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" y="25"/>
                    <a:pt x="4" y="3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" name="Freeform 215">
              <a:extLst>
                <a:ext uri="{FF2B5EF4-FFF2-40B4-BE49-F238E27FC236}">
                  <a16:creationId xmlns:a16="http://schemas.microsoft.com/office/drawing/2014/main" id="{AAE8BA76-DF71-993B-6DD9-0E113DE9E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" y="2949"/>
              <a:ext cx="225" cy="323"/>
            </a:xfrm>
            <a:custGeom>
              <a:avLst/>
              <a:gdLst>
                <a:gd name="T0" fmla="*/ 8125 w 90"/>
                <a:gd name="T1" fmla="*/ 116835 h 121"/>
                <a:gd name="T2" fmla="*/ 1300 w 90"/>
                <a:gd name="T3" fmla="*/ 61802 h 121"/>
                <a:gd name="T4" fmla="*/ 3250 w 90"/>
                <a:gd name="T5" fmla="*/ 4717 h 121"/>
                <a:gd name="T6" fmla="*/ 50125 w 90"/>
                <a:gd name="T7" fmla="*/ 0 h 121"/>
                <a:gd name="T8" fmla="*/ 48363 w 90"/>
                <a:gd name="T9" fmla="*/ 56117 h 121"/>
                <a:gd name="T10" fmla="*/ 55000 w 90"/>
                <a:gd name="T11" fmla="*/ 112209 h 121"/>
                <a:gd name="T12" fmla="*/ 8125 w 90"/>
                <a:gd name="T13" fmla="*/ 116835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121">
                  <a:moveTo>
                    <a:pt x="13" y="121"/>
                  </a:moveTo>
                  <a:cubicBezTo>
                    <a:pt x="9" y="121"/>
                    <a:pt x="4" y="96"/>
                    <a:pt x="2" y="64"/>
                  </a:cubicBezTo>
                  <a:cubicBezTo>
                    <a:pt x="0" y="32"/>
                    <a:pt x="1" y="6"/>
                    <a:pt x="5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0"/>
                    <a:pt x="77" y="26"/>
                    <a:pt x="79" y="58"/>
                  </a:cubicBezTo>
                  <a:cubicBezTo>
                    <a:pt x="81" y="90"/>
                    <a:pt x="86" y="116"/>
                    <a:pt x="90" y="116"/>
                  </a:cubicBezTo>
                  <a:lnTo>
                    <a:pt x="13" y="121"/>
                  </a:ln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  <p:pic>
        <p:nvPicPr>
          <p:cNvPr id="99" name="Image 6">
            <a:extLst>
              <a:ext uri="{FF2B5EF4-FFF2-40B4-BE49-F238E27FC236}">
                <a16:creationId xmlns:a16="http://schemas.microsoft.com/office/drawing/2014/main" id="{9682385E-7ECB-620A-FEFA-C74AE345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86" y="1484444"/>
            <a:ext cx="3819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Image 18">
            <a:extLst>
              <a:ext uri="{FF2B5EF4-FFF2-40B4-BE49-F238E27FC236}">
                <a16:creationId xmlns:a16="http://schemas.microsoft.com/office/drawing/2014/main" id="{C7170BC1-5036-7BCC-8E8F-F416FC99E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/>
          <a:stretch>
            <a:fillRect/>
          </a:stretch>
        </p:blipFill>
        <p:spPr bwMode="auto">
          <a:xfrm>
            <a:off x="2411760" y="4556784"/>
            <a:ext cx="4280819" cy="222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ZoneTexte 103"/>
          <p:cNvSpPr txBox="1"/>
          <p:nvPr/>
        </p:nvSpPr>
        <p:spPr>
          <a:xfrm>
            <a:off x="6322627" y="6555391"/>
            <a:ext cx="1519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err="1"/>
              <a:t>Waissi</a:t>
            </a:r>
            <a:r>
              <a:rPr lang="fr-FR" sz="900" i="1" dirty="0"/>
              <a:t> et al. IJMS 2021</a:t>
            </a:r>
          </a:p>
        </p:txBody>
      </p:sp>
      <p:sp>
        <p:nvSpPr>
          <p:cNvPr id="3" name="Multiplication 2"/>
          <p:cNvSpPr/>
          <p:nvPr/>
        </p:nvSpPr>
        <p:spPr>
          <a:xfrm>
            <a:off x="1268463" y="863482"/>
            <a:ext cx="6048672" cy="55174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5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Aucun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Conflits d’intérêt</a:t>
            </a:r>
          </a:p>
        </p:txBody>
      </p:sp>
    </p:spTree>
    <p:extLst>
      <p:ext uri="{BB962C8B-B14F-4D97-AF65-F5344CB8AC3E}">
        <p14:creationId xmlns:p14="http://schemas.microsoft.com/office/powerpoint/2010/main" val="2909375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96" y="1427712"/>
            <a:ext cx="854251" cy="7128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95" y="2204958"/>
            <a:ext cx="854251" cy="712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94" y="2982204"/>
            <a:ext cx="854251" cy="712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94" y="3759450"/>
            <a:ext cx="854251" cy="712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94" y="4536696"/>
            <a:ext cx="854251" cy="7128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94" y="5313942"/>
            <a:ext cx="854251" cy="712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25" y="1427712"/>
            <a:ext cx="854251" cy="712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25" y="2204958"/>
            <a:ext cx="854251" cy="712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24" y="2982204"/>
            <a:ext cx="854251" cy="7128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24" y="3759450"/>
            <a:ext cx="854251" cy="712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23" y="4536696"/>
            <a:ext cx="854251" cy="7128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23" y="5313941"/>
            <a:ext cx="854251" cy="7128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30" y="1427712"/>
            <a:ext cx="854250" cy="7128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30" y="2204958"/>
            <a:ext cx="854251" cy="7128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29" y="2982204"/>
            <a:ext cx="854251" cy="7128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29" y="3773022"/>
            <a:ext cx="854251" cy="7128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27" y="4536696"/>
            <a:ext cx="854251" cy="7128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27" y="5313942"/>
            <a:ext cx="854251" cy="7128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34" y="1427712"/>
            <a:ext cx="854251" cy="7128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33" y="2204958"/>
            <a:ext cx="854251" cy="7128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33" y="2982204"/>
            <a:ext cx="854251" cy="7128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33" y="3759450"/>
            <a:ext cx="854251" cy="7128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30" y="4536696"/>
            <a:ext cx="854251" cy="7128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30" y="5313941"/>
            <a:ext cx="854251" cy="7128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5" y="1427712"/>
            <a:ext cx="854251" cy="7128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5" y="2204958"/>
            <a:ext cx="854251" cy="7128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5" y="2997698"/>
            <a:ext cx="854251" cy="7128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63" y="3790438"/>
            <a:ext cx="854251" cy="7128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5" y="4552190"/>
            <a:ext cx="854251" cy="7128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5" y="5330182"/>
            <a:ext cx="854251" cy="7128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427712"/>
            <a:ext cx="854251" cy="7128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204958"/>
            <a:ext cx="854251" cy="7128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996952"/>
            <a:ext cx="854251" cy="7128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790438"/>
            <a:ext cx="854251" cy="7128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66509"/>
            <a:ext cx="854251" cy="7128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342580"/>
            <a:ext cx="854251" cy="712800"/>
          </a:xfrm>
          <a:prstGeom prst="rect">
            <a:avLst/>
          </a:prstGeom>
        </p:spPr>
      </p:pic>
      <p:sp>
        <p:nvSpPr>
          <p:cNvPr id="38" name="Triangle rectangle 37"/>
          <p:cNvSpPr/>
          <p:nvPr/>
        </p:nvSpPr>
        <p:spPr>
          <a:xfrm flipH="1">
            <a:off x="1118397" y="1441478"/>
            <a:ext cx="339700" cy="460783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9" name="ZoneTexte 38"/>
          <p:cNvSpPr txBox="1"/>
          <p:nvPr/>
        </p:nvSpPr>
        <p:spPr>
          <a:xfrm>
            <a:off x="1903359" y="5974356"/>
            <a:ext cx="327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J0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2799049" y="6006383"/>
            <a:ext cx="327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J1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3762507" y="5974356"/>
            <a:ext cx="327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J2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4809076" y="5984880"/>
            <a:ext cx="327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J4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855646" y="5995404"/>
            <a:ext cx="327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J7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6902215" y="6005928"/>
            <a:ext cx="3273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J9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368630" y="2339156"/>
            <a:ext cx="688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100nM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370321" y="3107080"/>
            <a:ext cx="688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200nM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372012" y="3875004"/>
            <a:ext cx="688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500nM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39441" y="4685161"/>
            <a:ext cx="7761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1000nM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06869" y="5495318"/>
            <a:ext cx="7761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2000nM</a:t>
            </a:r>
          </a:p>
        </p:txBody>
      </p:sp>
      <p:sp>
        <p:nvSpPr>
          <p:cNvPr id="51" name="ZoneTexte 50"/>
          <p:cNvSpPr txBox="1"/>
          <p:nvPr/>
        </p:nvSpPr>
        <p:spPr>
          <a:xfrm flipH="1">
            <a:off x="403390" y="1484784"/>
            <a:ext cx="71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ATRi</a:t>
            </a:r>
            <a:endParaRPr lang="fr-FR" b="1" i="1" dirty="0"/>
          </a:p>
        </p:txBody>
      </p:sp>
      <p:sp>
        <p:nvSpPr>
          <p:cNvPr id="52" name="Titr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Inhibition d’ATR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3126383" y="6381328"/>
            <a:ext cx="3173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 smtClean="0"/>
              <a:t>Roukoz</a:t>
            </a:r>
            <a:r>
              <a:rPr lang="fr-FR" sz="1200" i="1" dirty="0" smtClean="0"/>
              <a:t> et al ESTRO 2024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7008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16" y="1720035"/>
            <a:ext cx="3131004" cy="1947421"/>
          </a:xfrm>
          <a:prstGeom prst="rect">
            <a:avLst/>
          </a:prstGeom>
        </p:spPr>
      </p:pic>
      <p:sp>
        <p:nvSpPr>
          <p:cNvPr id="18" name="Title of the presentation goes here">
            <a:extLst>
              <a:ext uri="{FF2B5EF4-FFF2-40B4-BE49-F238E27FC236}">
                <a16:creationId xmlns:a16="http://schemas.microsoft.com/office/drawing/2014/main" id="{B3A4398D-3F35-404D-8EF5-044CF31A6F2E}"/>
              </a:ext>
            </a:extLst>
          </p:cNvPr>
          <p:cNvSpPr txBox="1"/>
          <p:nvPr/>
        </p:nvSpPr>
        <p:spPr>
          <a:xfrm>
            <a:off x="323528" y="548680"/>
            <a:ext cx="8645979" cy="597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/>
          <a:lstStyle>
            <a:lvl1pPr defTabSz="457200">
              <a:defRPr sz="9200" b="0" cap="all">
                <a:solidFill>
                  <a:srgbClr val="FCF2D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l"/>
            <a:r>
              <a:rPr lang="fr-FR" sz="3300" dirty="0" err="1">
                <a:solidFill>
                  <a:srgbClr val="1F4966"/>
                </a:solidFill>
              </a:rPr>
              <a:t>Radiosensitization</a:t>
            </a:r>
            <a:r>
              <a:rPr lang="fr-FR" sz="3300" dirty="0">
                <a:solidFill>
                  <a:srgbClr val="1F4966"/>
                </a:solidFill>
              </a:rPr>
              <a:t> </a:t>
            </a:r>
            <a:r>
              <a:rPr lang="fr-FR" sz="3300" dirty="0" err="1">
                <a:solidFill>
                  <a:srgbClr val="1F4966"/>
                </a:solidFill>
              </a:rPr>
              <a:t>with</a:t>
            </a:r>
            <a:r>
              <a:rPr lang="fr-FR" sz="3300" dirty="0">
                <a:solidFill>
                  <a:srgbClr val="1F4966"/>
                </a:solidFill>
              </a:rPr>
              <a:t> AZD 6738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325" y="1762048"/>
            <a:ext cx="3114675" cy="192998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4"/>
          <a:srcRect t="4381"/>
          <a:stretch/>
        </p:blipFill>
        <p:spPr>
          <a:xfrm>
            <a:off x="655185" y="3736181"/>
            <a:ext cx="3152435" cy="1500104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5"/>
          <a:srcRect t="3456"/>
          <a:stretch/>
        </p:blipFill>
        <p:spPr>
          <a:xfrm>
            <a:off x="4886325" y="3779044"/>
            <a:ext cx="3114675" cy="149645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886325" y="1938387"/>
            <a:ext cx="1059317" cy="1753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75"/>
          </a:p>
        </p:txBody>
      </p:sp>
      <p:sp>
        <p:nvSpPr>
          <p:cNvPr id="37" name="Rectangle 36"/>
          <p:cNvSpPr/>
          <p:nvPr/>
        </p:nvSpPr>
        <p:spPr>
          <a:xfrm>
            <a:off x="683759" y="1907382"/>
            <a:ext cx="1059317" cy="1770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75"/>
          </a:p>
        </p:txBody>
      </p:sp>
      <p:sp>
        <p:nvSpPr>
          <p:cNvPr id="38" name="Rectangle 37"/>
          <p:cNvSpPr/>
          <p:nvPr/>
        </p:nvSpPr>
        <p:spPr>
          <a:xfrm>
            <a:off x="1716031" y="1907382"/>
            <a:ext cx="1059317" cy="176007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75"/>
          </a:p>
        </p:txBody>
      </p:sp>
      <p:sp>
        <p:nvSpPr>
          <p:cNvPr id="39" name="Rectangle 38"/>
          <p:cNvSpPr/>
          <p:nvPr/>
        </p:nvSpPr>
        <p:spPr>
          <a:xfrm>
            <a:off x="5914004" y="1935171"/>
            <a:ext cx="1059317" cy="176007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75"/>
          </a:p>
        </p:txBody>
      </p:sp>
      <p:sp>
        <p:nvSpPr>
          <p:cNvPr id="40" name="Rectangle 39"/>
          <p:cNvSpPr/>
          <p:nvPr/>
        </p:nvSpPr>
        <p:spPr>
          <a:xfrm>
            <a:off x="6973321" y="1933599"/>
            <a:ext cx="1059317" cy="176007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75"/>
          </a:p>
        </p:txBody>
      </p:sp>
      <p:sp>
        <p:nvSpPr>
          <p:cNvPr id="41" name="Rectangle 40"/>
          <p:cNvSpPr/>
          <p:nvPr/>
        </p:nvSpPr>
        <p:spPr>
          <a:xfrm>
            <a:off x="2753405" y="1897096"/>
            <a:ext cx="1059317" cy="176007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75"/>
          </a:p>
        </p:txBody>
      </p:sp>
    </p:spTree>
    <p:extLst>
      <p:ext uri="{BB962C8B-B14F-4D97-AF65-F5344CB8AC3E}">
        <p14:creationId xmlns:p14="http://schemas.microsoft.com/office/powerpoint/2010/main" val="593752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C9EAA93-4C03-0C82-DC29-1243FAF6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98" y="4760389"/>
            <a:ext cx="406148" cy="40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81">
            <a:extLst>
              <a:ext uri="{FF2B5EF4-FFF2-40B4-BE49-F238E27FC236}">
                <a16:creationId xmlns:a16="http://schemas.microsoft.com/office/drawing/2014/main" id="{052C740F-325F-3A17-0BEC-7F996AE837F9}"/>
              </a:ext>
            </a:extLst>
          </p:cNvPr>
          <p:cNvGrpSpPr>
            <a:grpSpLocks/>
          </p:cNvGrpSpPr>
          <p:nvPr/>
        </p:nvGrpSpPr>
        <p:grpSpPr bwMode="auto">
          <a:xfrm>
            <a:off x="5218121" y="1948211"/>
            <a:ext cx="712788" cy="271348"/>
            <a:chOff x="864" y="2592"/>
            <a:chExt cx="1632" cy="645"/>
          </a:xfrm>
        </p:grpSpPr>
        <p:sp>
          <p:nvSpPr>
            <p:cNvPr id="8" name="Freeform 55">
              <a:extLst>
                <a:ext uri="{FF2B5EF4-FFF2-40B4-BE49-F238E27FC236}">
                  <a16:creationId xmlns:a16="http://schemas.microsoft.com/office/drawing/2014/main" id="{7A10F0FC-CD8A-FABF-AEF3-A322318DA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2592"/>
              <a:ext cx="1632" cy="645"/>
            </a:xfrm>
            <a:custGeom>
              <a:avLst/>
              <a:gdLst>
                <a:gd name="T0" fmla="*/ 3645 w 1092"/>
                <a:gd name="T1" fmla="*/ 825 h 440"/>
                <a:gd name="T2" fmla="*/ 3085 w 1092"/>
                <a:gd name="T3" fmla="*/ 1387 h 440"/>
                <a:gd name="T4" fmla="*/ 560 w 1092"/>
                <a:gd name="T5" fmla="*/ 1387 h 440"/>
                <a:gd name="T6" fmla="*/ 0 w 1092"/>
                <a:gd name="T7" fmla="*/ 825 h 440"/>
                <a:gd name="T8" fmla="*/ 0 w 1092"/>
                <a:gd name="T9" fmla="*/ 561 h 440"/>
                <a:gd name="T10" fmla="*/ 560 w 1092"/>
                <a:gd name="T11" fmla="*/ 0 h 440"/>
                <a:gd name="T12" fmla="*/ 3085 w 1092"/>
                <a:gd name="T13" fmla="*/ 0 h 440"/>
                <a:gd name="T14" fmla="*/ 3645 w 1092"/>
                <a:gd name="T15" fmla="*/ 561 h 440"/>
                <a:gd name="T16" fmla="*/ 3645 w 1092"/>
                <a:gd name="T17" fmla="*/ 825 h 4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92" h="440">
                  <a:moveTo>
                    <a:pt x="1092" y="262"/>
                  </a:moveTo>
                  <a:cubicBezTo>
                    <a:pt x="1092" y="360"/>
                    <a:pt x="1017" y="440"/>
                    <a:pt x="924" y="440"/>
                  </a:cubicBezTo>
                  <a:cubicBezTo>
                    <a:pt x="168" y="440"/>
                    <a:pt x="168" y="440"/>
                    <a:pt x="168" y="440"/>
                  </a:cubicBezTo>
                  <a:cubicBezTo>
                    <a:pt x="75" y="440"/>
                    <a:pt x="0" y="360"/>
                    <a:pt x="0" y="262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80"/>
                    <a:pt x="75" y="0"/>
                    <a:pt x="168" y="0"/>
                  </a:cubicBezTo>
                  <a:cubicBezTo>
                    <a:pt x="924" y="0"/>
                    <a:pt x="924" y="0"/>
                    <a:pt x="924" y="0"/>
                  </a:cubicBezTo>
                  <a:cubicBezTo>
                    <a:pt x="1017" y="0"/>
                    <a:pt x="1092" y="80"/>
                    <a:pt x="1092" y="178"/>
                  </a:cubicBezTo>
                  <a:lnTo>
                    <a:pt x="1092" y="26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9" name="Freeform 56">
              <a:extLst>
                <a:ext uri="{FF2B5EF4-FFF2-40B4-BE49-F238E27FC236}">
                  <a16:creationId xmlns:a16="http://schemas.microsoft.com/office/drawing/2014/main" id="{263858BE-3B9E-9505-119E-05ED8D52A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" y="2592"/>
              <a:ext cx="807" cy="645"/>
            </a:xfrm>
            <a:custGeom>
              <a:avLst/>
              <a:gdLst>
                <a:gd name="T0" fmla="*/ 0 w 540"/>
                <a:gd name="T1" fmla="*/ 1387 h 440"/>
                <a:gd name="T2" fmla="*/ 1242 w 540"/>
                <a:gd name="T3" fmla="*/ 1387 h 440"/>
                <a:gd name="T4" fmla="*/ 1802 w 540"/>
                <a:gd name="T5" fmla="*/ 825 h 440"/>
                <a:gd name="T6" fmla="*/ 1802 w 540"/>
                <a:gd name="T7" fmla="*/ 561 h 440"/>
                <a:gd name="T8" fmla="*/ 1242 w 540"/>
                <a:gd name="T9" fmla="*/ 0 h 440"/>
                <a:gd name="T10" fmla="*/ 0 w 540"/>
                <a:gd name="T11" fmla="*/ 0 h 440"/>
                <a:gd name="T12" fmla="*/ 161 w 540"/>
                <a:gd name="T13" fmla="*/ 682 h 440"/>
                <a:gd name="T14" fmla="*/ 0 w 540"/>
                <a:gd name="T15" fmla="*/ 1387 h 4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0" h="440">
                  <a:moveTo>
                    <a:pt x="0" y="440"/>
                  </a:moveTo>
                  <a:cubicBezTo>
                    <a:pt x="372" y="440"/>
                    <a:pt x="372" y="440"/>
                    <a:pt x="372" y="440"/>
                  </a:cubicBezTo>
                  <a:cubicBezTo>
                    <a:pt x="465" y="440"/>
                    <a:pt x="540" y="360"/>
                    <a:pt x="540" y="262"/>
                  </a:cubicBezTo>
                  <a:cubicBezTo>
                    <a:pt x="540" y="178"/>
                    <a:pt x="540" y="178"/>
                    <a:pt x="540" y="178"/>
                  </a:cubicBezTo>
                  <a:cubicBezTo>
                    <a:pt x="540" y="80"/>
                    <a:pt x="465" y="0"/>
                    <a:pt x="3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8" y="28"/>
                    <a:pt x="48" y="216"/>
                  </a:cubicBezTo>
                  <a:cubicBezTo>
                    <a:pt x="48" y="404"/>
                    <a:pt x="0" y="440"/>
                    <a:pt x="0" y="440"/>
                  </a:cubicBezTo>
                  <a:close/>
                </a:path>
              </a:pathLst>
            </a:custGeom>
            <a:solidFill>
              <a:srgbClr val="D61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0" name="Freeform 57">
              <a:extLst>
                <a:ext uri="{FF2B5EF4-FFF2-40B4-BE49-F238E27FC236}">
                  <a16:creationId xmlns:a16="http://schemas.microsoft.com/office/drawing/2014/main" id="{F652B6CE-F6B7-11D2-4EBB-90890EB01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2592"/>
              <a:ext cx="870" cy="645"/>
            </a:xfrm>
            <a:custGeom>
              <a:avLst/>
              <a:gdLst>
                <a:gd name="T0" fmla="*/ 1843 w 582"/>
                <a:gd name="T1" fmla="*/ 1387 h 440"/>
                <a:gd name="T2" fmla="*/ 559 w 582"/>
                <a:gd name="T3" fmla="*/ 1387 h 440"/>
                <a:gd name="T4" fmla="*/ 0 w 582"/>
                <a:gd name="T5" fmla="*/ 825 h 440"/>
                <a:gd name="T6" fmla="*/ 0 w 582"/>
                <a:gd name="T7" fmla="*/ 563 h 440"/>
                <a:gd name="T8" fmla="*/ 559 w 582"/>
                <a:gd name="T9" fmla="*/ 0 h 440"/>
                <a:gd name="T10" fmla="*/ 308 w 582"/>
                <a:gd name="T11" fmla="*/ 693 h 440"/>
                <a:gd name="T12" fmla="*/ 1736 w 582"/>
                <a:gd name="T13" fmla="*/ 1198 h 440"/>
                <a:gd name="T14" fmla="*/ 1945 w 582"/>
                <a:gd name="T15" fmla="*/ 1201 h 440"/>
                <a:gd name="T16" fmla="*/ 1843 w 582"/>
                <a:gd name="T17" fmla="*/ 1387 h 4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2" h="440">
                  <a:moveTo>
                    <a:pt x="552" y="440"/>
                  </a:moveTo>
                  <a:cubicBezTo>
                    <a:pt x="167" y="440"/>
                    <a:pt x="167" y="440"/>
                    <a:pt x="167" y="440"/>
                  </a:cubicBezTo>
                  <a:cubicBezTo>
                    <a:pt x="75" y="440"/>
                    <a:pt x="0" y="361"/>
                    <a:pt x="0" y="262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80"/>
                    <a:pt x="75" y="0"/>
                    <a:pt x="167" y="0"/>
                  </a:cubicBezTo>
                  <a:cubicBezTo>
                    <a:pt x="167" y="0"/>
                    <a:pt x="88" y="4"/>
                    <a:pt x="92" y="220"/>
                  </a:cubicBezTo>
                  <a:cubicBezTo>
                    <a:pt x="94" y="365"/>
                    <a:pt x="212" y="380"/>
                    <a:pt x="520" y="380"/>
                  </a:cubicBezTo>
                  <a:cubicBezTo>
                    <a:pt x="541" y="380"/>
                    <a:pt x="562" y="381"/>
                    <a:pt x="582" y="381"/>
                  </a:cubicBezTo>
                  <a:cubicBezTo>
                    <a:pt x="582" y="381"/>
                    <a:pt x="564" y="436"/>
                    <a:pt x="552" y="44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1" name="Freeform 58">
              <a:extLst>
                <a:ext uri="{FF2B5EF4-FFF2-40B4-BE49-F238E27FC236}">
                  <a16:creationId xmlns:a16="http://schemas.microsoft.com/office/drawing/2014/main" id="{F4F3F48E-3B19-7FDA-D9A3-7AB86542A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" y="3061"/>
              <a:ext cx="794" cy="176"/>
            </a:xfrm>
            <a:custGeom>
              <a:avLst/>
              <a:gdLst>
                <a:gd name="T0" fmla="*/ 0 w 531"/>
                <a:gd name="T1" fmla="*/ 378 h 120"/>
                <a:gd name="T2" fmla="*/ 1243 w 531"/>
                <a:gd name="T3" fmla="*/ 378 h 120"/>
                <a:gd name="T4" fmla="*/ 1775 w 531"/>
                <a:gd name="T5" fmla="*/ 0 h 120"/>
                <a:gd name="T6" fmla="*/ 100 w 531"/>
                <a:gd name="T7" fmla="*/ 192 h 120"/>
                <a:gd name="T8" fmla="*/ 0 w 531"/>
                <a:gd name="T9" fmla="*/ 378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1" h="120">
                  <a:moveTo>
                    <a:pt x="0" y="120"/>
                  </a:moveTo>
                  <a:cubicBezTo>
                    <a:pt x="372" y="120"/>
                    <a:pt x="372" y="120"/>
                    <a:pt x="372" y="120"/>
                  </a:cubicBezTo>
                  <a:cubicBezTo>
                    <a:pt x="446" y="120"/>
                    <a:pt x="508" y="70"/>
                    <a:pt x="531" y="0"/>
                  </a:cubicBezTo>
                  <a:cubicBezTo>
                    <a:pt x="459" y="78"/>
                    <a:pt x="300" y="63"/>
                    <a:pt x="30" y="61"/>
                  </a:cubicBezTo>
                  <a:cubicBezTo>
                    <a:pt x="30" y="61"/>
                    <a:pt x="18" y="104"/>
                    <a:pt x="0" y="120"/>
                  </a:cubicBezTo>
                  <a:close/>
                </a:path>
              </a:pathLst>
            </a:custGeom>
            <a:solidFill>
              <a:srgbClr val="CC1C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2" name="Oval 59">
              <a:extLst>
                <a:ext uri="{FF2B5EF4-FFF2-40B4-BE49-F238E27FC236}">
                  <a16:creationId xmlns:a16="http://schemas.microsoft.com/office/drawing/2014/main" id="{79981886-F8C4-8374-67A4-B26EAC489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" y="2695"/>
              <a:ext cx="203" cy="46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fr-FR" sz="1350"/>
            </a:p>
          </p:txBody>
        </p:sp>
        <p:sp>
          <p:nvSpPr>
            <p:cNvPr id="13" name="Freeform 60">
              <a:extLst>
                <a:ext uri="{FF2B5EF4-FFF2-40B4-BE49-F238E27FC236}">
                  <a16:creationId xmlns:a16="http://schemas.microsoft.com/office/drawing/2014/main" id="{A4F47C36-DF51-C3F8-8B32-B618D6496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2697"/>
              <a:ext cx="657" cy="413"/>
            </a:xfrm>
            <a:custGeom>
              <a:avLst/>
              <a:gdLst>
                <a:gd name="T0" fmla="*/ 0 w 439"/>
                <a:gd name="T1" fmla="*/ 63 h 281"/>
                <a:gd name="T2" fmla="*/ 67 w 439"/>
                <a:gd name="T3" fmla="*/ 422 h 281"/>
                <a:gd name="T4" fmla="*/ 127 w 439"/>
                <a:gd name="T5" fmla="*/ 723 h 281"/>
                <a:gd name="T6" fmla="*/ 1443 w 439"/>
                <a:gd name="T7" fmla="*/ 750 h 281"/>
                <a:gd name="T8" fmla="*/ 1458 w 439"/>
                <a:gd name="T9" fmla="*/ 367 h 281"/>
                <a:gd name="T10" fmla="*/ 1411 w 439"/>
                <a:gd name="T11" fmla="*/ 56 h 281"/>
                <a:gd name="T12" fmla="*/ 19 w 439"/>
                <a:gd name="T13" fmla="*/ 56 h 2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9" h="281">
                  <a:moveTo>
                    <a:pt x="0" y="20"/>
                  </a:moveTo>
                  <a:cubicBezTo>
                    <a:pt x="13" y="57"/>
                    <a:pt x="17" y="93"/>
                    <a:pt x="20" y="133"/>
                  </a:cubicBezTo>
                  <a:cubicBezTo>
                    <a:pt x="23" y="162"/>
                    <a:pt x="14" y="206"/>
                    <a:pt x="38" y="228"/>
                  </a:cubicBezTo>
                  <a:cubicBezTo>
                    <a:pt x="56" y="244"/>
                    <a:pt x="419" y="281"/>
                    <a:pt x="430" y="236"/>
                  </a:cubicBezTo>
                  <a:cubicBezTo>
                    <a:pt x="438" y="209"/>
                    <a:pt x="439" y="146"/>
                    <a:pt x="435" y="116"/>
                  </a:cubicBezTo>
                  <a:cubicBezTo>
                    <a:pt x="432" y="95"/>
                    <a:pt x="439" y="33"/>
                    <a:pt x="421" y="18"/>
                  </a:cubicBezTo>
                  <a:cubicBezTo>
                    <a:pt x="408" y="6"/>
                    <a:pt x="25" y="0"/>
                    <a:pt x="6" y="18"/>
                  </a:cubicBezTo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4" name="Freeform 61">
              <a:extLst>
                <a:ext uri="{FF2B5EF4-FFF2-40B4-BE49-F238E27FC236}">
                  <a16:creationId xmlns:a16="http://schemas.microsoft.com/office/drawing/2014/main" id="{CEB0CAA8-5704-48C2-94DE-73B3C6D74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" y="2708"/>
              <a:ext cx="725" cy="431"/>
            </a:xfrm>
            <a:custGeom>
              <a:avLst/>
              <a:gdLst>
                <a:gd name="T0" fmla="*/ 19 w 485"/>
                <a:gd name="T1" fmla="*/ 26 h 294"/>
                <a:gd name="T2" fmla="*/ 55 w 485"/>
                <a:gd name="T3" fmla="*/ 586 h 294"/>
                <a:gd name="T4" fmla="*/ 123 w 485"/>
                <a:gd name="T5" fmla="*/ 762 h 294"/>
                <a:gd name="T6" fmla="*/ 1550 w 485"/>
                <a:gd name="T7" fmla="*/ 641 h 294"/>
                <a:gd name="T8" fmla="*/ 1532 w 485"/>
                <a:gd name="T9" fmla="*/ 180 h 294"/>
                <a:gd name="T10" fmla="*/ 1206 w 485"/>
                <a:gd name="T11" fmla="*/ 22 h 294"/>
                <a:gd name="T12" fmla="*/ 19 w 485"/>
                <a:gd name="T13" fmla="*/ 26 h 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5" h="294">
                  <a:moveTo>
                    <a:pt x="6" y="8"/>
                  </a:moveTo>
                  <a:cubicBezTo>
                    <a:pt x="21" y="41"/>
                    <a:pt x="19" y="169"/>
                    <a:pt x="17" y="186"/>
                  </a:cubicBezTo>
                  <a:cubicBezTo>
                    <a:pt x="14" y="207"/>
                    <a:pt x="0" y="240"/>
                    <a:pt x="37" y="242"/>
                  </a:cubicBezTo>
                  <a:cubicBezTo>
                    <a:pt x="74" y="244"/>
                    <a:pt x="404" y="294"/>
                    <a:pt x="464" y="203"/>
                  </a:cubicBezTo>
                  <a:cubicBezTo>
                    <a:pt x="485" y="171"/>
                    <a:pt x="478" y="89"/>
                    <a:pt x="459" y="57"/>
                  </a:cubicBezTo>
                  <a:cubicBezTo>
                    <a:pt x="437" y="22"/>
                    <a:pt x="401" y="11"/>
                    <a:pt x="361" y="7"/>
                  </a:cubicBezTo>
                  <a:cubicBezTo>
                    <a:pt x="300" y="0"/>
                    <a:pt x="15" y="3"/>
                    <a:pt x="6" y="8"/>
                  </a:cubicBezTo>
                </a:path>
              </a:pathLst>
            </a:custGeom>
            <a:solidFill>
              <a:srgbClr val="E22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5" name="Freeform 62">
              <a:extLst>
                <a:ext uri="{FF2B5EF4-FFF2-40B4-BE49-F238E27FC236}">
                  <a16:creationId xmlns:a16="http://schemas.microsoft.com/office/drawing/2014/main" id="{78903BA2-A8B5-BAD8-A16B-CAE91F025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" y="2646"/>
              <a:ext cx="54" cy="494"/>
            </a:xfrm>
            <a:custGeom>
              <a:avLst/>
              <a:gdLst>
                <a:gd name="T0" fmla="*/ 35 w 36"/>
                <a:gd name="T1" fmla="*/ 0 h 337"/>
                <a:gd name="T2" fmla="*/ 99 w 36"/>
                <a:gd name="T3" fmla="*/ 215 h 337"/>
                <a:gd name="T4" fmla="*/ 107 w 36"/>
                <a:gd name="T5" fmla="*/ 507 h 337"/>
                <a:gd name="T6" fmla="*/ 72 w 36"/>
                <a:gd name="T7" fmla="*/ 799 h 337"/>
                <a:gd name="T8" fmla="*/ 0 w 36"/>
                <a:gd name="T9" fmla="*/ 1061 h 337"/>
                <a:gd name="T10" fmla="*/ 93 w 36"/>
                <a:gd name="T11" fmla="*/ 844 h 337"/>
                <a:gd name="T12" fmla="*/ 120 w 36"/>
                <a:gd name="T13" fmla="*/ 567 h 337"/>
                <a:gd name="T14" fmla="*/ 107 w 36"/>
                <a:gd name="T15" fmla="*/ 309 h 337"/>
                <a:gd name="T16" fmla="*/ 75 w 36"/>
                <a:gd name="T17" fmla="*/ 155 h 337"/>
                <a:gd name="T18" fmla="*/ 48 w 36"/>
                <a:gd name="T19" fmla="*/ 50 h 3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" h="337">
                  <a:moveTo>
                    <a:pt x="10" y="0"/>
                  </a:moveTo>
                  <a:cubicBezTo>
                    <a:pt x="23" y="13"/>
                    <a:pt x="28" y="49"/>
                    <a:pt x="29" y="68"/>
                  </a:cubicBezTo>
                  <a:cubicBezTo>
                    <a:pt x="32" y="98"/>
                    <a:pt x="34" y="131"/>
                    <a:pt x="31" y="161"/>
                  </a:cubicBezTo>
                  <a:cubicBezTo>
                    <a:pt x="28" y="192"/>
                    <a:pt x="27" y="224"/>
                    <a:pt x="21" y="254"/>
                  </a:cubicBezTo>
                  <a:cubicBezTo>
                    <a:pt x="16" y="280"/>
                    <a:pt x="10" y="312"/>
                    <a:pt x="0" y="337"/>
                  </a:cubicBezTo>
                  <a:cubicBezTo>
                    <a:pt x="16" y="321"/>
                    <a:pt x="22" y="289"/>
                    <a:pt x="27" y="268"/>
                  </a:cubicBezTo>
                  <a:cubicBezTo>
                    <a:pt x="34" y="239"/>
                    <a:pt x="34" y="209"/>
                    <a:pt x="35" y="180"/>
                  </a:cubicBezTo>
                  <a:cubicBezTo>
                    <a:pt x="36" y="153"/>
                    <a:pt x="35" y="125"/>
                    <a:pt x="31" y="98"/>
                  </a:cubicBezTo>
                  <a:cubicBezTo>
                    <a:pt x="29" y="82"/>
                    <a:pt x="26" y="65"/>
                    <a:pt x="22" y="49"/>
                  </a:cubicBezTo>
                  <a:cubicBezTo>
                    <a:pt x="20" y="38"/>
                    <a:pt x="14" y="26"/>
                    <a:pt x="14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id="{ED7A211E-CC0E-E735-1A8F-E8CE49370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" y="2635"/>
              <a:ext cx="629" cy="45"/>
            </a:xfrm>
            <a:custGeom>
              <a:avLst/>
              <a:gdLst>
                <a:gd name="T0" fmla="*/ 13 w 421"/>
                <a:gd name="T1" fmla="*/ 28 h 31"/>
                <a:gd name="T2" fmla="*/ 1224 w 421"/>
                <a:gd name="T3" fmla="*/ 13 h 31"/>
                <a:gd name="T4" fmla="*/ 1404 w 421"/>
                <a:gd name="T5" fmla="*/ 94 h 31"/>
                <a:gd name="T6" fmla="*/ 1207 w 421"/>
                <a:gd name="T7" fmla="*/ 0 h 31"/>
                <a:gd name="T8" fmla="*/ 0 w 421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1" h="31">
                  <a:moveTo>
                    <a:pt x="4" y="9"/>
                  </a:moveTo>
                  <a:cubicBezTo>
                    <a:pt x="187" y="7"/>
                    <a:pt x="367" y="4"/>
                    <a:pt x="367" y="4"/>
                  </a:cubicBezTo>
                  <a:cubicBezTo>
                    <a:pt x="367" y="4"/>
                    <a:pt x="407" y="11"/>
                    <a:pt x="421" y="31"/>
                  </a:cubicBezTo>
                  <a:cubicBezTo>
                    <a:pt x="421" y="31"/>
                    <a:pt x="392" y="0"/>
                    <a:pt x="36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A64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7" name="Freeform 64">
              <a:extLst>
                <a:ext uri="{FF2B5EF4-FFF2-40B4-BE49-F238E27FC236}">
                  <a16:creationId xmlns:a16="http://schemas.microsoft.com/office/drawing/2014/main" id="{9B622B35-A2F1-CAAE-EE75-FB73DC44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" y="2635"/>
              <a:ext cx="680" cy="75"/>
            </a:xfrm>
            <a:custGeom>
              <a:avLst/>
              <a:gdLst>
                <a:gd name="T0" fmla="*/ 1505 w 455"/>
                <a:gd name="T1" fmla="*/ 0 h 51"/>
                <a:gd name="T2" fmla="*/ 262 w 455"/>
                <a:gd name="T3" fmla="*/ 0 h 51"/>
                <a:gd name="T4" fmla="*/ 0 w 455"/>
                <a:gd name="T5" fmla="*/ 162 h 51"/>
                <a:gd name="T6" fmla="*/ 275 w 455"/>
                <a:gd name="T7" fmla="*/ 41 h 51"/>
                <a:gd name="T8" fmla="*/ 1518 w 455"/>
                <a:gd name="T9" fmla="*/ 28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5" h="51">
                  <a:moveTo>
                    <a:pt x="451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17" y="8"/>
                    <a:pt x="0" y="51"/>
                  </a:cubicBezTo>
                  <a:cubicBezTo>
                    <a:pt x="0" y="51"/>
                    <a:pt x="34" y="13"/>
                    <a:pt x="82" y="13"/>
                  </a:cubicBezTo>
                  <a:cubicBezTo>
                    <a:pt x="105" y="13"/>
                    <a:pt x="281" y="11"/>
                    <a:pt x="455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8" name="Freeform 65">
              <a:extLst>
                <a:ext uri="{FF2B5EF4-FFF2-40B4-BE49-F238E27FC236}">
                  <a16:creationId xmlns:a16="http://schemas.microsoft.com/office/drawing/2014/main" id="{2A8951D3-0F02-2968-DC61-687678A79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0" y="2828"/>
              <a:ext cx="565" cy="51"/>
            </a:xfrm>
            <a:custGeom>
              <a:avLst/>
              <a:gdLst>
                <a:gd name="T0" fmla="*/ 0 w 378"/>
                <a:gd name="T1" fmla="*/ 9 h 35"/>
                <a:gd name="T2" fmla="*/ 1 w 378"/>
                <a:gd name="T3" fmla="*/ 108 h 35"/>
                <a:gd name="T4" fmla="*/ 1263 w 378"/>
                <a:gd name="T5" fmla="*/ 55 h 35"/>
                <a:gd name="T6" fmla="*/ 0 w 378"/>
                <a:gd name="T7" fmla="*/ 9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8" h="35">
                  <a:moveTo>
                    <a:pt x="0" y="3"/>
                  </a:moveTo>
                  <a:cubicBezTo>
                    <a:pt x="0" y="3"/>
                    <a:pt x="1" y="28"/>
                    <a:pt x="1" y="35"/>
                  </a:cubicBezTo>
                  <a:cubicBezTo>
                    <a:pt x="378" y="18"/>
                    <a:pt x="378" y="18"/>
                    <a:pt x="378" y="18"/>
                  </a:cubicBezTo>
                  <a:cubicBezTo>
                    <a:pt x="378" y="18"/>
                    <a:pt x="45" y="0"/>
                    <a:pt x="0" y="3"/>
                  </a:cubicBezTo>
                  <a:close/>
                </a:path>
              </a:pathLst>
            </a:custGeom>
            <a:solidFill>
              <a:srgbClr val="E74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19" name="Freeform 66">
              <a:extLst>
                <a:ext uri="{FF2B5EF4-FFF2-40B4-BE49-F238E27FC236}">
                  <a16:creationId xmlns:a16="http://schemas.microsoft.com/office/drawing/2014/main" id="{E23BA2E0-23CC-60C6-B2BD-3F8CCCD6B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0" y="2843"/>
              <a:ext cx="467" cy="17"/>
            </a:xfrm>
            <a:custGeom>
              <a:avLst/>
              <a:gdLst>
                <a:gd name="T0" fmla="*/ 0 w 493"/>
                <a:gd name="T1" fmla="*/ 0 h 20"/>
                <a:gd name="T2" fmla="*/ 1 w 493"/>
                <a:gd name="T3" fmla="*/ 12 h 20"/>
                <a:gd name="T4" fmla="*/ 419 w 493"/>
                <a:gd name="T5" fmla="*/ 9 h 20"/>
                <a:gd name="T6" fmla="*/ 0 w 493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3" h="20">
                  <a:moveTo>
                    <a:pt x="0" y="0"/>
                  </a:moveTo>
                  <a:lnTo>
                    <a:pt x="1" y="20"/>
                  </a:lnTo>
                  <a:lnTo>
                    <a:pt x="49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20" name="Freeform 67">
              <a:extLst>
                <a:ext uri="{FF2B5EF4-FFF2-40B4-BE49-F238E27FC236}">
                  <a16:creationId xmlns:a16="http://schemas.microsoft.com/office/drawing/2014/main" id="{E54CCB34-4365-7572-4C43-BEE32F002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2724"/>
              <a:ext cx="1069" cy="24"/>
            </a:xfrm>
            <a:custGeom>
              <a:avLst/>
              <a:gdLst>
                <a:gd name="T0" fmla="*/ 0 w 715"/>
                <a:gd name="T1" fmla="*/ 0 h 16"/>
                <a:gd name="T2" fmla="*/ 2389 w 715"/>
                <a:gd name="T3" fmla="*/ 0 h 16"/>
                <a:gd name="T4" fmla="*/ 0 w 715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15" h="16">
                  <a:moveTo>
                    <a:pt x="0" y="0"/>
                  </a:moveTo>
                  <a:cubicBezTo>
                    <a:pt x="715" y="0"/>
                    <a:pt x="715" y="0"/>
                    <a:pt x="715" y="0"/>
                  </a:cubicBezTo>
                  <a:cubicBezTo>
                    <a:pt x="715" y="0"/>
                    <a:pt x="123" y="1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21" name="Freeform 68">
              <a:extLst>
                <a:ext uri="{FF2B5EF4-FFF2-40B4-BE49-F238E27FC236}">
                  <a16:creationId xmlns:a16="http://schemas.microsoft.com/office/drawing/2014/main" id="{823D3135-74A9-146F-3FF4-9F75A0BB5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009"/>
              <a:ext cx="560" cy="29"/>
            </a:xfrm>
            <a:custGeom>
              <a:avLst/>
              <a:gdLst>
                <a:gd name="T0" fmla="*/ 1247 w 375"/>
                <a:gd name="T1" fmla="*/ 61 h 20"/>
                <a:gd name="T2" fmla="*/ 0 w 375"/>
                <a:gd name="T3" fmla="*/ 0 h 20"/>
                <a:gd name="T4" fmla="*/ 1248 w 375"/>
                <a:gd name="T5" fmla="*/ 0 h 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5" h="20">
                  <a:moveTo>
                    <a:pt x="374" y="20"/>
                  </a:moveTo>
                  <a:cubicBezTo>
                    <a:pt x="261" y="20"/>
                    <a:pt x="132" y="16"/>
                    <a:pt x="0" y="0"/>
                  </a:cubicBezTo>
                  <a:cubicBezTo>
                    <a:pt x="375" y="0"/>
                    <a:pt x="375" y="0"/>
                    <a:pt x="3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22" name="Freeform 69">
              <a:extLst>
                <a:ext uri="{FF2B5EF4-FFF2-40B4-BE49-F238E27FC236}">
                  <a16:creationId xmlns:a16="http://schemas.microsoft.com/office/drawing/2014/main" id="{3C01AF8F-C946-F4AE-EF39-B2BF15466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5" y="3009"/>
              <a:ext cx="547" cy="29"/>
            </a:xfrm>
            <a:custGeom>
              <a:avLst/>
              <a:gdLst>
                <a:gd name="T0" fmla="*/ 1 w 366"/>
                <a:gd name="T1" fmla="*/ 0 h 20"/>
                <a:gd name="T2" fmla="*/ 1223 w 366"/>
                <a:gd name="T3" fmla="*/ 0 h 20"/>
                <a:gd name="T4" fmla="*/ 0 w 366"/>
                <a:gd name="T5" fmla="*/ 61 h 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6" h="20">
                  <a:moveTo>
                    <a:pt x="1" y="0"/>
                  </a:moveTo>
                  <a:cubicBezTo>
                    <a:pt x="366" y="0"/>
                    <a:pt x="366" y="0"/>
                    <a:pt x="366" y="0"/>
                  </a:cubicBezTo>
                  <a:cubicBezTo>
                    <a:pt x="366" y="0"/>
                    <a:pt x="213" y="19"/>
                    <a:pt x="0" y="20"/>
                  </a:cubicBezTo>
                </a:path>
              </a:pathLst>
            </a:custGeom>
            <a:solidFill>
              <a:srgbClr val="E74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23" name="Freeform 70">
              <a:extLst>
                <a:ext uri="{FF2B5EF4-FFF2-40B4-BE49-F238E27FC236}">
                  <a16:creationId xmlns:a16="http://schemas.microsoft.com/office/drawing/2014/main" id="{BA1C211F-8972-738C-1C28-CD1ED3033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2592"/>
              <a:ext cx="728" cy="645"/>
            </a:xfrm>
            <a:custGeom>
              <a:avLst/>
              <a:gdLst>
                <a:gd name="T0" fmla="*/ 1626 w 487"/>
                <a:gd name="T1" fmla="*/ 1387 h 440"/>
                <a:gd name="T2" fmla="*/ 561 w 487"/>
                <a:gd name="T3" fmla="*/ 1387 h 440"/>
                <a:gd name="T4" fmla="*/ 0 w 487"/>
                <a:gd name="T5" fmla="*/ 825 h 440"/>
                <a:gd name="T6" fmla="*/ 0 w 487"/>
                <a:gd name="T7" fmla="*/ 563 h 440"/>
                <a:gd name="T8" fmla="*/ 561 w 487"/>
                <a:gd name="T9" fmla="*/ 0 h 440"/>
                <a:gd name="T10" fmla="*/ 149 w 487"/>
                <a:gd name="T11" fmla="*/ 698 h 440"/>
                <a:gd name="T12" fmla="*/ 641 w 487"/>
                <a:gd name="T13" fmla="*/ 1269 h 440"/>
                <a:gd name="T14" fmla="*/ 1626 w 487"/>
                <a:gd name="T15" fmla="*/ 1387 h 4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7" h="440">
                  <a:moveTo>
                    <a:pt x="487" y="440"/>
                  </a:moveTo>
                  <a:cubicBezTo>
                    <a:pt x="168" y="440"/>
                    <a:pt x="168" y="440"/>
                    <a:pt x="168" y="440"/>
                  </a:cubicBezTo>
                  <a:cubicBezTo>
                    <a:pt x="75" y="440"/>
                    <a:pt x="0" y="361"/>
                    <a:pt x="0" y="262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80"/>
                    <a:pt x="75" y="0"/>
                    <a:pt x="168" y="0"/>
                  </a:cubicBezTo>
                  <a:cubicBezTo>
                    <a:pt x="168" y="0"/>
                    <a:pt x="38" y="12"/>
                    <a:pt x="45" y="222"/>
                  </a:cubicBezTo>
                  <a:cubicBezTo>
                    <a:pt x="50" y="366"/>
                    <a:pt x="90" y="403"/>
                    <a:pt x="192" y="403"/>
                  </a:cubicBezTo>
                  <a:cubicBezTo>
                    <a:pt x="293" y="403"/>
                    <a:pt x="487" y="440"/>
                    <a:pt x="487" y="44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24" name="Freeform 71">
              <a:extLst>
                <a:ext uri="{FF2B5EF4-FFF2-40B4-BE49-F238E27FC236}">
                  <a16:creationId xmlns:a16="http://schemas.microsoft.com/office/drawing/2014/main" id="{74D73006-A60A-4671-246D-30C74AFFA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" y="2781"/>
              <a:ext cx="99" cy="301"/>
            </a:xfrm>
            <a:custGeom>
              <a:avLst/>
              <a:gdLst>
                <a:gd name="T0" fmla="*/ 224 w 66"/>
                <a:gd name="T1" fmla="*/ 319 h 205"/>
                <a:gd name="T2" fmla="*/ 120 w 66"/>
                <a:gd name="T3" fmla="*/ 649 h 205"/>
                <a:gd name="T4" fmla="*/ 0 w 66"/>
                <a:gd name="T5" fmla="*/ 319 h 205"/>
                <a:gd name="T6" fmla="*/ 107 w 66"/>
                <a:gd name="T7" fmla="*/ 0 h 205"/>
                <a:gd name="T8" fmla="*/ 224 w 66"/>
                <a:gd name="T9" fmla="*/ 319 h 2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" h="205">
                  <a:moveTo>
                    <a:pt x="66" y="101"/>
                  </a:moveTo>
                  <a:cubicBezTo>
                    <a:pt x="66" y="141"/>
                    <a:pt x="54" y="205"/>
                    <a:pt x="35" y="205"/>
                  </a:cubicBezTo>
                  <a:cubicBezTo>
                    <a:pt x="17" y="205"/>
                    <a:pt x="0" y="141"/>
                    <a:pt x="0" y="101"/>
                  </a:cubicBezTo>
                  <a:cubicBezTo>
                    <a:pt x="0" y="61"/>
                    <a:pt x="13" y="0"/>
                    <a:pt x="31" y="0"/>
                  </a:cubicBezTo>
                  <a:cubicBezTo>
                    <a:pt x="49" y="0"/>
                    <a:pt x="66" y="61"/>
                    <a:pt x="66" y="101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25" name="Oval 72">
              <a:extLst>
                <a:ext uri="{FF2B5EF4-FFF2-40B4-BE49-F238E27FC236}">
                  <a16:creationId xmlns:a16="http://schemas.microsoft.com/office/drawing/2014/main" id="{FA0E750D-C0EA-52CA-26F4-A3E281B4F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8" y="2718"/>
              <a:ext cx="25" cy="2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fr-FR" sz="1350"/>
            </a:p>
          </p:txBody>
        </p:sp>
        <p:sp>
          <p:nvSpPr>
            <p:cNvPr id="26" name="Oval 73">
              <a:extLst>
                <a:ext uri="{FF2B5EF4-FFF2-40B4-BE49-F238E27FC236}">
                  <a16:creationId xmlns:a16="http://schemas.microsoft.com/office/drawing/2014/main" id="{9A457755-756B-D114-5331-84E43E9D5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" y="2765"/>
              <a:ext cx="17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fr-FR" sz="1350"/>
            </a:p>
          </p:txBody>
        </p:sp>
        <p:sp>
          <p:nvSpPr>
            <p:cNvPr id="27" name="Oval 74">
              <a:extLst>
                <a:ext uri="{FF2B5EF4-FFF2-40B4-BE49-F238E27FC236}">
                  <a16:creationId xmlns:a16="http://schemas.microsoft.com/office/drawing/2014/main" id="{3D32C5E9-6B35-AD7D-07E3-70D0B511C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3" y="2840"/>
              <a:ext cx="26" cy="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fr-FR" sz="1350"/>
            </a:p>
          </p:txBody>
        </p:sp>
        <p:sp>
          <p:nvSpPr>
            <p:cNvPr id="28" name="Freeform 75">
              <a:extLst>
                <a:ext uri="{FF2B5EF4-FFF2-40B4-BE49-F238E27FC236}">
                  <a16:creationId xmlns:a16="http://schemas.microsoft.com/office/drawing/2014/main" id="{FA7D5E09-AAD7-D794-E844-D34A5A351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" y="2746"/>
              <a:ext cx="63" cy="232"/>
            </a:xfrm>
            <a:custGeom>
              <a:avLst/>
              <a:gdLst>
                <a:gd name="T0" fmla="*/ 62 w 42"/>
                <a:gd name="T1" fmla="*/ 110 h 158"/>
                <a:gd name="T2" fmla="*/ 81 w 42"/>
                <a:gd name="T3" fmla="*/ 501 h 158"/>
                <a:gd name="T4" fmla="*/ 113 w 42"/>
                <a:gd name="T5" fmla="*/ 181 h 158"/>
                <a:gd name="T6" fmla="*/ 0 w 42"/>
                <a:gd name="T7" fmla="*/ 0 h 1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" h="158">
                  <a:moveTo>
                    <a:pt x="18" y="35"/>
                  </a:moveTo>
                  <a:cubicBezTo>
                    <a:pt x="35" y="78"/>
                    <a:pt x="19" y="116"/>
                    <a:pt x="24" y="158"/>
                  </a:cubicBezTo>
                  <a:cubicBezTo>
                    <a:pt x="40" y="131"/>
                    <a:pt x="42" y="87"/>
                    <a:pt x="33" y="57"/>
                  </a:cubicBezTo>
                  <a:cubicBezTo>
                    <a:pt x="27" y="35"/>
                    <a:pt x="5" y="18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29" name="Oval 76">
              <a:extLst>
                <a:ext uri="{FF2B5EF4-FFF2-40B4-BE49-F238E27FC236}">
                  <a16:creationId xmlns:a16="http://schemas.microsoft.com/office/drawing/2014/main" id="{2FA57C46-B2A2-527C-F3A8-721A288DB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" y="2727"/>
              <a:ext cx="54" cy="6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fr-FR" sz="1350"/>
            </a:p>
          </p:txBody>
        </p:sp>
        <p:sp>
          <p:nvSpPr>
            <p:cNvPr id="30" name="Oval 77">
              <a:extLst>
                <a:ext uri="{FF2B5EF4-FFF2-40B4-BE49-F238E27FC236}">
                  <a16:creationId xmlns:a16="http://schemas.microsoft.com/office/drawing/2014/main" id="{07988C51-ED04-CEDE-A89A-DE7967C19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9" y="2819"/>
              <a:ext cx="27" cy="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fr-FR" sz="1350"/>
            </a:p>
          </p:txBody>
        </p:sp>
        <p:sp>
          <p:nvSpPr>
            <p:cNvPr id="31" name="Freeform 78">
              <a:extLst>
                <a:ext uri="{FF2B5EF4-FFF2-40B4-BE49-F238E27FC236}">
                  <a16:creationId xmlns:a16="http://schemas.microsoft.com/office/drawing/2014/main" id="{B704E0D6-F1F3-48AC-7831-63EFF6A57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2592"/>
              <a:ext cx="1632" cy="645"/>
            </a:xfrm>
            <a:custGeom>
              <a:avLst/>
              <a:gdLst>
                <a:gd name="T0" fmla="*/ 3645 w 1092"/>
                <a:gd name="T1" fmla="*/ 825 h 440"/>
                <a:gd name="T2" fmla="*/ 3085 w 1092"/>
                <a:gd name="T3" fmla="*/ 1387 h 440"/>
                <a:gd name="T4" fmla="*/ 560 w 1092"/>
                <a:gd name="T5" fmla="*/ 1387 h 440"/>
                <a:gd name="T6" fmla="*/ 0 w 1092"/>
                <a:gd name="T7" fmla="*/ 825 h 440"/>
                <a:gd name="T8" fmla="*/ 0 w 1092"/>
                <a:gd name="T9" fmla="*/ 563 h 440"/>
                <a:gd name="T10" fmla="*/ 560 w 1092"/>
                <a:gd name="T11" fmla="*/ 0 h 440"/>
                <a:gd name="T12" fmla="*/ 3085 w 1092"/>
                <a:gd name="T13" fmla="*/ 0 h 440"/>
                <a:gd name="T14" fmla="*/ 3645 w 1092"/>
                <a:gd name="T15" fmla="*/ 563 h 440"/>
                <a:gd name="T16" fmla="*/ 3645 w 1092"/>
                <a:gd name="T17" fmla="*/ 825 h 4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92" h="440">
                  <a:moveTo>
                    <a:pt x="1092" y="262"/>
                  </a:moveTo>
                  <a:cubicBezTo>
                    <a:pt x="1092" y="361"/>
                    <a:pt x="1017" y="440"/>
                    <a:pt x="924" y="440"/>
                  </a:cubicBezTo>
                  <a:cubicBezTo>
                    <a:pt x="168" y="440"/>
                    <a:pt x="168" y="440"/>
                    <a:pt x="168" y="440"/>
                  </a:cubicBezTo>
                  <a:cubicBezTo>
                    <a:pt x="75" y="440"/>
                    <a:pt x="0" y="361"/>
                    <a:pt x="0" y="262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80"/>
                    <a:pt x="75" y="0"/>
                    <a:pt x="168" y="0"/>
                  </a:cubicBezTo>
                  <a:cubicBezTo>
                    <a:pt x="924" y="0"/>
                    <a:pt x="924" y="0"/>
                    <a:pt x="924" y="0"/>
                  </a:cubicBezTo>
                  <a:cubicBezTo>
                    <a:pt x="1017" y="0"/>
                    <a:pt x="1092" y="80"/>
                    <a:pt x="1092" y="179"/>
                  </a:cubicBezTo>
                  <a:lnTo>
                    <a:pt x="1092" y="262"/>
                  </a:lnTo>
                  <a:close/>
                </a:path>
              </a:pathLst>
            </a:custGeom>
            <a:noFill/>
            <a:ln w="9525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32" name="Freeform 79">
              <a:extLst>
                <a:ext uri="{FF2B5EF4-FFF2-40B4-BE49-F238E27FC236}">
                  <a16:creationId xmlns:a16="http://schemas.microsoft.com/office/drawing/2014/main" id="{96AB6580-44F5-97D0-170D-5F89101B4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" y="2599"/>
              <a:ext cx="51" cy="125"/>
            </a:xfrm>
            <a:custGeom>
              <a:avLst/>
              <a:gdLst>
                <a:gd name="T0" fmla="*/ 0 w 34"/>
                <a:gd name="T1" fmla="*/ 0 h 85"/>
                <a:gd name="T2" fmla="*/ 116 w 34"/>
                <a:gd name="T3" fmla="*/ 271 h 8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4" h="85">
                  <a:moveTo>
                    <a:pt x="0" y="0"/>
                  </a:moveTo>
                  <a:cubicBezTo>
                    <a:pt x="0" y="0"/>
                    <a:pt x="29" y="38"/>
                    <a:pt x="34" y="85"/>
                  </a:cubicBezTo>
                </a:path>
              </a:pathLst>
            </a:custGeom>
            <a:noFill/>
            <a:ln w="4763" cap="rnd">
              <a:solidFill>
                <a:srgbClr val="FCFCF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4B44832D-F6C4-568B-3C42-E690DE2A0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3019"/>
              <a:ext cx="57" cy="205"/>
            </a:xfrm>
            <a:custGeom>
              <a:avLst/>
              <a:gdLst>
                <a:gd name="T0" fmla="*/ 129 w 38"/>
                <a:gd name="T1" fmla="*/ 0 h 140"/>
                <a:gd name="T2" fmla="*/ 0 w 38"/>
                <a:gd name="T3" fmla="*/ 439 h 14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8" h="140">
                  <a:moveTo>
                    <a:pt x="38" y="0"/>
                  </a:moveTo>
                  <a:cubicBezTo>
                    <a:pt x="38" y="0"/>
                    <a:pt x="31" y="94"/>
                    <a:pt x="0" y="140"/>
                  </a:cubicBezTo>
                </a:path>
              </a:pathLst>
            </a:custGeom>
            <a:noFill/>
            <a:ln w="4763" cap="rnd">
              <a:solidFill>
                <a:srgbClr val="FCFCF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50"/>
            </a:p>
          </p:txBody>
        </p:sp>
      </p:grpSp>
      <p:pic>
        <p:nvPicPr>
          <p:cNvPr id="34" name="Graphique 86" descr="Panneau d’interdiction avec un remplissage uni">
            <a:extLst>
              <a:ext uri="{FF2B5EF4-FFF2-40B4-BE49-F238E27FC236}">
                <a16:creationId xmlns:a16="http://schemas.microsoft.com/office/drawing/2014/main" id="{E4ED062A-05BE-B0DF-21F6-AE69F50B5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772" y="2927306"/>
            <a:ext cx="685800" cy="685800"/>
          </a:xfrm>
          <a:prstGeom prst="rect">
            <a:avLst/>
          </a:prstGeom>
        </p:spPr>
      </p:pic>
      <p:pic>
        <p:nvPicPr>
          <p:cNvPr id="35" name="Graphique 86" descr="Panneau d’interdiction avec un remplissage uni">
            <a:extLst>
              <a:ext uri="{FF2B5EF4-FFF2-40B4-BE49-F238E27FC236}">
                <a16:creationId xmlns:a16="http://schemas.microsoft.com/office/drawing/2014/main" id="{E4ED062A-05BE-B0DF-21F6-AE69F50B5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696" y="1700808"/>
            <a:ext cx="685800" cy="6858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74" y="2467194"/>
            <a:ext cx="2051244" cy="171159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96" y="2465445"/>
            <a:ext cx="2011300" cy="167826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73" y="4269072"/>
            <a:ext cx="2047425" cy="1708403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08" y="4269072"/>
            <a:ext cx="2047424" cy="1708403"/>
          </a:xfrm>
          <a:prstGeom prst="rect">
            <a:avLst/>
          </a:prstGeom>
        </p:spPr>
      </p:pic>
      <p:sp>
        <p:nvSpPr>
          <p:cNvPr id="40" name="Titre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Marquage phospo-H2Ax</a:t>
            </a:r>
          </a:p>
        </p:txBody>
      </p:sp>
    </p:spTree>
    <p:extLst>
      <p:ext uri="{BB962C8B-B14F-4D97-AF65-F5344CB8AC3E}">
        <p14:creationId xmlns:p14="http://schemas.microsoft.com/office/powerpoint/2010/main" val="3601444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D755E5A-CE72-488E-9384-A55883E1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Radiothérapeute &amp; Chercheur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14BA8F-034F-4CA9-8057-9D79232AA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09" y="1340768"/>
            <a:ext cx="8461981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89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40" y="1700808"/>
            <a:ext cx="5211120" cy="48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67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6">
            <a:extLst>
              <a:ext uri="{FF2B5EF4-FFF2-40B4-BE49-F238E27FC236}">
                <a16:creationId xmlns:a16="http://schemas.microsoft.com/office/drawing/2014/main" id="{9682385E-7ECB-620A-FEFA-C74AE345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86" y="1484444"/>
            <a:ext cx="3819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Survie </a:t>
            </a:r>
            <a:r>
              <a:rPr lang="fr-FR" dirty="0" err="1" smtClean="0"/>
              <a:t>clonogénique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2132856"/>
            <a:ext cx="5419814" cy="3231160"/>
          </a:xfrm>
          <a:prstGeom prst="rect">
            <a:avLst/>
          </a:prstGeom>
        </p:spPr>
      </p:pic>
      <p:graphicFrame>
        <p:nvGraphicFramePr>
          <p:cNvPr id="366" name="Objet 365"/>
          <p:cNvGraphicFramePr>
            <a:graphicFrameLocks noChangeAspect="1"/>
          </p:cNvGraphicFramePr>
          <p:nvPr>
            <p:extLst/>
          </p:nvPr>
        </p:nvGraphicFramePr>
        <p:xfrm>
          <a:off x="611560" y="5419206"/>
          <a:ext cx="3978234" cy="31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5" imgW="5753100" imgH="342900" progId="Word.Document.12">
                  <p:embed/>
                </p:oleObj>
              </mc:Choice>
              <mc:Fallback>
                <p:oleObj name="Document" r:id="rId5" imgW="5753100" imgH="342900" progId="Word.Document.12">
                  <p:embed/>
                  <p:pic>
                    <p:nvPicPr>
                      <p:cNvPr id="366" name="Objet 36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0" y="5419206"/>
                        <a:ext cx="3978234" cy="31405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" name="Objet 367"/>
          <p:cNvGraphicFramePr>
            <a:graphicFrameLocks noChangeAspect="1"/>
          </p:cNvGraphicFramePr>
          <p:nvPr>
            <p:extLst/>
          </p:nvPr>
        </p:nvGraphicFramePr>
        <p:xfrm>
          <a:off x="4809240" y="5406982"/>
          <a:ext cx="2996887" cy="326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7" imgW="3149600" imgH="342900" progId="Word.Document.12">
                  <p:embed/>
                </p:oleObj>
              </mc:Choice>
              <mc:Fallback>
                <p:oleObj name="Document" r:id="rId7" imgW="3149600" imgH="342900" progId="Word.Document.12">
                  <p:embed/>
                  <p:pic>
                    <p:nvPicPr>
                      <p:cNvPr id="368" name="Objet 36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9240" y="5406982"/>
                        <a:ext cx="2996887" cy="326274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3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Courbe de survie </a:t>
            </a:r>
            <a:r>
              <a:rPr lang="fr-FR" dirty="0" err="1" smtClean="0"/>
              <a:t>clonogénique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888" y="2835393"/>
            <a:ext cx="2444557" cy="1441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r 7"/>
          <p:cNvGrpSpPr/>
          <p:nvPr/>
        </p:nvGrpSpPr>
        <p:grpSpPr>
          <a:xfrm>
            <a:off x="5737418" y="2770012"/>
            <a:ext cx="1823277" cy="1481218"/>
            <a:chOff x="4876975" y="4617796"/>
            <a:chExt cx="2973959" cy="22776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/>
            <a:srcRect b="7311"/>
            <a:stretch/>
          </p:blipFill>
          <p:spPr>
            <a:xfrm>
              <a:off x="5047652" y="4617796"/>
              <a:ext cx="2803282" cy="1941618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 rot="16200000">
              <a:off x="4562152" y="5377033"/>
              <a:ext cx="1006157" cy="37651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Survie (%)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800597" y="6540456"/>
              <a:ext cx="1497540" cy="35494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Dose (Gy)</a:t>
              </a:r>
            </a:p>
          </p:txBody>
        </p:sp>
      </p:grpSp>
      <p:graphicFrame>
        <p:nvGraphicFramePr>
          <p:cNvPr id="9" name="Objet 8"/>
          <p:cNvGraphicFramePr>
            <a:graphicFrameLocks noChangeAspect="1"/>
          </p:cNvGraphicFramePr>
          <p:nvPr>
            <p:extLst/>
          </p:nvPr>
        </p:nvGraphicFramePr>
        <p:xfrm>
          <a:off x="755576" y="2339115"/>
          <a:ext cx="3978234" cy="31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ocument" r:id="rId5" imgW="5753100" imgH="342900" progId="Word.Document.12">
                  <p:embed/>
                </p:oleObj>
              </mc:Choice>
              <mc:Fallback>
                <p:oleObj name="Document" r:id="rId5" imgW="5753100" imgH="342900" progId="Word.Document.12">
                  <p:embed/>
                  <p:pic>
                    <p:nvPicPr>
                      <p:cNvPr id="9" name="Obje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5576" y="2339115"/>
                        <a:ext cx="3978234" cy="31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/>
          </p:nvPr>
        </p:nvGraphicFramePr>
        <p:xfrm>
          <a:off x="4953256" y="2361368"/>
          <a:ext cx="2996887" cy="326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Document" r:id="rId7" imgW="3149600" imgH="342900" progId="Word.Document.12">
                  <p:embed/>
                </p:oleObj>
              </mc:Choice>
              <mc:Fallback>
                <p:oleObj name="Document" r:id="rId7" imgW="3149600" imgH="342900" progId="Word.Document.12">
                  <p:embed/>
                  <p:pic>
                    <p:nvPicPr>
                      <p:cNvPr id="10" name="Obje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3256" y="2361368"/>
                        <a:ext cx="2996887" cy="326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28">
            <a:extLst>
              <a:ext uri="{FF2B5EF4-FFF2-40B4-BE49-F238E27FC236}">
                <a16:creationId xmlns:a16="http://schemas.microsoft.com/office/drawing/2014/main" id="{94014A77-2F14-C28D-8F97-BC9A2930AA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91446" y="1570764"/>
            <a:ext cx="940594" cy="294084"/>
            <a:chOff x="675" y="2885"/>
            <a:chExt cx="1740" cy="542"/>
          </a:xfrm>
        </p:grpSpPr>
        <p:sp>
          <p:nvSpPr>
            <p:cNvPr id="12" name="Freeform 129">
              <a:extLst>
                <a:ext uri="{FF2B5EF4-FFF2-40B4-BE49-F238E27FC236}">
                  <a16:creationId xmlns:a16="http://schemas.microsoft.com/office/drawing/2014/main" id="{DE47D3C5-E153-CCA2-3A95-F36DD1F3A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" y="2885"/>
              <a:ext cx="1505" cy="230"/>
            </a:xfrm>
            <a:custGeom>
              <a:avLst/>
              <a:gdLst>
                <a:gd name="T0" fmla="*/ 36145 w 602"/>
                <a:gd name="T1" fmla="*/ 1795 h 86"/>
                <a:gd name="T2" fmla="*/ 39845 w 602"/>
                <a:gd name="T3" fmla="*/ 0 h 86"/>
                <a:gd name="T4" fmla="*/ 319845 w 602"/>
                <a:gd name="T5" fmla="*/ 0 h 86"/>
                <a:gd name="T6" fmla="*/ 326688 w 602"/>
                <a:gd name="T7" fmla="*/ 1072 h 86"/>
                <a:gd name="T8" fmla="*/ 367500 w 602"/>
                <a:gd name="T9" fmla="*/ 11765 h 86"/>
                <a:gd name="T10" fmla="*/ 346220 w 602"/>
                <a:gd name="T11" fmla="*/ 70602 h 86"/>
                <a:gd name="T12" fmla="*/ 346220 w 602"/>
                <a:gd name="T13" fmla="*/ 70602 h 86"/>
                <a:gd name="T14" fmla="*/ 293750 w 602"/>
                <a:gd name="T15" fmla="*/ 79342 h 86"/>
                <a:gd name="T16" fmla="*/ 279613 w 602"/>
                <a:gd name="T17" fmla="*/ 80166 h 86"/>
                <a:gd name="T18" fmla="*/ 4425 w 602"/>
                <a:gd name="T19" fmla="*/ 80166 h 86"/>
                <a:gd name="T20" fmla="*/ 0 w 602"/>
                <a:gd name="T21" fmla="*/ 84151 h 86"/>
                <a:gd name="T22" fmla="*/ 0 w 602"/>
                <a:gd name="T23" fmla="*/ 83041 h 86"/>
                <a:gd name="T24" fmla="*/ 36145 w 602"/>
                <a:gd name="T25" fmla="*/ 1795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02" h="86">
                  <a:moveTo>
                    <a:pt x="59" y="2"/>
                  </a:moveTo>
                  <a:cubicBezTo>
                    <a:pt x="60" y="1"/>
                    <a:pt x="62" y="0"/>
                    <a:pt x="65" y="0"/>
                  </a:cubicBezTo>
                  <a:cubicBezTo>
                    <a:pt x="80" y="0"/>
                    <a:pt x="511" y="0"/>
                    <a:pt x="524" y="0"/>
                  </a:cubicBezTo>
                  <a:cubicBezTo>
                    <a:pt x="526" y="0"/>
                    <a:pt x="532" y="0"/>
                    <a:pt x="535" y="1"/>
                  </a:cubicBezTo>
                  <a:cubicBezTo>
                    <a:pt x="538" y="1"/>
                    <a:pt x="595" y="9"/>
                    <a:pt x="602" y="12"/>
                  </a:cubicBezTo>
                  <a:cubicBezTo>
                    <a:pt x="589" y="31"/>
                    <a:pt x="573" y="63"/>
                    <a:pt x="567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45" y="76"/>
                    <a:pt x="486" y="81"/>
                    <a:pt x="481" y="81"/>
                  </a:cubicBezTo>
                  <a:cubicBezTo>
                    <a:pt x="473" y="82"/>
                    <a:pt x="471" y="82"/>
                    <a:pt x="458" y="82"/>
                  </a:cubicBezTo>
                  <a:cubicBezTo>
                    <a:pt x="446" y="82"/>
                    <a:pt x="22" y="82"/>
                    <a:pt x="7" y="82"/>
                  </a:cubicBezTo>
                  <a:cubicBezTo>
                    <a:pt x="3" y="82"/>
                    <a:pt x="1" y="83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4" y="78"/>
                    <a:pt x="54" y="6"/>
                    <a:pt x="59" y="2"/>
                  </a:cubicBezTo>
                  <a:close/>
                </a:path>
              </a:pathLst>
            </a:custGeom>
            <a:solidFill>
              <a:srgbClr val="E8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" name="Freeform 130">
              <a:extLst>
                <a:ext uri="{FF2B5EF4-FFF2-40B4-BE49-F238E27FC236}">
                  <a16:creationId xmlns:a16="http://schemas.microsoft.com/office/drawing/2014/main" id="{885913EE-B085-45CC-15A4-53D9FA09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" y="2885"/>
              <a:ext cx="1362" cy="323"/>
            </a:xfrm>
            <a:custGeom>
              <a:avLst/>
              <a:gdLst>
                <a:gd name="T0" fmla="*/ 331306 w 545"/>
                <a:gd name="T1" fmla="*/ 99463 h 121"/>
                <a:gd name="T2" fmla="*/ 331818 w 545"/>
                <a:gd name="T3" fmla="*/ 98400 h 121"/>
                <a:gd name="T4" fmla="*/ 331818 w 545"/>
                <a:gd name="T5" fmla="*/ 11529 h 121"/>
                <a:gd name="T6" fmla="*/ 291056 w 545"/>
                <a:gd name="T7" fmla="*/ 1062 h 121"/>
                <a:gd name="T8" fmla="*/ 284236 w 545"/>
                <a:gd name="T9" fmla="*/ 0 h 121"/>
                <a:gd name="T10" fmla="*/ 4871 w 545"/>
                <a:gd name="T11" fmla="*/ 0 h 121"/>
                <a:gd name="T12" fmla="*/ 1167 w 545"/>
                <a:gd name="T13" fmla="*/ 1767 h 121"/>
                <a:gd name="T14" fmla="*/ 1167 w 545"/>
                <a:gd name="T15" fmla="*/ 1767 h 121"/>
                <a:gd name="T16" fmla="*/ 0 w 545"/>
                <a:gd name="T17" fmla="*/ 12592 h 121"/>
                <a:gd name="T18" fmla="*/ 0 w 545"/>
                <a:gd name="T19" fmla="*/ 107095 h 121"/>
                <a:gd name="T20" fmla="*/ 6040 w 545"/>
                <a:gd name="T21" fmla="*/ 116835 h 121"/>
                <a:gd name="T22" fmla="*/ 6508 w 545"/>
                <a:gd name="T23" fmla="*/ 116835 h 121"/>
                <a:gd name="T24" fmla="*/ 8974 w 545"/>
                <a:gd name="T25" fmla="*/ 116835 h 121"/>
                <a:gd name="T26" fmla="*/ 284236 w 545"/>
                <a:gd name="T27" fmla="*/ 116835 h 121"/>
                <a:gd name="T28" fmla="*/ 331306 w 545"/>
                <a:gd name="T29" fmla="*/ 99463 h 1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5" h="121">
                  <a:moveTo>
                    <a:pt x="544" y="103"/>
                  </a:moveTo>
                  <a:cubicBezTo>
                    <a:pt x="545" y="102"/>
                    <a:pt x="545" y="102"/>
                    <a:pt x="545" y="102"/>
                  </a:cubicBezTo>
                  <a:cubicBezTo>
                    <a:pt x="545" y="12"/>
                    <a:pt x="545" y="12"/>
                    <a:pt x="545" y="12"/>
                  </a:cubicBezTo>
                  <a:cubicBezTo>
                    <a:pt x="538" y="9"/>
                    <a:pt x="481" y="1"/>
                    <a:pt x="478" y="1"/>
                  </a:cubicBezTo>
                  <a:cubicBezTo>
                    <a:pt x="475" y="0"/>
                    <a:pt x="469" y="0"/>
                    <a:pt x="46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0" y="8"/>
                    <a:pt x="0" y="13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20"/>
                    <a:pt x="3" y="121"/>
                    <a:pt x="10" y="121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467" y="121"/>
                    <a:pt x="467" y="121"/>
                    <a:pt x="467" y="121"/>
                  </a:cubicBezTo>
                  <a:cubicBezTo>
                    <a:pt x="485" y="121"/>
                    <a:pt x="544" y="103"/>
                    <a:pt x="544" y="103"/>
                  </a:cubicBezTo>
                  <a:close/>
                </a:path>
              </a:pathLst>
            </a:custGeom>
            <a:solidFill>
              <a:srgbClr val="CDE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" name="Freeform 131">
              <a:extLst>
                <a:ext uri="{FF2B5EF4-FFF2-40B4-BE49-F238E27FC236}">
                  <a16:creationId xmlns:a16="http://schemas.microsoft.com/office/drawing/2014/main" id="{F10118AF-D2A9-5753-2902-2B4211303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" y="2888"/>
              <a:ext cx="175" cy="317"/>
            </a:xfrm>
            <a:custGeom>
              <a:avLst/>
              <a:gdLst>
                <a:gd name="T0" fmla="*/ 0 w 70"/>
                <a:gd name="T1" fmla="*/ 0 h 119"/>
                <a:gd name="T2" fmla="*/ 0 w 70"/>
                <a:gd name="T3" fmla="*/ 0 h 119"/>
                <a:gd name="T4" fmla="*/ 0 w 70"/>
                <a:gd name="T5" fmla="*/ 113190 h 119"/>
                <a:gd name="T6" fmla="*/ 42313 w 70"/>
                <a:gd name="T7" fmla="*/ 97239 h 119"/>
                <a:gd name="T8" fmla="*/ 42783 w 70"/>
                <a:gd name="T9" fmla="*/ 96182 h 119"/>
                <a:gd name="T10" fmla="*/ 42783 w 70"/>
                <a:gd name="T11" fmla="*/ 10317 h 119"/>
                <a:gd name="T12" fmla="*/ 1958 w 70"/>
                <a:gd name="T13" fmla="*/ 0 h 119"/>
                <a:gd name="T14" fmla="*/ 0 w 70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" h="1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4" y="116"/>
                    <a:pt x="69" y="102"/>
                    <a:pt x="69" y="102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63" y="8"/>
                    <a:pt x="6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8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" name="Freeform 132">
              <a:extLst>
                <a:ext uri="{FF2B5EF4-FFF2-40B4-BE49-F238E27FC236}">
                  <a16:creationId xmlns:a16="http://schemas.microsoft.com/office/drawing/2014/main" id="{E61D6B0E-EC94-8605-D183-0BD37947E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" y="3077"/>
              <a:ext cx="1420" cy="350"/>
            </a:xfrm>
            <a:custGeom>
              <a:avLst/>
              <a:gdLst>
                <a:gd name="T0" fmla="*/ 4895 w 568"/>
                <a:gd name="T1" fmla="*/ 9787 h 131"/>
                <a:gd name="T2" fmla="*/ 280283 w 568"/>
                <a:gd name="T3" fmla="*/ 9787 h 131"/>
                <a:gd name="T4" fmla="*/ 294270 w 568"/>
                <a:gd name="T5" fmla="*/ 8715 h 131"/>
                <a:gd name="T6" fmla="*/ 346688 w 568"/>
                <a:gd name="T7" fmla="*/ 0 h 131"/>
                <a:gd name="T8" fmla="*/ 346688 w 568"/>
                <a:gd name="T9" fmla="*/ 91355 h 131"/>
                <a:gd name="T10" fmla="*/ 294270 w 568"/>
                <a:gd name="T11" fmla="*/ 126219 h 131"/>
                <a:gd name="T12" fmla="*/ 280283 w 568"/>
                <a:gd name="T13" fmla="*/ 127282 h 131"/>
                <a:gd name="T14" fmla="*/ 6845 w 568"/>
                <a:gd name="T15" fmla="*/ 127282 h 131"/>
                <a:gd name="T16" fmla="*/ 6175 w 568"/>
                <a:gd name="T17" fmla="*/ 127282 h 131"/>
                <a:gd name="T18" fmla="*/ 0 w 568"/>
                <a:gd name="T19" fmla="*/ 117504 h 131"/>
                <a:gd name="T20" fmla="*/ 0 w 568"/>
                <a:gd name="T21" fmla="*/ 22165 h 131"/>
                <a:gd name="T22" fmla="*/ 4895 w 568"/>
                <a:gd name="T23" fmla="*/ 9787 h 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31">
                  <a:moveTo>
                    <a:pt x="8" y="10"/>
                  </a:moveTo>
                  <a:cubicBezTo>
                    <a:pt x="459" y="10"/>
                    <a:pt x="459" y="10"/>
                    <a:pt x="459" y="10"/>
                  </a:cubicBezTo>
                  <a:cubicBezTo>
                    <a:pt x="472" y="10"/>
                    <a:pt x="474" y="10"/>
                    <a:pt x="482" y="9"/>
                  </a:cubicBezTo>
                  <a:cubicBezTo>
                    <a:pt x="487" y="9"/>
                    <a:pt x="546" y="4"/>
                    <a:pt x="568" y="0"/>
                  </a:cubicBezTo>
                  <a:cubicBezTo>
                    <a:pt x="568" y="94"/>
                    <a:pt x="568" y="94"/>
                    <a:pt x="568" y="94"/>
                  </a:cubicBezTo>
                  <a:cubicBezTo>
                    <a:pt x="546" y="103"/>
                    <a:pt x="487" y="129"/>
                    <a:pt x="482" y="130"/>
                  </a:cubicBezTo>
                  <a:cubicBezTo>
                    <a:pt x="474" y="131"/>
                    <a:pt x="472" y="131"/>
                    <a:pt x="459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3" y="131"/>
                    <a:pt x="0" y="130"/>
                    <a:pt x="0" y="1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0" y="10"/>
                    <a:pt x="8" y="10"/>
                  </a:cubicBezTo>
                  <a:close/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" name="Freeform 133">
              <a:extLst>
                <a:ext uri="{FF2B5EF4-FFF2-40B4-BE49-F238E27FC236}">
                  <a16:creationId xmlns:a16="http://schemas.microsoft.com/office/drawing/2014/main" id="{B54F0F3B-4C5C-DCFD-A20A-1BBE72038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" y="3077"/>
              <a:ext cx="238" cy="350"/>
            </a:xfrm>
            <a:custGeom>
              <a:avLst/>
              <a:gdLst>
                <a:gd name="T0" fmla="*/ 0 w 95"/>
                <a:gd name="T1" fmla="*/ 9787 h 131"/>
                <a:gd name="T2" fmla="*/ 0 w 95"/>
                <a:gd name="T3" fmla="*/ 127282 h 131"/>
                <a:gd name="T4" fmla="*/ 5704 w 95"/>
                <a:gd name="T5" fmla="*/ 126219 h 131"/>
                <a:gd name="T6" fmla="*/ 58809 w 95"/>
                <a:gd name="T7" fmla="*/ 91355 h 131"/>
                <a:gd name="T8" fmla="*/ 58809 w 95"/>
                <a:gd name="T9" fmla="*/ 0 h 131"/>
                <a:gd name="T10" fmla="*/ 5704 w 95"/>
                <a:gd name="T11" fmla="*/ 8715 h 131"/>
                <a:gd name="T12" fmla="*/ 0 w 95"/>
                <a:gd name="T13" fmla="*/ 9787 h 1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5" h="131">
                  <a:moveTo>
                    <a:pt x="0" y="10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3" y="130"/>
                    <a:pt x="5" y="130"/>
                    <a:pt x="9" y="130"/>
                  </a:cubicBezTo>
                  <a:cubicBezTo>
                    <a:pt x="14" y="129"/>
                    <a:pt x="73" y="103"/>
                    <a:pt x="95" y="94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73" y="4"/>
                    <a:pt x="14" y="9"/>
                    <a:pt x="9" y="9"/>
                  </a:cubicBezTo>
                  <a:cubicBezTo>
                    <a:pt x="5" y="10"/>
                    <a:pt x="3" y="10"/>
                    <a:pt x="0" y="10"/>
                  </a:cubicBezTo>
                  <a:close/>
                </a:path>
              </a:pathLst>
            </a:custGeom>
            <a:solidFill>
              <a:srgbClr val="98D9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" name="Freeform 134">
              <a:extLst>
                <a:ext uri="{FF2B5EF4-FFF2-40B4-BE49-F238E27FC236}">
                  <a16:creationId xmlns:a16="http://schemas.microsoft.com/office/drawing/2014/main" id="{692D0300-A7DB-2E86-CD74-98C320B9D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3104"/>
              <a:ext cx="1" cy="320"/>
            </a:xfrm>
            <a:custGeom>
              <a:avLst/>
              <a:gdLst>
                <a:gd name="T0" fmla="*/ 0 w 1"/>
                <a:gd name="T1" fmla="*/ 0 h 320"/>
                <a:gd name="T2" fmla="*/ 0 w 1"/>
                <a:gd name="T3" fmla="*/ 320 h 320"/>
                <a:gd name="T4" fmla="*/ 0 w 1"/>
                <a:gd name="T5" fmla="*/ 0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20">
                  <a:moveTo>
                    <a:pt x="0" y="0"/>
                  </a:moveTo>
                  <a:lnTo>
                    <a:pt x="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" name="Line 135">
              <a:extLst>
                <a:ext uri="{FF2B5EF4-FFF2-40B4-BE49-F238E27FC236}">
                  <a16:creationId xmlns:a16="http://schemas.microsoft.com/office/drawing/2014/main" id="{79CB4D84-C32B-AD93-B667-6139776EF1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3104"/>
              <a:ext cx="1" cy="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" name="Freeform 136">
              <a:extLst>
                <a:ext uri="{FF2B5EF4-FFF2-40B4-BE49-F238E27FC236}">
                  <a16:creationId xmlns:a16="http://schemas.microsoft.com/office/drawing/2014/main" id="{D7F8E848-B430-962C-8520-00B5CBC35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" y="3205"/>
              <a:ext cx="142" cy="214"/>
            </a:xfrm>
            <a:custGeom>
              <a:avLst/>
              <a:gdLst>
                <a:gd name="T0" fmla="*/ 0 w 57"/>
                <a:gd name="T1" fmla="*/ 78348 h 80"/>
                <a:gd name="T2" fmla="*/ 33965 w 57"/>
                <a:gd name="T3" fmla="*/ 0 h 8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7" h="80">
                  <a:moveTo>
                    <a:pt x="0" y="80"/>
                  </a:moveTo>
                  <a:cubicBezTo>
                    <a:pt x="10" y="65"/>
                    <a:pt x="52" y="4"/>
                    <a:pt x="57" y="0"/>
                  </a:cubicBezTo>
                </a:path>
              </a:pathLst>
            </a:cu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" name="Freeform 137">
              <a:extLst>
                <a:ext uri="{FF2B5EF4-FFF2-40B4-BE49-F238E27FC236}">
                  <a16:creationId xmlns:a16="http://schemas.microsoft.com/office/drawing/2014/main" id="{DDF235E0-20EC-7041-07FB-F30761075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3205"/>
              <a:ext cx="145" cy="219"/>
            </a:xfrm>
            <a:custGeom>
              <a:avLst/>
              <a:gdLst>
                <a:gd name="T0" fmla="*/ 0 w 58"/>
                <a:gd name="T1" fmla="*/ 79473 h 82"/>
                <a:gd name="T2" fmla="*/ 35470 w 58"/>
                <a:gd name="T3" fmla="*/ 0 h 8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8" h="82">
                  <a:moveTo>
                    <a:pt x="0" y="82"/>
                  </a:moveTo>
                  <a:cubicBezTo>
                    <a:pt x="10" y="66"/>
                    <a:pt x="53" y="4"/>
                    <a:pt x="58" y="0"/>
                  </a:cubicBezTo>
                </a:path>
              </a:pathLst>
            </a:cu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" name="Freeform 138">
              <a:extLst>
                <a:ext uri="{FF2B5EF4-FFF2-40B4-BE49-F238E27FC236}">
                  <a16:creationId xmlns:a16="http://schemas.microsoft.com/office/drawing/2014/main" id="{515182E7-9923-6535-9533-E37FC2246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2917"/>
              <a:ext cx="87" cy="411"/>
            </a:xfrm>
            <a:custGeom>
              <a:avLst/>
              <a:gdLst>
                <a:gd name="T0" fmla="*/ 20502 w 35"/>
                <a:gd name="T1" fmla="*/ 89646 h 154"/>
                <a:gd name="T2" fmla="*/ 0 w 35"/>
                <a:gd name="T3" fmla="*/ 148536 h 154"/>
                <a:gd name="T4" fmla="*/ 0 w 35"/>
                <a:gd name="T5" fmla="*/ 148536 h 154"/>
                <a:gd name="T6" fmla="*/ 0 w 35"/>
                <a:gd name="T7" fmla="*/ 57828 h 154"/>
                <a:gd name="T8" fmla="*/ 0 w 35"/>
                <a:gd name="T9" fmla="*/ 57828 h 154"/>
                <a:gd name="T10" fmla="*/ 20502 w 35"/>
                <a:gd name="T11" fmla="*/ 0 h 154"/>
                <a:gd name="T12" fmla="*/ 20502 w 35"/>
                <a:gd name="T13" fmla="*/ 89646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154">
                  <a:moveTo>
                    <a:pt x="35" y="93"/>
                  </a:moveTo>
                  <a:cubicBezTo>
                    <a:pt x="22" y="113"/>
                    <a:pt x="6" y="145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6" y="51"/>
                    <a:pt x="22" y="19"/>
                    <a:pt x="35" y="0"/>
                  </a:cubicBezTo>
                  <a:lnTo>
                    <a:pt x="35" y="93"/>
                  </a:lnTo>
                  <a:close/>
                </a:path>
              </a:pathLst>
            </a:custGeom>
            <a:solidFill>
              <a:srgbClr val="A1D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id="{4A8FE8B7-1861-2BFE-E306-0BDC58202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3013"/>
              <a:ext cx="65" cy="216"/>
            </a:xfrm>
            <a:custGeom>
              <a:avLst/>
              <a:gdLst>
                <a:gd name="T0" fmla="*/ 13020 w 26"/>
                <a:gd name="T1" fmla="*/ 38435 h 81"/>
                <a:gd name="T2" fmla="*/ 12238 w 26"/>
                <a:gd name="T3" fmla="*/ 0 h 81"/>
                <a:gd name="T4" fmla="*/ 1958 w 26"/>
                <a:gd name="T5" fmla="*/ 1059 h 81"/>
                <a:gd name="T6" fmla="*/ 783 w 26"/>
                <a:gd name="T7" fmla="*/ 39232 h 81"/>
                <a:gd name="T8" fmla="*/ 5675 w 26"/>
                <a:gd name="T9" fmla="*/ 77675 h 81"/>
                <a:gd name="T10" fmla="*/ 15938 w 26"/>
                <a:gd name="T11" fmla="*/ 76608 h 81"/>
                <a:gd name="T12" fmla="*/ 13020 w 26"/>
                <a:gd name="T13" fmla="*/ 38435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81">
                  <a:moveTo>
                    <a:pt x="21" y="40"/>
                  </a:moveTo>
                  <a:cubicBezTo>
                    <a:pt x="20" y="24"/>
                    <a:pt x="20" y="10"/>
                    <a:pt x="2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0" y="19"/>
                    <a:pt x="1" y="41"/>
                  </a:cubicBezTo>
                  <a:cubicBezTo>
                    <a:pt x="3" y="63"/>
                    <a:pt x="6" y="81"/>
                    <a:pt x="9" y="81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4" y="69"/>
                    <a:pt x="22" y="55"/>
                    <a:pt x="21" y="40"/>
                  </a:cubicBezTo>
                  <a:close/>
                </a:path>
              </a:pathLst>
            </a:custGeom>
            <a:solidFill>
              <a:srgbClr val="BFE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" name="Freeform 140">
              <a:extLst>
                <a:ext uri="{FF2B5EF4-FFF2-40B4-BE49-F238E27FC236}">
                  <a16:creationId xmlns:a16="http://schemas.microsoft.com/office/drawing/2014/main" id="{08B1909D-8A9E-20F4-D1DE-4248CD470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" y="3053"/>
              <a:ext cx="1507" cy="374"/>
            </a:xfrm>
            <a:custGeom>
              <a:avLst/>
              <a:gdLst>
                <a:gd name="T0" fmla="*/ 40179 w 603"/>
                <a:gd name="T1" fmla="*/ 0 h 140"/>
                <a:gd name="T2" fmla="*/ 36558 w 603"/>
                <a:gd name="T3" fmla="*/ 1793 h 140"/>
                <a:gd name="T4" fmla="*/ 467 w 603"/>
                <a:gd name="T5" fmla="*/ 82456 h 140"/>
                <a:gd name="T6" fmla="*/ 0 w 603"/>
                <a:gd name="T7" fmla="*/ 85467 h 140"/>
                <a:gd name="T8" fmla="*/ 0 w 603"/>
                <a:gd name="T9" fmla="*/ 126094 h 140"/>
                <a:gd name="T10" fmla="*/ 6040 w 603"/>
                <a:gd name="T11" fmla="*/ 135930 h 140"/>
                <a:gd name="T12" fmla="*/ 6508 w 603"/>
                <a:gd name="T13" fmla="*/ 135930 h 140"/>
                <a:gd name="T14" fmla="*/ 174215 w 603"/>
                <a:gd name="T15" fmla="*/ 135930 h 140"/>
                <a:gd name="T16" fmla="*/ 304554 w 603"/>
                <a:gd name="T17" fmla="*/ 128287 h 140"/>
                <a:gd name="T18" fmla="*/ 346033 w 603"/>
                <a:gd name="T19" fmla="*/ 99976 h 140"/>
                <a:gd name="T20" fmla="*/ 346033 w 603"/>
                <a:gd name="T21" fmla="*/ 99976 h 140"/>
                <a:gd name="T22" fmla="*/ 367163 w 603"/>
                <a:gd name="T23" fmla="*/ 40686 h 140"/>
                <a:gd name="T24" fmla="*/ 367163 w 603"/>
                <a:gd name="T25" fmla="*/ 0 h 140"/>
                <a:gd name="T26" fmla="*/ 40179 w 603"/>
                <a:gd name="T27" fmla="*/ 0 h 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3" h="140">
                  <a:moveTo>
                    <a:pt x="66" y="0"/>
                  </a:moveTo>
                  <a:cubicBezTo>
                    <a:pt x="63" y="0"/>
                    <a:pt x="61" y="1"/>
                    <a:pt x="60" y="2"/>
                  </a:cubicBezTo>
                  <a:cubicBezTo>
                    <a:pt x="55" y="6"/>
                    <a:pt x="5" y="78"/>
                    <a:pt x="1" y="85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9"/>
                    <a:pt x="3" y="140"/>
                    <a:pt x="10" y="140"/>
                  </a:cubicBezTo>
                  <a:cubicBezTo>
                    <a:pt x="11" y="140"/>
                    <a:pt x="11" y="140"/>
                    <a:pt x="11" y="140"/>
                  </a:cubicBezTo>
                  <a:cubicBezTo>
                    <a:pt x="286" y="140"/>
                    <a:pt x="286" y="140"/>
                    <a:pt x="286" y="140"/>
                  </a:cubicBezTo>
                  <a:cubicBezTo>
                    <a:pt x="500" y="132"/>
                    <a:pt x="500" y="132"/>
                    <a:pt x="500" y="132"/>
                  </a:cubicBezTo>
                  <a:cubicBezTo>
                    <a:pt x="521" y="123"/>
                    <a:pt x="553" y="109"/>
                    <a:pt x="568" y="103"/>
                  </a:cubicBezTo>
                  <a:cubicBezTo>
                    <a:pt x="568" y="103"/>
                    <a:pt x="568" y="103"/>
                    <a:pt x="568" y="103"/>
                  </a:cubicBezTo>
                  <a:cubicBezTo>
                    <a:pt x="574" y="94"/>
                    <a:pt x="590" y="62"/>
                    <a:pt x="603" y="42"/>
                  </a:cubicBezTo>
                  <a:cubicBezTo>
                    <a:pt x="603" y="0"/>
                    <a:pt x="603" y="0"/>
                    <a:pt x="603" y="0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CF9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" name="Freeform 141">
              <a:extLst>
                <a:ext uri="{FF2B5EF4-FFF2-40B4-BE49-F238E27FC236}">
                  <a16:creationId xmlns:a16="http://schemas.microsoft.com/office/drawing/2014/main" id="{1E42BE12-5D62-89E0-7729-815E1CC1D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3056"/>
              <a:ext cx="230" cy="253"/>
            </a:xfrm>
            <a:custGeom>
              <a:avLst/>
              <a:gdLst>
                <a:gd name="T0" fmla="*/ 0 w 230"/>
                <a:gd name="T1" fmla="*/ 253 h 253"/>
                <a:gd name="T2" fmla="*/ 230 w 230"/>
                <a:gd name="T3" fmla="*/ 219 h 253"/>
                <a:gd name="T4" fmla="*/ 230 w 230"/>
                <a:gd name="T5" fmla="*/ 0 h 253"/>
                <a:gd name="T6" fmla="*/ 0 w 230"/>
                <a:gd name="T7" fmla="*/ 3 h 253"/>
                <a:gd name="T8" fmla="*/ 0 w 230"/>
                <a:gd name="T9" fmla="*/ 253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" h="253">
                  <a:moveTo>
                    <a:pt x="0" y="253"/>
                  </a:moveTo>
                  <a:lnTo>
                    <a:pt x="230" y="219"/>
                  </a:lnTo>
                  <a:lnTo>
                    <a:pt x="230" y="0"/>
                  </a:lnTo>
                  <a:lnTo>
                    <a:pt x="0" y="3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E2B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5" name="Freeform 142">
              <a:extLst>
                <a:ext uri="{FF2B5EF4-FFF2-40B4-BE49-F238E27FC236}">
                  <a16:creationId xmlns:a16="http://schemas.microsoft.com/office/drawing/2014/main" id="{5FAF4D67-E583-79D3-2310-DEE9E044C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3053"/>
              <a:ext cx="87" cy="275"/>
            </a:xfrm>
            <a:custGeom>
              <a:avLst/>
              <a:gdLst>
                <a:gd name="T0" fmla="*/ 0 w 35"/>
                <a:gd name="T1" fmla="*/ 8696 h 103"/>
                <a:gd name="T2" fmla="*/ 0 w 35"/>
                <a:gd name="T3" fmla="*/ 99598 h 103"/>
                <a:gd name="T4" fmla="*/ 20502 w 35"/>
                <a:gd name="T5" fmla="*/ 40561 h 103"/>
                <a:gd name="T6" fmla="*/ 20502 w 35"/>
                <a:gd name="T7" fmla="*/ 0 h 103"/>
                <a:gd name="T8" fmla="*/ 2854 w 35"/>
                <a:gd name="T9" fmla="*/ 0 h 103"/>
                <a:gd name="T10" fmla="*/ 0 w 35"/>
                <a:gd name="T11" fmla="*/ 8696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03">
                  <a:moveTo>
                    <a:pt x="0" y="9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6" y="94"/>
                    <a:pt x="22" y="62"/>
                    <a:pt x="35" y="4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4"/>
                    <a:pt x="2" y="7"/>
                    <a:pt x="0" y="9"/>
                  </a:cubicBezTo>
                  <a:close/>
                </a:path>
              </a:pathLst>
            </a:custGeom>
            <a:solidFill>
              <a:srgbClr val="A65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6" name="Freeform 143">
              <a:extLst>
                <a:ext uri="{FF2B5EF4-FFF2-40B4-BE49-F238E27FC236}">
                  <a16:creationId xmlns:a16="http://schemas.microsoft.com/office/drawing/2014/main" id="{210C4B95-43B0-7EA1-CD51-FFB60AA6E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53"/>
              <a:ext cx="1317" cy="51"/>
            </a:xfrm>
            <a:custGeom>
              <a:avLst/>
              <a:gdLst>
                <a:gd name="T0" fmla="*/ 12173 w 527"/>
                <a:gd name="T1" fmla="*/ 0 h 19"/>
                <a:gd name="T2" fmla="*/ 8457 w 527"/>
                <a:gd name="T3" fmla="*/ 1815 h 19"/>
                <a:gd name="T4" fmla="*/ 0 w 527"/>
                <a:gd name="T5" fmla="*/ 19109 h 19"/>
                <a:gd name="T6" fmla="*/ 251372 w 527"/>
                <a:gd name="T7" fmla="*/ 19109 h 19"/>
                <a:gd name="T8" fmla="*/ 265492 w 527"/>
                <a:gd name="T9" fmla="*/ 17968 h 19"/>
                <a:gd name="T10" fmla="*/ 317839 w 527"/>
                <a:gd name="T11" fmla="*/ 8933 h 19"/>
                <a:gd name="T12" fmla="*/ 317839 w 527"/>
                <a:gd name="T13" fmla="*/ 8933 h 19"/>
                <a:gd name="T14" fmla="*/ 320763 w 527"/>
                <a:gd name="T15" fmla="*/ 0 h 19"/>
                <a:gd name="T16" fmla="*/ 12173 w 527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7" h="19">
                  <a:moveTo>
                    <a:pt x="20" y="0"/>
                  </a:moveTo>
                  <a:cubicBezTo>
                    <a:pt x="17" y="0"/>
                    <a:pt x="15" y="1"/>
                    <a:pt x="14" y="2"/>
                  </a:cubicBezTo>
                  <a:cubicBezTo>
                    <a:pt x="12" y="3"/>
                    <a:pt x="7" y="10"/>
                    <a:pt x="0" y="19"/>
                  </a:cubicBezTo>
                  <a:cubicBezTo>
                    <a:pt x="413" y="19"/>
                    <a:pt x="413" y="19"/>
                    <a:pt x="413" y="19"/>
                  </a:cubicBezTo>
                  <a:cubicBezTo>
                    <a:pt x="426" y="19"/>
                    <a:pt x="428" y="19"/>
                    <a:pt x="436" y="18"/>
                  </a:cubicBezTo>
                  <a:cubicBezTo>
                    <a:pt x="441" y="18"/>
                    <a:pt x="500" y="13"/>
                    <a:pt x="522" y="9"/>
                  </a:cubicBezTo>
                  <a:cubicBezTo>
                    <a:pt x="522" y="9"/>
                    <a:pt x="522" y="9"/>
                    <a:pt x="522" y="9"/>
                  </a:cubicBezTo>
                  <a:cubicBezTo>
                    <a:pt x="524" y="7"/>
                    <a:pt x="525" y="4"/>
                    <a:pt x="527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E5C6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7" name="Freeform 144">
              <a:extLst>
                <a:ext uri="{FF2B5EF4-FFF2-40B4-BE49-F238E27FC236}">
                  <a16:creationId xmlns:a16="http://schemas.microsoft.com/office/drawing/2014/main" id="{47F6D83D-D99C-D962-E33E-C01FD3C0C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" y="3053"/>
              <a:ext cx="1505" cy="227"/>
            </a:xfrm>
            <a:custGeom>
              <a:avLst/>
              <a:gdLst>
                <a:gd name="T0" fmla="*/ 367500 w 602"/>
                <a:gd name="T1" fmla="*/ 0 h 85"/>
                <a:gd name="T2" fmla="*/ 39845 w 602"/>
                <a:gd name="T3" fmla="*/ 0 h 85"/>
                <a:gd name="T4" fmla="*/ 36145 w 602"/>
                <a:gd name="T5" fmla="*/ 1768 h 85"/>
                <a:gd name="T6" fmla="*/ 0 w 602"/>
                <a:gd name="T7" fmla="*/ 82305 h 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2" h="85">
                  <a:moveTo>
                    <a:pt x="602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2" y="0"/>
                    <a:pt x="60" y="1"/>
                    <a:pt x="59" y="2"/>
                  </a:cubicBezTo>
                  <a:cubicBezTo>
                    <a:pt x="54" y="6"/>
                    <a:pt x="4" y="78"/>
                    <a:pt x="0" y="85"/>
                  </a:cubicBez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8" name="Freeform 145">
              <a:extLst>
                <a:ext uri="{FF2B5EF4-FFF2-40B4-BE49-F238E27FC236}">
                  <a16:creationId xmlns:a16="http://schemas.microsoft.com/office/drawing/2014/main" id="{245C98C7-1551-5F05-9039-51BE3494F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2928"/>
              <a:ext cx="1113" cy="163"/>
            </a:xfrm>
            <a:custGeom>
              <a:avLst/>
              <a:gdLst>
                <a:gd name="T0" fmla="*/ 0 w 445"/>
                <a:gd name="T1" fmla="*/ 59393 h 61"/>
                <a:gd name="T2" fmla="*/ 197034 w 445"/>
                <a:gd name="T3" fmla="*/ 59393 h 61"/>
                <a:gd name="T4" fmla="*/ 254559 w 445"/>
                <a:gd name="T5" fmla="*/ 49453 h 61"/>
                <a:gd name="T6" fmla="*/ 272475 w 445"/>
                <a:gd name="T7" fmla="*/ 0 h 61"/>
                <a:gd name="T8" fmla="*/ 250963 w 445"/>
                <a:gd name="T9" fmla="*/ 41805 h 61"/>
                <a:gd name="T10" fmla="*/ 194575 w 445"/>
                <a:gd name="T11" fmla="*/ 52467 h 61"/>
                <a:gd name="T12" fmla="*/ 0 w 445"/>
                <a:gd name="T13" fmla="*/ 59393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5" h="61">
                  <a:moveTo>
                    <a:pt x="0" y="61"/>
                  </a:moveTo>
                  <a:cubicBezTo>
                    <a:pt x="27" y="61"/>
                    <a:pt x="307" y="61"/>
                    <a:pt x="322" y="61"/>
                  </a:cubicBezTo>
                  <a:cubicBezTo>
                    <a:pt x="338" y="61"/>
                    <a:pt x="411" y="51"/>
                    <a:pt x="416" y="51"/>
                  </a:cubicBezTo>
                  <a:cubicBezTo>
                    <a:pt x="420" y="51"/>
                    <a:pt x="445" y="0"/>
                    <a:pt x="445" y="0"/>
                  </a:cubicBezTo>
                  <a:cubicBezTo>
                    <a:pt x="431" y="15"/>
                    <a:pt x="422" y="40"/>
                    <a:pt x="410" y="43"/>
                  </a:cubicBezTo>
                  <a:cubicBezTo>
                    <a:pt x="399" y="46"/>
                    <a:pt x="330" y="54"/>
                    <a:pt x="318" y="54"/>
                  </a:cubicBezTo>
                  <a:cubicBezTo>
                    <a:pt x="307" y="55"/>
                    <a:pt x="0" y="61"/>
                    <a:pt x="0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9" name="Freeform 146">
              <a:extLst>
                <a:ext uri="{FF2B5EF4-FFF2-40B4-BE49-F238E27FC236}">
                  <a16:creationId xmlns:a16="http://schemas.microsoft.com/office/drawing/2014/main" id="{B045ABB8-6C6A-E301-7F19-301163779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3053"/>
              <a:ext cx="1050" cy="38"/>
            </a:xfrm>
            <a:custGeom>
              <a:avLst/>
              <a:gdLst>
                <a:gd name="T0" fmla="*/ 233908 w 420"/>
                <a:gd name="T1" fmla="*/ 0 h 14"/>
                <a:gd name="T2" fmla="*/ 194145 w 420"/>
                <a:gd name="T3" fmla="*/ 7662 h 14"/>
                <a:gd name="T4" fmla="*/ 0 w 420"/>
                <a:gd name="T5" fmla="*/ 15200 h 14"/>
                <a:gd name="T6" fmla="*/ 196613 w 420"/>
                <a:gd name="T7" fmla="*/ 15200 h 14"/>
                <a:gd name="T8" fmla="*/ 253908 w 420"/>
                <a:gd name="T9" fmla="*/ 4397 h 14"/>
                <a:gd name="T10" fmla="*/ 256375 w 420"/>
                <a:gd name="T11" fmla="*/ 0 h 14"/>
                <a:gd name="T12" fmla="*/ 233908 w 420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" h="14">
                  <a:moveTo>
                    <a:pt x="383" y="0"/>
                  </a:moveTo>
                  <a:cubicBezTo>
                    <a:pt x="359" y="3"/>
                    <a:pt x="326" y="7"/>
                    <a:pt x="318" y="7"/>
                  </a:cubicBezTo>
                  <a:cubicBezTo>
                    <a:pt x="307" y="8"/>
                    <a:pt x="0" y="14"/>
                    <a:pt x="0" y="14"/>
                  </a:cubicBezTo>
                  <a:cubicBezTo>
                    <a:pt x="322" y="14"/>
                    <a:pt x="322" y="14"/>
                    <a:pt x="322" y="14"/>
                  </a:cubicBezTo>
                  <a:cubicBezTo>
                    <a:pt x="338" y="14"/>
                    <a:pt x="411" y="4"/>
                    <a:pt x="416" y="4"/>
                  </a:cubicBezTo>
                  <a:cubicBezTo>
                    <a:pt x="416" y="4"/>
                    <a:pt x="418" y="2"/>
                    <a:pt x="420" y="0"/>
                  </a:cubicBezTo>
                  <a:lnTo>
                    <a:pt x="3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0" name="Freeform 147">
              <a:extLst>
                <a:ext uri="{FF2B5EF4-FFF2-40B4-BE49-F238E27FC236}">
                  <a16:creationId xmlns:a16="http://schemas.microsoft.com/office/drawing/2014/main" id="{89B2BACA-9698-F8D8-BF35-8969D4E8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" y="3171"/>
              <a:ext cx="1482" cy="256"/>
            </a:xfrm>
            <a:custGeom>
              <a:avLst/>
              <a:gdLst>
                <a:gd name="T0" fmla="*/ 361118 w 593"/>
                <a:gd name="T1" fmla="*/ 13347 h 96"/>
                <a:gd name="T2" fmla="*/ 356902 w 593"/>
                <a:gd name="T3" fmla="*/ 0 h 96"/>
                <a:gd name="T4" fmla="*/ 345241 w 593"/>
                <a:gd name="T5" fmla="*/ 21184 h 96"/>
                <a:gd name="T6" fmla="*/ 289922 w 593"/>
                <a:gd name="T7" fmla="*/ 39232 h 96"/>
                <a:gd name="T8" fmla="*/ 0 w 593"/>
                <a:gd name="T9" fmla="*/ 39232 h 96"/>
                <a:gd name="T10" fmla="*/ 0 w 593"/>
                <a:gd name="T11" fmla="*/ 82376 h 96"/>
                <a:gd name="T12" fmla="*/ 6040 w 593"/>
                <a:gd name="T13" fmla="*/ 92083 h 96"/>
                <a:gd name="T14" fmla="*/ 6508 w 593"/>
                <a:gd name="T15" fmla="*/ 92083 h 96"/>
                <a:gd name="T16" fmla="*/ 279498 w 593"/>
                <a:gd name="T17" fmla="*/ 92083 h 96"/>
                <a:gd name="T18" fmla="*/ 293546 w 593"/>
                <a:gd name="T19" fmla="*/ 91021 h 96"/>
                <a:gd name="T20" fmla="*/ 328934 w 593"/>
                <a:gd name="T21" fmla="*/ 67960 h 96"/>
                <a:gd name="T22" fmla="*/ 329434 w 593"/>
                <a:gd name="T23" fmla="*/ 67299 h 96"/>
                <a:gd name="T24" fmla="*/ 330601 w 593"/>
                <a:gd name="T25" fmla="*/ 67299 h 96"/>
                <a:gd name="T26" fmla="*/ 342774 w 593"/>
                <a:gd name="T27" fmla="*/ 58653 h 96"/>
                <a:gd name="T28" fmla="*/ 342774 w 593"/>
                <a:gd name="T29" fmla="*/ 58653 h 96"/>
                <a:gd name="T30" fmla="*/ 344074 w 593"/>
                <a:gd name="T31" fmla="*/ 57592 h 96"/>
                <a:gd name="T32" fmla="*/ 344729 w 593"/>
                <a:gd name="T33" fmla="*/ 57592 h 96"/>
                <a:gd name="T34" fmla="*/ 346023 w 593"/>
                <a:gd name="T35" fmla="*/ 56491 h 96"/>
                <a:gd name="T36" fmla="*/ 346023 w 593"/>
                <a:gd name="T37" fmla="*/ 56491 h 96"/>
                <a:gd name="T38" fmla="*/ 346491 w 593"/>
                <a:gd name="T39" fmla="*/ 54613 h 96"/>
                <a:gd name="T40" fmla="*/ 361118 w 593"/>
                <a:gd name="T41" fmla="*/ 13347 h 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3" h="96">
                  <a:moveTo>
                    <a:pt x="593" y="14"/>
                  </a:moveTo>
                  <a:cubicBezTo>
                    <a:pt x="586" y="0"/>
                    <a:pt x="586" y="0"/>
                    <a:pt x="586" y="0"/>
                  </a:cubicBezTo>
                  <a:cubicBezTo>
                    <a:pt x="567" y="22"/>
                    <a:pt x="567" y="22"/>
                    <a:pt x="567" y="22"/>
                  </a:cubicBezTo>
                  <a:cubicBezTo>
                    <a:pt x="476" y="41"/>
                    <a:pt x="476" y="41"/>
                    <a:pt x="476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5"/>
                    <a:pt x="3" y="96"/>
                    <a:pt x="10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459" y="96"/>
                    <a:pt x="459" y="96"/>
                    <a:pt x="459" y="96"/>
                  </a:cubicBezTo>
                  <a:cubicBezTo>
                    <a:pt x="472" y="96"/>
                    <a:pt x="474" y="96"/>
                    <a:pt x="482" y="95"/>
                  </a:cubicBezTo>
                  <a:cubicBezTo>
                    <a:pt x="485" y="95"/>
                    <a:pt x="515" y="82"/>
                    <a:pt x="540" y="71"/>
                  </a:cubicBezTo>
                  <a:cubicBezTo>
                    <a:pt x="540" y="71"/>
                    <a:pt x="541" y="71"/>
                    <a:pt x="541" y="70"/>
                  </a:cubicBezTo>
                  <a:cubicBezTo>
                    <a:pt x="542" y="70"/>
                    <a:pt x="543" y="70"/>
                    <a:pt x="543" y="70"/>
                  </a:cubicBezTo>
                  <a:cubicBezTo>
                    <a:pt x="550" y="66"/>
                    <a:pt x="557" y="64"/>
                    <a:pt x="563" y="61"/>
                  </a:cubicBezTo>
                  <a:cubicBezTo>
                    <a:pt x="563" y="61"/>
                    <a:pt x="563" y="61"/>
                    <a:pt x="563" y="61"/>
                  </a:cubicBezTo>
                  <a:cubicBezTo>
                    <a:pt x="564" y="61"/>
                    <a:pt x="564" y="60"/>
                    <a:pt x="565" y="60"/>
                  </a:cubicBezTo>
                  <a:cubicBezTo>
                    <a:pt x="565" y="60"/>
                    <a:pt x="566" y="60"/>
                    <a:pt x="566" y="60"/>
                  </a:cubicBezTo>
                  <a:cubicBezTo>
                    <a:pt x="567" y="59"/>
                    <a:pt x="568" y="59"/>
                    <a:pt x="568" y="59"/>
                  </a:cubicBezTo>
                  <a:cubicBezTo>
                    <a:pt x="568" y="59"/>
                    <a:pt x="568" y="59"/>
                    <a:pt x="568" y="59"/>
                  </a:cubicBezTo>
                  <a:cubicBezTo>
                    <a:pt x="569" y="58"/>
                    <a:pt x="569" y="58"/>
                    <a:pt x="569" y="57"/>
                  </a:cubicBezTo>
                  <a:cubicBezTo>
                    <a:pt x="574" y="50"/>
                    <a:pt x="583" y="31"/>
                    <a:pt x="593" y="14"/>
                  </a:cubicBez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1" name="Freeform 148">
              <a:extLst>
                <a:ext uri="{FF2B5EF4-FFF2-40B4-BE49-F238E27FC236}">
                  <a16:creationId xmlns:a16="http://schemas.microsoft.com/office/drawing/2014/main" id="{E0CD613A-AB19-6B61-5655-F06456041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3224"/>
              <a:ext cx="237" cy="200"/>
            </a:xfrm>
            <a:custGeom>
              <a:avLst/>
              <a:gdLst>
                <a:gd name="T0" fmla="*/ 57090 w 95"/>
                <a:gd name="T1" fmla="*/ 0 h 75"/>
                <a:gd name="T2" fmla="*/ 55927 w 95"/>
                <a:gd name="T3" fmla="*/ 1763 h 75"/>
                <a:gd name="T4" fmla="*/ 1165 w 95"/>
                <a:gd name="T5" fmla="*/ 20083 h 75"/>
                <a:gd name="T6" fmla="*/ 0 w 95"/>
                <a:gd name="T7" fmla="*/ 20083 h 75"/>
                <a:gd name="T8" fmla="*/ 0 w 95"/>
                <a:gd name="T9" fmla="*/ 71851 h 75"/>
                <a:gd name="T10" fmla="*/ 4842 w 95"/>
                <a:gd name="T11" fmla="*/ 71851 h 75"/>
                <a:gd name="T12" fmla="*/ 39826 w 95"/>
                <a:gd name="T13" fmla="*/ 48947 h 75"/>
                <a:gd name="T14" fmla="*/ 40292 w 95"/>
                <a:gd name="T15" fmla="*/ 47880 h 75"/>
                <a:gd name="T16" fmla="*/ 41438 w 95"/>
                <a:gd name="T17" fmla="*/ 47880 h 75"/>
                <a:gd name="T18" fmla="*/ 53537 w 95"/>
                <a:gd name="T19" fmla="*/ 39232 h 75"/>
                <a:gd name="T20" fmla="*/ 53537 w 95"/>
                <a:gd name="T21" fmla="*/ 39232 h 75"/>
                <a:gd name="T22" fmla="*/ 54700 w 95"/>
                <a:gd name="T23" fmla="*/ 38435 h 75"/>
                <a:gd name="T24" fmla="*/ 55460 w 95"/>
                <a:gd name="T25" fmla="*/ 38435 h 75"/>
                <a:gd name="T26" fmla="*/ 56623 w 95"/>
                <a:gd name="T27" fmla="*/ 37376 h 75"/>
                <a:gd name="T28" fmla="*/ 56623 w 95"/>
                <a:gd name="T29" fmla="*/ 37376 h 75"/>
                <a:gd name="T30" fmla="*/ 57090 w 95"/>
                <a:gd name="T31" fmla="*/ 36259 h 75"/>
                <a:gd name="T32" fmla="*/ 57090 w 95"/>
                <a:gd name="T33" fmla="*/ 0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" h="75">
                  <a:moveTo>
                    <a:pt x="95" y="0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3" y="75"/>
                    <a:pt x="5" y="75"/>
                    <a:pt x="8" y="75"/>
                  </a:cubicBezTo>
                  <a:cubicBezTo>
                    <a:pt x="11" y="75"/>
                    <a:pt x="41" y="62"/>
                    <a:pt x="66" y="51"/>
                  </a:cubicBezTo>
                  <a:cubicBezTo>
                    <a:pt x="66" y="51"/>
                    <a:pt x="67" y="51"/>
                    <a:pt x="67" y="50"/>
                  </a:cubicBezTo>
                  <a:cubicBezTo>
                    <a:pt x="68" y="50"/>
                    <a:pt x="69" y="50"/>
                    <a:pt x="69" y="50"/>
                  </a:cubicBezTo>
                  <a:cubicBezTo>
                    <a:pt x="76" y="46"/>
                    <a:pt x="83" y="44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90" y="41"/>
                    <a:pt x="90" y="40"/>
                    <a:pt x="91" y="40"/>
                  </a:cubicBezTo>
                  <a:cubicBezTo>
                    <a:pt x="91" y="40"/>
                    <a:pt x="92" y="40"/>
                    <a:pt x="92" y="40"/>
                  </a:cubicBezTo>
                  <a:cubicBezTo>
                    <a:pt x="93" y="39"/>
                    <a:pt x="94" y="39"/>
                    <a:pt x="94" y="39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4" y="38"/>
                    <a:pt x="95" y="38"/>
                    <a:pt x="95" y="38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BB6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2" name="Freeform 149">
              <a:extLst>
                <a:ext uri="{FF2B5EF4-FFF2-40B4-BE49-F238E27FC236}">
                  <a16:creationId xmlns:a16="http://schemas.microsoft.com/office/drawing/2014/main" id="{E09BCBE7-39F3-A18F-EF48-F701148F9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3171"/>
              <a:ext cx="62" cy="157"/>
            </a:xfrm>
            <a:custGeom>
              <a:avLst/>
              <a:gdLst>
                <a:gd name="T0" fmla="*/ 1131 w 25"/>
                <a:gd name="T1" fmla="*/ 53907 h 59"/>
                <a:gd name="T2" fmla="*/ 13241 w 25"/>
                <a:gd name="T3" fmla="*/ 15995 h 59"/>
                <a:gd name="T4" fmla="*/ 14005 w 25"/>
                <a:gd name="T5" fmla="*/ 15995 h 59"/>
                <a:gd name="T6" fmla="*/ 14448 w 25"/>
                <a:gd name="T7" fmla="*/ 13092 h 59"/>
                <a:gd name="T8" fmla="*/ 10510 w 25"/>
                <a:gd name="T9" fmla="*/ 0 h 59"/>
                <a:gd name="T10" fmla="*/ 0 w 25"/>
                <a:gd name="T11" fmla="*/ 19862 h 59"/>
                <a:gd name="T12" fmla="*/ 0 w 25"/>
                <a:gd name="T13" fmla="*/ 55756 h 59"/>
                <a:gd name="T14" fmla="*/ 456 w 25"/>
                <a:gd name="T15" fmla="*/ 53907 h 59"/>
                <a:gd name="T16" fmla="*/ 1131 w 25"/>
                <a:gd name="T17" fmla="*/ 53907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9">
                  <a:moveTo>
                    <a:pt x="2" y="57"/>
                  </a:moveTo>
                  <a:cubicBezTo>
                    <a:pt x="6" y="49"/>
                    <a:pt x="14" y="33"/>
                    <a:pt x="23" y="17"/>
                  </a:cubicBezTo>
                  <a:cubicBezTo>
                    <a:pt x="23" y="17"/>
                    <a:pt x="23" y="17"/>
                    <a:pt x="24" y="17"/>
                  </a:cubicBezTo>
                  <a:cubicBezTo>
                    <a:pt x="24" y="16"/>
                    <a:pt x="25" y="15"/>
                    <a:pt x="25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2" y="57"/>
                    <a:pt x="2" y="57"/>
                    <a:pt x="2" y="57"/>
                  </a:cubicBezTo>
                  <a:close/>
                </a:path>
              </a:pathLst>
            </a:custGeom>
            <a:solidFill>
              <a:srgbClr val="872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3" name="Freeform 150">
              <a:extLst>
                <a:ext uri="{FF2B5EF4-FFF2-40B4-BE49-F238E27FC236}">
                  <a16:creationId xmlns:a16="http://schemas.microsoft.com/office/drawing/2014/main" id="{17D916E2-CBC9-FE55-7721-4C6A42FF6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" y="3117"/>
              <a:ext cx="725" cy="232"/>
            </a:xfrm>
            <a:custGeom>
              <a:avLst/>
              <a:gdLst>
                <a:gd name="T0" fmla="*/ 0 w 290"/>
                <a:gd name="T1" fmla="*/ 83491 h 87"/>
                <a:gd name="T2" fmla="*/ 0 w 290"/>
                <a:gd name="T3" fmla="*/ 9707 h 87"/>
                <a:gd name="T4" fmla="*/ 6845 w 290"/>
                <a:gd name="T5" fmla="*/ 0 h 87"/>
                <a:gd name="T6" fmla="*/ 177083 w 290"/>
                <a:gd name="T7" fmla="*/ 0 h 87"/>
                <a:gd name="T8" fmla="*/ 11720 w 290"/>
                <a:gd name="T9" fmla="*/ 8648 h 87"/>
                <a:gd name="T10" fmla="*/ 3720 w 290"/>
                <a:gd name="T11" fmla="*/ 24824 h 87"/>
                <a:gd name="T12" fmla="*/ 0 w 290"/>
                <a:gd name="T13" fmla="*/ 83491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0" h="87">
                  <a:moveTo>
                    <a:pt x="0" y="87"/>
                  </a:moveTo>
                  <a:cubicBezTo>
                    <a:pt x="0" y="53"/>
                    <a:pt x="0" y="18"/>
                    <a:pt x="0" y="10"/>
                  </a:cubicBezTo>
                  <a:cubicBezTo>
                    <a:pt x="0" y="2"/>
                    <a:pt x="2" y="0"/>
                    <a:pt x="11" y="0"/>
                  </a:cubicBezTo>
                  <a:cubicBezTo>
                    <a:pt x="20" y="0"/>
                    <a:pt x="290" y="0"/>
                    <a:pt x="290" y="0"/>
                  </a:cubicBezTo>
                  <a:cubicBezTo>
                    <a:pt x="222" y="3"/>
                    <a:pt x="29" y="7"/>
                    <a:pt x="19" y="9"/>
                  </a:cubicBezTo>
                  <a:cubicBezTo>
                    <a:pt x="9" y="11"/>
                    <a:pt x="7" y="16"/>
                    <a:pt x="6" y="26"/>
                  </a:cubicBezTo>
                  <a:cubicBezTo>
                    <a:pt x="5" y="38"/>
                    <a:pt x="0" y="87"/>
                    <a:pt x="0" y="87"/>
                  </a:cubicBezTo>
                  <a:close/>
                </a:path>
              </a:pathLst>
            </a:custGeom>
            <a:solidFill>
              <a:srgbClr val="79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4" name="Freeform 151">
              <a:extLst>
                <a:ext uri="{FF2B5EF4-FFF2-40B4-BE49-F238E27FC236}">
                  <a16:creationId xmlns:a16="http://schemas.microsoft.com/office/drawing/2014/main" id="{A16DD4EB-F8BF-17D5-9D8D-A8989829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" y="3243"/>
              <a:ext cx="10" cy="106"/>
            </a:xfrm>
            <a:custGeom>
              <a:avLst/>
              <a:gdLst>
                <a:gd name="T0" fmla="*/ 0 w 4"/>
                <a:gd name="T1" fmla="*/ 36734 h 40"/>
                <a:gd name="T2" fmla="*/ 2470 w 4"/>
                <a:gd name="T3" fmla="*/ 0 h 40"/>
                <a:gd name="T4" fmla="*/ 0 w 4"/>
                <a:gd name="T5" fmla="*/ 5470 h 40"/>
                <a:gd name="T6" fmla="*/ 0 w 4"/>
                <a:gd name="T7" fmla="*/ 36734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0">
                  <a:moveTo>
                    <a:pt x="0" y="40"/>
                  </a:moveTo>
                  <a:cubicBezTo>
                    <a:pt x="0" y="40"/>
                    <a:pt x="2" y="18"/>
                    <a:pt x="4" y="0"/>
                  </a:cubicBezTo>
                  <a:cubicBezTo>
                    <a:pt x="3" y="2"/>
                    <a:pt x="1" y="4"/>
                    <a:pt x="0" y="6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5" name="Freeform 152">
              <a:extLst>
                <a:ext uri="{FF2B5EF4-FFF2-40B4-BE49-F238E27FC236}">
                  <a16:creationId xmlns:a16="http://schemas.microsoft.com/office/drawing/2014/main" id="{0B4CFF55-06D8-1025-7B75-DCF37DF72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" y="3280"/>
              <a:ext cx="7" cy="69"/>
            </a:xfrm>
            <a:custGeom>
              <a:avLst/>
              <a:gdLst>
                <a:gd name="T0" fmla="*/ 0 w 3"/>
                <a:gd name="T1" fmla="*/ 0 h 26"/>
                <a:gd name="T2" fmla="*/ 0 w 3"/>
                <a:gd name="T3" fmla="*/ 24108 h 26"/>
                <a:gd name="T4" fmla="*/ 1094 w 3"/>
                <a:gd name="T5" fmla="*/ 0 h 26"/>
                <a:gd name="T6" fmla="*/ 0 w 3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14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6" name="Freeform 153">
              <a:extLst>
                <a:ext uri="{FF2B5EF4-FFF2-40B4-BE49-F238E27FC236}">
                  <a16:creationId xmlns:a16="http://schemas.microsoft.com/office/drawing/2014/main" id="{377FB3F0-4533-A3A0-227E-474F85BC4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117"/>
              <a:ext cx="645" cy="22"/>
            </a:xfrm>
            <a:custGeom>
              <a:avLst/>
              <a:gdLst>
                <a:gd name="T0" fmla="*/ 3250 w 258"/>
                <a:gd name="T1" fmla="*/ 0 h 8"/>
                <a:gd name="T2" fmla="*/ 0 w 258"/>
                <a:gd name="T3" fmla="*/ 9611 h 8"/>
                <a:gd name="T4" fmla="*/ 157550 w 258"/>
                <a:gd name="T5" fmla="*/ 0 h 8"/>
                <a:gd name="T6" fmla="*/ 3250 w 25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8" h="8">
                  <a:moveTo>
                    <a:pt x="5" y="0"/>
                  </a:moveTo>
                  <a:cubicBezTo>
                    <a:pt x="3" y="2"/>
                    <a:pt x="2" y="5"/>
                    <a:pt x="0" y="8"/>
                  </a:cubicBezTo>
                  <a:cubicBezTo>
                    <a:pt x="45" y="6"/>
                    <a:pt x="199" y="2"/>
                    <a:pt x="258" y="0"/>
                  </a:cubicBezTo>
                  <a:cubicBezTo>
                    <a:pt x="258" y="0"/>
                    <a:pt x="76" y="0"/>
                    <a:pt x="5" y="0"/>
                  </a:cubicBez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7" name="Freeform 154">
              <a:extLst>
                <a:ext uri="{FF2B5EF4-FFF2-40B4-BE49-F238E27FC236}">
                  <a16:creationId xmlns:a16="http://schemas.microsoft.com/office/drawing/2014/main" id="{96C83A1C-C190-ED43-768F-95E76DC21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3091"/>
              <a:ext cx="215" cy="325"/>
            </a:xfrm>
            <a:custGeom>
              <a:avLst/>
              <a:gdLst>
                <a:gd name="T0" fmla="*/ 1300 w 86"/>
                <a:gd name="T1" fmla="*/ 8565 h 122"/>
                <a:gd name="T2" fmla="*/ 52550 w 86"/>
                <a:gd name="T3" fmla="*/ 0 h 122"/>
                <a:gd name="T4" fmla="*/ 4895 w 86"/>
                <a:gd name="T5" fmla="*/ 19998 h 122"/>
                <a:gd name="T6" fmla="*/ 1958 w 86"/>
                <a:gd name="T7" fmla="*/ 57171 h 122"/>
                <a:gd name="T8" fmla="*/ 0 w 86"/>
                <a:gd name="T9" fmla="*/ 116193 h 122"/>
                <a:gd name="T10" fmla="*/ 0 w 86"/>
                <a:gd name="T11" fmla="*/ 11383 h 122"/>
                <a:gd name="T12" fmla="*/ 1300 w 86"/>
                <a:gd name="T13" fmla="*/ 8565 h 1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122">
                  <a:moveTo>
                    <a:pt x="2" y="9"/>
                  </a:moveTo>
                  <a:cubicBezTo>
                    <a:pt x="16" y="7"/>
                    <a:pt x="86" y="1"/>
                    <a:pt x="86" y="0"/>
                  </a:cubicBezTo>
                  <a:cubicBezTo>
                    <a:pt x="86" y="0"/>
                    <a:pt x="16" y="6"/>
                    <a:pt x="8" y="21"/>
                  </a:cubicBezTo>
                  <a:cubicBezTo>
                    <a:pt x="6" y="24"/>
                    <a:pt x="5" y="42"/>
                    <a:pt x="3" y="60"/>
                  </a:cubicBezTo>
                  <a:cubicBezTo>
                    <a:pt x="2" y="81"/>
                    <a:pt x="0" y="105"/>
                    <a:pt x="0" y="122"/>
                  </a:cubicBezTo>
                  <a:cubicBezTo>
                    <a:pt x="0" y="122"/>
                    <a:pt x="0" y="15"/>
                    <a:pt x="0" y="12"/>
                  </a:cubicBezTo>
                  <a:cubicBezTo>
                    <a:pt x="0" y="10"/>
                    <a:pt x="0" y="9"/>
                    <a:pt x="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8" name="Freeform 155">
              <a:extLst>
                <a:ext uri="{FF2B5EF4-FFF2-40B4-BE49-F238E27FC236}">
                  <a16:creationId xmlns:a16="http://schemas.microsoft.com/office/drawing/2014/main" id="{768482ED-8D2F-B00D-33F4-F31A5847B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3277"/>
              <a:ext cx="8" cy="139"/>
            </a:xfrm>
            <a:custGeom>
              <a:avLst/>
              <a:gdLst>
                <a:gd name="T0" fmla="*/ 0 w 3"/>
                <a:gd name="T1" fmla="*/ 1072 h 52"/>
                <a:gd name="T2" fmla="*/ 0 w 3"/>
                <a:gd name="T3" fmla="*/ 50746 h 52"/>
                <a:gd name="T4" fmla="*/ 2824 w 3"/>
                <a:gd name="T5" fmla="*/ 0 h 52"/>
                <a:gd name="T6" fmla="*/ 0 w 3"/>
                <a:gd name="T7" fmla="*/ 1072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52">
                  <a:moveTo>
                    <a:pt x="0" y="1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38"/>
                    <a:pt x="1" y="18"/>
                    <a:pt x="3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39" name="Freeform 156">
              <a:extLst>
                <a:ext uri="{FF2B5EF4-FFF2-40B4-BE49-F238E27FC236}">
                  <a16:creationId xmlns:a16="http://schemas.microsoft.com/office/drawing/2014/main" id="{0FAAE5A4-FADD-5C6E-3990-36A5171B3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3115"/>
              <a:ext cx="280" cy="301"/>
            </a:xfrm>
            <a:custGeom>
              <a:avLst/>
              <a:gdLst>
                <a:gd name="T0" fmla="*/ 67895 w 112"/>
                <a:gd name="T1" fmla="*/ 107545 h 113"/>
                <a:gd name="T2" fmla="*/ 67895 w 112"/>
                <a:gd name="T3" fmla="*/ 13289 h 113"/>
                <a:gd name="T4" fmla="*/ 65938 w 112"/>
                <a:gd name="T5" fmla="*/ 0 h 113"/>
                <a:gd name="T6" fmla="*/ 0 w 112"/>
                <a:gd name="T7" fmla="*/ 0 h 113"/>
                <a:gd name="T8" fmla="*/ 63020 w 112"/>
                <a:gd name="T9" fmla="*/ 9656 h 113"/>
                <a:gd name="T10" fmla="*/ 67895 w 112"/>
                <a:gd name="T11" fmla="*/ 107545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2" h="113">
                  <a:moveTo>
                    <a:pt x="111" y="113"/>
                  </a:moveTo>
                  <a:cubicBezTo>
                    <a:pt x="111" y="113"/>
                    <a:pt x="111" y="24"/>
                    <a:pt x="111" y="14"/>
                  </a:cubicBezTo>
                  <a:cubicBezTo>
                    <a:pt x="111" y="4"/>
                    <a:pt x="112" y="0"/>
                    <a:pt x="108" y="0"/>
                  </a:cubicBezTo>
                  <a:cubicBezTo>
                    <a:pt x="104" y="0"/>
                    <a:pt x="17" y="0"/>
                    <a:pt x="0" y="0"/>
                  </a:cubicBezTo>
                  <a:cubicBezTo>
                    <a:pt x="17" y="2"/>
                    <a:pt x="99" y="2"/>
                    <a:pt x="103" y="10"/>
                  </a:cubicBezTo>
                  <a:cubicBezTo>
                    <a:pt x="107" y="18"/>
                    <a:pt x="111" y="113"/>
                    <a:pt x="111" y="113"/>
                  </a:cubicBez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0" name="Freeform 157">
              <a:extLst>
                <a:ext uri="{FF2B5EF4-FFF2-40B4-BE49-F238E27FC236}">
                  <a16:creationId xmlns:a16="http://schemas.microsoft.com/office/drawing/2014/main" id="{E1AA06ED-6703-F67F-2299-7C337C349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" y="3280"/>
              <a:ext cx="5" cy="120"/>
            </a:xfrm>
            <a:custGeom>
              <a:avLst/>
              <a:gdLst>
                <a:gd name="T0" fmla="*/ 1300 w 2"/>
                <a:gd name="T1" fmla="*/ 43144 h 45"/>
                <a:gd name="T2" fmla="*/ 1300 w 2"/>
                <a:gd name="T3" fmla="*/ 0 h 45"/>
                <a:gd name="T4" fmla="*/ 0 w 2"/>
                <a:gd name="T5" fmla="*/ 0 h 45"/>
                <a:gd name="T6" fmla="*/ 1300 w 2"/>
                <a:gd name="T7" fmla="*/ 43144 h 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45">
                  <a:moveTo>
                    <a:pt x="2" y="45"/>
                  </a:moveTo>
                  <a:cubicBezTo>
                    <a:pt x="2" y="45"/>
                    <a:pt x="2" y="25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6"/>
                    <a:pt x="2" y="45"/>
                    <a:pt x="2" y="45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1" name="Freeform 158">
              <a:extLst>
                <a:ext uri="{FF2B5EF4-FFF2-40B4-BE49-F238E27FC236}">
                  <a16:creationId xmlns:a16="http://schemas.microsoft.com/office/drawing/2014/main" id="{C3C09B40-36CA-8571-E6DD-D31F6E99A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307"/>
              <a:ext cx="1110" cy="106"/>
            </a:xfrm>
            <a:custGeom>
              <a:avLst/>
              <a:gdLst>
                <a:gd name="T0" fmla="*/ 0 w 444"/>
                <a:gd name="T1" fmla="*/ 36734 h 40"/>
                <a:gd name="T2" fmla="*/ 268563 w 444"/>
                <a:gd name="T3" fmla="*/ 36734 h 40"/>
                <a:gd name="T4" fmla="*/ 271020 w 444"/>
                <a:gd name="T5" fmla="*/ 28363 h 40"/>
                <a:gd name="T6" fmla="*/ 271020 w 444"/>
                <a:gd name="T7" fmla="*/ 0 h 40"/>
                <a:gd name="T8" fmla="*/ 269845 w 444"/>
                <a:gd name="T9" fmla="*/ 0 h 40"/>
                <a:gd name="T10" fmla="*/ 266145 w 444"/>
                <a:gd name="T11" fmla="*/ 32942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4" h="40">
                  <a:moveTo>
                    <a:pt x="0" y="40"/>
                  </a:moveTo>
                  <a:cubicBezTo>
                    <a:pt x="0" y="40"/>
                    <a:pt x="433" y="40"/>
                    <a:pt x="440" y="40"/>
                  </a:cubicBezTo>
                  <a:cubicBezTo>
                    <a:pt x="444" y="40"/>
                    <a:pt x="444" y="38"/>
                    <a:pt x="444" y="31"/>
                  </a:cubicBezTo>
                  <a:cubicBezTo>
                    <a:pt x="444" y="25"/>
                    <a:pt x="444" y="0"/>
                    <a:pt x="444" y="0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442" y="8"/>
                    <a:pt x="442" y="36"/>
                    <a:pt x="436" y="36"/>
                  </a:cubicBezTo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2" name="Freeform 159">
              <a:extLst>
                <a:ext uri="{FF2B5EF4-FFF2-40B4-BE49-F238E27FC236}">
                  <a16:creationId xmlns:a16="http://schemas.microsoft.com/office/drawing/2014/main" id="{356C8E40-3FDD-0C43-3D76-399771182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" y="3128"/>
              <a:ext cx="208" cy="283"/>
            </a:xfrm>
            <a:custGeom>
              <a:avLst/>
              <a:gdLst>
                <a:gd name="T0" fmla="*/ 44099 w 83"/>
                <a:gd name="T1" fmla="*/ 70681 h 106"/>
                <a:gd name="T2" fmla="*/ 0 w 83"/>
                <a:gd name="T3" fmla="*/ 102534 h 106"/>
                <a:gd name="T4" fmla="*/ 49544 w 83"/>
                <a:gd name="T5" fmla="*/ 70681 h 106"/>
                <a:gd name="T6" fmla="*/ 50800 w 83"/>
                <a:gd name="T7" fmla="*/ 63774 h 106"/>
                <a:gd name="T8" fmla="*/ 50800 w 83"/>
                <a:gd name="T9" fmla="*/ 0 h 106"/>
                <a:gd name="T10" fmla="*/ 49023 w 83"/>
                <a:gd name="T11" fmla="*/ 57930 h 106"/>
                <a:gd name="T12" fmla="*/ 44099 w 83"/>
                <a:gd name="T13" fmla="*/ 70681 h 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106">
                  <a:moveTo>
                    <a:pt x="71" y="73"/>
                  </a:moveTo>
                  <a:cubicBezTo>
                    <a:pt x="54" y="82"/>
                    <a:pt x="9" y="101"/>
                    <a:pt x="0" y="106"/>
                  </a:cubicBezTo>
                  <a:cubicBezTo>
                    <a:pt x="0" y="106"/>
                    <a:pt x="78" y="73"/>
                    <a:pt x="80" y="73"/>
                  </a:cubicBezTo>
                  <a:cubicBezTo>
                    <a:pt x="83" y="72"/>
                    <a:pt x="82" y="71"/>
                    <a:pt x="82" y="66"/>
                  </a:cubicBezTo>
                  <a:cubicBezTo>
                    <a:pt x="82" y="61"/>
                    <a:pt x="82" y="0"/>
                    <a:pt x="82" y="0"/>
                  </a:cubicBezTo>
                  <a:cubicBezTo>
                    <a:pt x="82" y="10"/>
                    <a:pt x="80" y="42"/>
                    <a:pt x="79" y="60"/>
                  </a:cubicBezTo>
                  <a:cubicBezTo>
                    <a:pt x="78" y="65"/>
                    <a:pt x="74" y="71"/>
                    <a:pt x="71" y="73"/>
                  </a:cubicBezTo>
                  <a:close/>
                </a:path>
              </a:pathLst>
            </a:custGeom>
            <a:solidFill>
              <a:srgbClr val="BF7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3" name="Freeform 160">
              <a:extLst>
                <a:ext uri="{FF2B5EF4-FFF2-40B4-BE49-F238E27FC236}">
                  <a16:creationId xmlns:a16="http://schemas.microsoft.com/office/drawing/2014/main" id="{52DD5005-DB04-70BA-DC3C-1AC8AA578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" y="3229"/>
              <a:ext cx="208" cy="182"/>
            </a:xfrm>
            <a:custGeom>
              <a:avLst/>
              <a:gdLst>
                <a:gd name="T0" fmla="*/ 49544 w 83"/>
                <a:gd name="T1" fmla="*/ 1073 h 68"/>
                <a:gd name="T2" fmla="*/ 49023 w 83"/>
                <a:gd name="T3" fmla="*/ 21706 h 68"/>
                <a:gd name="T4" fmla="*/ 44099 w 83"/>
                <a:gd name="T5" fmla="*/ 34585 h 68"/>
                <a:gd name="T6" fmla="*/ 0 w 83"/>
                <a:gd name="T7" fmla="*/ 66858 h 68"/>
                <a:gd name="T8" fmla="*/ 49544 w 83"/>
                <a:gd name="T9" fmla="*/ 34585 h 68"/>
                <a:gd name="T10" fmla="*/ 50800 w 83"/>
                <a:gd name="T11" fmla="*/ 27608 h 68"/>
                <a:gd name="T12" fmla="*/ 50800 w 83"/>
                <a:gd name="T13" fmla="*/ 0 h 68"/>
                <a:gd name="T14" fmla="*/ 49544 w 83"/>
                <a:gd name="T15" fmla="*/ 1073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68">
                  <a:moveTo>
                    <a:pt x="80" y="1"/>
                  </a:moveTo>
                  <a:cubicBezTo>
                    <a:pt x="80" y="8"/>
                    <a:pt x="79" y="16"/>
                    <a:pt x="79" y="22"/>
                  </a:cubicBezTo>
                  <a:cubicBezTo>
                    <a:pt x="78" y="27"/>
                    <a:pt x="74" y="33"/>
                    <a:pt x="71" y="35"/>
                  </a:cubicBezTo>
                  <a:cubicBezTo>
                    <a:pt x="54" y="44"/>
                    <a:pt x="9" y="63"/>
                    <a:pt x="0" y="68"/>
                  </a:cubicBezTo>
                  <a:cubicBezTo>
                    <a:pt x="0" y="68"/>
                    <a:pt x="78" y="35"/>
                    <a:pt x="80" y="35"/>
                  </a:cubicBezTo>
                  <a:cubicBezTo>
                    <a:pt x="83" y="34"/>
                    <a:pt x="82" y="33"/>
                    <a:pt x="82" y="28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7D2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4" name="Freeform 161">
              <a:extLst>
                <a:ext uri="{FF2B5EF4-FFF2-40B4-BE49-F238E27FC236}">
                  <a16:creationId xmlns:a16="http://schemas.microsoft.com/office/drawing/2014/main" id="{DBF31EC6-986B-399B-C304-F7993BABE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" y="3195"/>
              <a:ext cx="37" cy="101"/>
            </a:xfrm>
            <a:custGeom>
              <a:avLst/>
              <a:gdLst>
                <a:gd name="T0" fmla="*/ 4923 w 15"/>
                <a:gd name="T1" fmla="*/ 15118 h 38"/>
                <a:gd name="T2" fmla="*/ 0 w 15"/>
                <a:gd name="T3" fmla="*/ 15923 h 38"/>
                <a:gd name="T4" fmla="*/ 0 w 15"/>
                <a:gd name="T5" fmla="*/ 35528 h 38"/>
                <a:gd name="T6" fmla="*/ 8300 w 15"/>
                <a:gd name="T7" fmla="*/ 10236 h 38"/>
                <a:gd name="T8" fmla="*/ 6766 w 15"/>
                <a:gd name="T9" fmla="*/ 0 h 38"/>
                <a:gd name="T10" fmla="*/ 4923 w 15"/>
                <a:gd name="T11" fmla="*/ 15118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38">
                  <a:moveTo>
                    <a:pt x="9" y="16"/>
                  </a:moveTo>
                  <a:cubicBezTo>
                    <a:pt x="6" y="21"/>
                    <a:pt x="0" y="23"/>
                    <a:pt x="0" y="1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2" y="6"/>
                    <a:pt x="12" y="0"/>
                  </a:cubicBezTo>
                  <a:cubicBezTo>
                    <a:pt x="12" y="4"/>
                    <a:pt x="12" y="12"/>
                    <a:pt x="9" y="16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5" name="Freeform 162">
              <a:extLst>
                <a:ext uri="{FF2B5EF4-FFF2-40B4-BE49-F238E27FC236}">
                  <a16:creationId xmlns:a16="http://schemas.microsoft.com/office/drawing/2014/main" id="{6C207280-AF54-68DD-40D1-06D38636A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" y="3171"/>
              <a:ext cx="1438" cy="109"/>
            </a:xfrm>
            <a:custGeom>
              <a:avLst/>
              <a:gdLst>
                <a:gd name="T0" fmla="*/ 1438 w 1438"/>
                <a:gd name="T1" fmla="*/ 0 h 109"/>
                <a:gd name="T2" fmla="*/ 1390 w 1438"/>
                <a:gd name="T3" fmla="*/ 58 h 109"/>
                <a:gd name="T4" fmla="*/ 1190 w 1438"/>
                <a:gd name="T5" fmla="*/ 109 h 109"/>
                <a:gd name="T6" fmla="*/ 0 w 1438"/>
                <a:gd name="T7" fmla="*/ 109 h 1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38" h="109">
                  <a:moveTo>
                    <a:pt x="1438" y="0"/>
                  </a:moveTo>
                  <a:lnTo>
                    <a:pt x="1390" y="58"/>
                  </a:lnTo>
                  <a:lnTo>
                    <a:pt x="1190" y="109"/>
                  </a:lnTo>
                  <a:lnTo>
                    <a:pt x="0" y="109"/>
                  </a:ln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6" name="Freeform 163">
              <a:extLst>
                <a:ext uri="{FF2B5EF4-FFF2-40B4-BE49-F238E27FC236}">
                  <a16:creationId xmlns:a16="http://schemas.microsoft.com/office/drawing/2014/main" id="{21E4A7ED-0370-5C77-EA4D-A519922B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" y="3168"/>
              <a:ext cx="55" cy="61"/>
            </a:xfrm>
            <a:custGeom>
              <a:avLst/>
              <a:gdLst>
                <a:gd name="T0" fmla="*/ 0 w 22"/>
                <a:gd name="T1" fmla="*/ 5487 h 23"/>
                <a:gd name="T2" fmla="*/ 3250 w 22"/>
                <a:gd name="T3" fmla="*/ 21265 h 23"/>
                <a:gd name="T4" fmla="*/ 13488 w 22"/>
                <a:gd name="T5" fmla="*/ 20188 h 23"/>
                <a:gd name="T6" fmla="*/ 11720 w 22"/>
                <a:gd name="T7" fmla="*/ 0 h 23"/>
                <a:gd name="T8" fmla="*/ 0 w 22"/>
                <a:gd name="T9" fmla="*/ 0 h 23"/>
                <a:gd name="T10" fmla="*/ 0 w 22"/>
                <a:gd name="T11" fmla="*/ 5487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23">
                  <a:moveTo>
                    <a:pt x="0" y="6"/>
                  </a:moveTo>
                  <a:cubicBezTo>
                    <a:pt x="1" y="16"/>
                    <a:pt x="3" y="23"/>
                    <a:pt x="5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16"/>
                    <a:pt x="20" y="7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872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7" name="Freeform 164">
              <a:extLst>
                <a:ext uri="{FF2B5EF4-FFF2-40B4-BE49-F238E27FC236}">
                  <a16:creationId xmlns:a16="http://schemas.microsoft.com/office/drawing/2014/main" id="{2C1D9CCF-4634-C55C-2863-AF75691F5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5" y="3179"/>
              <a:ext cx="42" cy="42"/>
            </a:xfrm>
            <a:custGeom>
              <a:avLst/>
              <a:gdLst>
                <a:gd name="T0" fmla="*/ 0 w 17"/>
                <a:gd name="T1" fmla="*/ 992 h 16"/>
                <a:gd name="T2" fmla="*/ 2308 w 17"/>
                <a:gd name="T3" fmla="*/ 13726 h 16"/>
                <a:gd name="T4" fmla="*/ 9576 w 17"/>
                <a:gd name="T5" fmla="*/ 12734 h 16"/>
                <a:gd name="T6" fmla="*/ 8388 w 17"/>
                <a:gd name="T7" fmla="*/ 0 h 16"/>
                <a:gd name="T8" fmla="*/ 4963 w 17"/>
                <a:gd name="T9" fmla="*/ 9495 h 16"/>
                <a:gd name="T10" fmla="*/ 0 w 17"/>
                <a:gd name="T11" fmla="*/ 992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">
                  <a:moveTo>
                    <a:pt x="0" y="1"/>
                  </a:moveTo>
                  <a:cubicBezTo>
                    <a:pt x="1" y="6"/>
                    <a:pt x="2" y="13"/>
                    <a:pt x="4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4"/>
                    <a:pt x="12" y="10"/>
                    <a:pt x="9" y="11"/>
                  </a:cubicBezTo>
                  <a:cubicBezTo>
                    <a:pt x="5" y="12"/>
                    <a:pt x="1" y="4"/>
                    <a:pt x="0" y="1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8" name="Line 165">
              <a:extLst>
                <a:ext uri="{FF2B5EF4-FFF2-40B4-BE49-F238E27FC236}">
                  <a16:creationId xmlns:a16="http://schemas.microsoft.com/office/drawing/2014/main" id="{5081D86D-606B-D06B-0EEF-A6838DEB3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40" y="3168"/>
              <a:ext cx="47" cy="1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49" name="Freeform 166">
              <a:extLst>
                <a:ext uri="{FF2B5EF4-FFF2-40B4-BE49-F238E27FC236}">
                  <a16:creationId xmlns:a16="http://schemas.microsoft.com/office/drawing/2014/main" id="{85578BD8-9D13-71F5-D9F1-0429013FE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" y="2885"/>
              <a:ext cx="2" cy="160"/>
            </a:xfrm>
            <a:custGeom>
              <a:avLst/>
              <a:gdLst>
                <a:gd name="T0" fmla="*/ 0 w 1"/>
                <a:gd name="T1" fmla="*/ 57592 h 60"/>
                <a:gd name="T2" fmla="*/ 0 w 1"/>
                <a:gd name="T3" fmla="*/ 10376 h 60"/>
                <a:gd name="T4" fmla="*/ 128 w 1"/>
                <a:gd name="T5" fmla="*/ 0 h 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60">
                  <a:moveTo>
                    <a:pt x="0" y="60"/>
                  </a:moveTo>
                  <a:cubicBezTo>
                    <a:pt x="0" y="37"/>
                    <a:pt x="0" y="15"/>
                    <a:pt x="0" y="11"/>
                  </a:cubicBezTo>
                  <a:cubicBezTo>
                    <a:pt x="0" y="6"/>
                    <a:pt x="0" y="2"/>
                    <a:pt x="1" y="0"/>
                  </a:cubicBezTo>
                </a:path>
              </a:pathLst>
            </a:custGeom>
            <a:noFill/>
            <a:ln w="7938" cap="rnd">
              <a:solidFill>
                <a:srgbClr val="9E9E9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0" name="Freeform 167">
              <a:extLst>
                <a:ext uri="{FF2B5EF4-FFF2-40B4-BE49-F238E27FC236}">
                  <a16:creationId xmlns:a16="http://schemas.microsoft.com/office/drawing/2014/main" id="{60BE8DC1-28C5-ED0D-9B79-1F810AF16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" y="2904"/>
              <a:ext cx="1" cy="139"/>
            </a:xfrm>
            <a:custGeom>
              <a:avLst/>
              <a:gdLst>
                <a:gd name="T0" fmla="*/ 0 w 1"/>
                <a:gd name="T1" fmla="*/ 50746 h 52"/>
                <a:gd name="T2" fmla="*/ 0 w 1"/>
                <a:gd name="T3" fmla="*/ 0 h 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52">
                  <a:moveTo>
                    <a:pt x="0" y="52"/>
                  </a:moveTo>
                  <a:cubicBezTo>
                    <a:pt x="0" y="25"/>
                    <a:pt x="0" y="4"/>
                    <a:pt x="0" y="0"/>
                  </a:cubicBezTo>
                </a:path>
              </a:pathLst>
            </a:custGeom>
            <a:noFill/>
            <a:ln w="7938" cap="rnd">
              <a:solidFill>
                <a:srgbClr val="9E9E9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1" name="Line 168">
              <a:extLst>
                <a:ext uri="{FF2B5EF4-FFF2-40B4-BE49-F238E27FC236}">
                  <a16:creationId xmlns:a16="http://schemas.microsoft.com/office/drawing/2014/main" id="{C2EBF5A2-410D-5258-C873-59A813EED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3104"/>
              <a:ext cx="1" cy="320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2" name="Freeform 169">
              <a:extLst>
                <a:ext uri="{FF2B5EF4-FFF2-40B4-BE49-F238E27FC236}">
                  <a16:creationId xmlns:a16="http://schemas.microsoft.com/office/drawing/2014/main" id="{99E71528-CE05-5A9F-7602-D54DCBEA1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" y="3077"/>
              <a:ext cx="1420" cy="350"/>
            </a:xfrm>
            <a:custGeom>
              <a:avLst/>
              <a:gdLst>
                <a:gd name="T0" fmla="*/ 4895 w 568"/>
                <a:gd name="T1" fmla="*/ 9787 h 131"/>
                <a:gd name="T2" fmla="*/ 280283 w 568"/>
                <a:gd name="T3" fmla="*/ 9787 h 131"/>
                <a:gd name="T4" fmla="*/ 294270 w 568"/>
                <a:gd name="T5" fmla="*/ 8715 h 131"/>
                <a:gd name="T6" fmla="*/ 346688 w 568"/>
                <a:gd name="T7" fmla="*/ 0 h 131"/>
                <a:gd name="T8" fmla="*/ 346688 w 568"/>
                <a:gd name="T9" fmla="*/ 91355 h 131"/>
                <a:gd name="T10" fmla="*/ 294270 w 568"/>
                <a:gd name="T11" fmla="*/ 126219 h 131"/>
                <a:gd name="T12" fmla="*/ 280283 w 568"/>
                <a:gd name="T13" fmla="*/ 127282 h 131"/>
                <a:gd name="T14" fmla="*/ 6845 w 568"/>
                <a:gd name="T15" fmla="*/ 127282 h 131"/>
                <a:gd name="T16" fmla="*/ 6175 w 568"/>
                <a:gd name="T17" fmla="*/ 127282 h 131"/>
                <a:gd name="T18" fmla="*/ 0 w 568"/>
                <a:gd name="T19" fmla="*/ 117504 h 131"/>
                <a:gd name="T20" fmla="*/ 0 w 568"/>
                <a:gd name="T21" fmla="*/ 22165 h 131"/>
                <a:gd name="T22" fmla="*/ 4895 w 568"/>
                <a:gd name="T23" fmla="*/ 9787 h 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31">
                  <a:moveTo>
                    <a:pt x="8" y="10"/>
                  </a:moveTo>
                  <a:cubicBezTo>
                    <a:pt x="459" y="10"/>
                    <a:pt x="459" y="10"/>
                    <a:pt x="459" y="10"/>
                  </a:cubicBezTo>
                  <a:cubicBezTo>
                    <a:pt x="472" y="10"/>
                    <a:pt x="474" y="10"/>
                    <a:pt x="482" y="9"/>
                  </a:cubicBezTo>
                  <a:cubicBezTo>
                    <a:pt x="487" y="9"/>
                    <a:pt x="546" y="4"/>
                    <a:pt x="568" y="0"/>
                  </a:cubicBezTo>
                  <a:cubicBezTo>
                    <a:pt x="568" y="94"/>
                    <a:pt x="568" y="94"/>
                    <a:pt x="568" y="94"/>
                  </a:cubicBezTo>
                  <a:cubicBezTo>
                    <a:pt x="546" y="103"/>
                    <a:pt x="487" y="129"/>
                    <a:pt x="482" y="130"/>
                  </a:cubicBezTo>
                  <a:cubicBezTo>
                    <a:pt x="474" y="131"/>
                    <a:pt x="472" y="131"/>
                    <a:pt x="459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3" y="131"/>
                    <a:pt x="0" y="130"/>
                    <a:pt x="0" y="1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0" y="10"/>
                    <a:pt x="8" y="1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3" name="Freeform 170">
              <a:extLst>
                <a:ext uri="{FF2B5EF4-FFF2-40B4-BE49-F238E27FC236}">
                  <a16:creationId xmlns:a16="http://schemas.microsoft.com/office/drawing/2014/main" id="{FA193E52-5BE5-E506-6A4E-6405ABC9F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" y="2885"/>
              <a:ext cx="1505" cy="230"/>
            </a:xfrm>
            <a:custGeom>
              <a:avLst/>
              <a:gdLst>
                <a:gd name="T0" fmla="*/ 36145 w 602"/>
                <a:gd name="T1" fmla="*/ 1795 h 86"/>
                <a:gd name="T2" fmla="*/ 39845 w 602"/>
                <a:gd name="T3" fmla="*/ 0 h 86"/>
                <a:gd name="T4" fmla="*/ 319845 w 602"/>
                <a:gd name="T5" fmla="*/ 0 h 86"/>
                <a:gd name="T6" fmla="*/ 326688 w 602"/>
                <a:gd name="T7" fmla="*/ 1072 h 86"/>
                <a:gd name="T8" fmla="*/ 367500 w 602"/>
                <a:gd name="T9" fmla="*/ 11765 h 86"/>
                <a:gd name="T10" fmla="*/ 346220 w 602"/>
                <a:gd name="T11" fmla="*/ 70602 h 86"/>
                <a:gd name="T12" fmla="*/ 346220 w 602"/>
                <a:gd name="T13" fmla="*/ 70602 h 86"/>
                <a:gd name="T14" fmla="*/ 293750 w 602"/>
                <a:gd name="T15" fmla="*/ 79342 h 86"/>
                <a:gd name="T16" fmla="*/ 279613 w 602"/>
                <a:gd name="T17" fmla="*/ 80166 h 86"/>
                <a:gd name="T18" fmla="*/ 4425 w 602"/>
                <a:gd name="T19" fmla="*/ 80166 h 86"/>
                <a:gd name="T20" fmla="*/ 0 w 602"/>
                <a:gd name="T21" fmla="*/ 84151 h 86"/>
                <a:gd name="T22" fmla="*/ 0 w 602"/>
                <a:gd name="T23" fmla="*/ 83041 h 86"/>
                <a:gd name="T24" fmla="*/ 36145 w 602"/>
                <a:gd name="T25" fmla="*/ 1795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02" h="86">
                  <a:moveTo>
                    <a:pt x="59" y="2"/>
                  </a:moveTo>
                  <a:cubicBezTo>
                    <a:pt x="60" y="1"/>
                    <a:pt x="62" y="0"/>
                    <a:pt x="65" y="0"/>
                  </a:cubicBezTo>
                  <a:cubicBezTo>
                    <a:pt x="80" y="0"/>
                    <a:pt x="511" y="0"/>
                    <a:pt x="524" y="0"/>
                  </a:cubicBezTo>
                  <a:cubicBezTo>
                    <a:pt x="526" y="0"/>
                    <a:pt x="532" y="0"/>
                    <a:pt x="535" y="1"/>
                  </a:cubicBezTo>
                  <a:cubicBezTo>
                    <a:pt x="538" y="1"/>
                    <a:pt x="595" y="9"/>
                    <a:pt x="602" y="12"/>
                  </a:cubicBezTo>
                  <a:cubicBezTo>
                    <a:pt x="589" y="31"/>
                    <a:pt x="573" y="63"/>
                    <a:pt x="567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45" y="76"/>
                    <a:pt x="486" y="81"/>
                    <a:pt x="481" y="81"/>
                  </a:cubicBezTo>
                  <a:cubicBezTo>
                    <a:pt x="473" y="82"/>
                    <a:pt x="471" y="82"/>
                    <a:pt x="458" y="82"/>
                  </a:cubicBezTo>
                  <a:cubicBezTo>
                    <a:pt x="446" y="82"/>
                    <a:pt x="22" y="82"/>
                    <a:pt x="7" y="82"/>
                  </a:cubicBezTo>
                  <a:cubicBezTo>
                    <a:pt x="3" y="82"/>
                    <a:pt x="1" y="83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4" y="78"/>
                    <a:pt x="54" y="6"/>
                    <a:pt x="59" y="2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4" name="Freeform 171">
              <a:extLst>
                <a:ext uri="{FF2B5EF4-FFF2-40B4-BE49-F238E27FC236}">
                  <a16:creationId xmlns:a16="http://schemas.microsoft.com/office/drawing/2014/main" id="{68028583-0099-C6C2-AEDE-D87D23070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2917"/>
              <a:ext cx="87" cy="411"/>
            </a:xfrm>
            <a:custGeom>
              <a:avLst/>
              <a:gdLst>
                <a:gd name="T0" fmla="*/ 12260 w 35"/>
                <a:gd name="T1" fmla="*/ 111960 h 154"/>
                <a:gd name="T2" fmla="*/ 0 w 35"/>
                <a:gd name="T3" fmla="*/ 148536 h 154"/>
                <a:gd name="T4" fmla="*/ 0 w 35"/>
                <a:gd name="T5" fmla="*/ 148536 h 154"/>
                <a:gd name="T6" fmla="*/ 0 w 35"/>
                <a:gd name="T7" fmla="*/ 57828 h 154"/>
                <a:gd name="T8" fmla="*/ 0 w 35"/>
                <a:gd name="T9" fmla="*/ 57828 h 154"/>
                <a:gd name="T10" fmla="*/ 20502 w 35"/>
                <a:gd name="T11" fmla="*/ 0 h 154"/>
                <a:gd name="T12" fmla="*/ 20502 w 35"/>
                <a:gd name="T13" fmla="*/ 20184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154">
                  <a:moveTo>
                    <a:pt x="21" y="116"/>
                  </a:moveTo>
                  <a:cubicBezTo>
                    <a:pt x="12" y="132"/>
                    <a:pt x="4" y="148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6" y="51"/>
                    <a:pt x="22" y="19"/>
                    <a:pt x="35" y="0"/>
                  </a:cubicBezTo>
                  <a:cubicBezTo>
                    <a:pt x="35" y="21"/>
                    <a:pt x="35" y="21"/>
                    <a:pt x="35" y="21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5" name="Freeform 172">
              <a:extLst>
                <a:ext uri="{FF2B5EF4-FFF2-40B4-BE49-F238E27FC236}">
                  <a16:creationId xmlns:a16="http://schemas.microsoft.com/office/drawing/2014/main" id="{E1A1C04B-76D5-D885-313A-3B63D9D9D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" y="2899"/>
              <a:ext cx="868" cy="128"/>
            </a:xfrm>
            <a:custGeom>
              <a:avLst/>
              <a:gdLst>
                <a:gd name="T0" fmla="*/ 0 w 347"/>
                <a:gd name="T1" fmla="*/ 45965 h 48"/>
                <a:gd name="T2" fmla="*/ 17940 w 347"/>
                <a:gd name="T3" fmla="*/ 4701 h 48"/>
                <a:gd name="T4" fmla="*/ 25760 w 347"/>
                <a:gd name="T5" fmla="*/ 0 h 48"/>
                <a:gd name="T6" fmla="*/ 212632 w 347"/>
                <a:gd name="T7" fmla="*/ 0 h 48"/>
                <a:gd name="T8" fmla="*/ 28189 w 347"/>
                <a:gd name="T9" fmla="*/ 6883 h 48"/>
                <a:gd name="T10" fmla="*/ 0 w 347"/>
                <a:gd name="T11" fmla="*/ 45965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7" h="48">
                  <a:moveTo>
                    <a:pt x="0" y="48"/>
                  </a:moveTo>
                  <a:cubicBezTo>
                    <a:pt x="0" y="48"/>
                    <a:pt x="26" y="9"/>
                    <a:pt x="29" y="5"/>
                  </a:cubicBezTo>
                  <a:cubicBezTo>
                    <a:pt x="32" y="1"/>
                    <a:pt x="35" y="0"/>
                    <a:pt x="42" y="0"/>
                  </a:cubicBezTo>
                  <a:cubicBezTo>
                    <a:pt x="50" y="0"/>
                    <a:pt x="347" y="0"/>
                    <a:pt x="347" y="0"/>
                  </a:cubicBezTo>
                  <a:cubicBezTo>
                    <a:pt x="261" y="3"/>
                    <a:pt x="59" y="5"/>
                    <a:pt x="46" y="7"/>
                  </a:cubicBezTo>
                  <a:cubicBezTo>
                    <a:pt x="34" y="9"/>
                    <a:pt x="22" y="20"/>
                    <a:pt x="0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6" name="Freeform 173">
              <a:extLst>
                <a:ext uri="{FF2B5EF4-FFF2-40B4-BE49-F238E27FC236}">
                  <a16:creationId xmlns:a16="http://schemas.microsoft.com/office/drawing/2014/main" id="{F1D93D52-4A37-3F1D-A138-8588876CF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2949"/>
              <a:ext cx="45" cy="310"/>
            </a:xfrm>
            <a:custGeom>
              <a:avLst/>
              <a:gdLst>
                <a:gd name="T0" fmla="*/ 1300 w 18"/>
                <a:gd name="T1" fmla="*/ 56420 h 116"/>
                <a:gd name="T2" fmla="*/ 8125 w 18"/>
                <a:gd name="T3" fmla="*/ 112877 h 116"/>
                <a:gd name="T4" fmla="*/ 9300 w 18"/>
                <a:gd name="T5" fmla="*/ 55348 h 116"/>
                <a:gd name="T6" fmla="*/ 3250 w 18"/>
                <a:gd name="T7" fmla="*/ 0 h 116"/>
                <a:gd name="T8" fmla="*/ 1300 w 18"/>
                <a:gd name="T9" fmla="*/ 5642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16">
                  <a:moveTo>
                    <a:pt x="2" y="58"/>
                  </a:moveTo>
                  <a:cubicBezTo>
                    <a:pt x="4" y="90"/>
                    <a:pt x="9" y="116"/>
                    <a:pt x="13" y="116"/>
                  </a:cubicBezTo>
                  <a:cubicBezTo>
                    <a:pt x="16" y="115"/>
                    <a:pt x="18" y="89"/>
                    <a:pt x="15" y="57"/>
                  </a:cubicBezTo>
                  <a:cubicBezTo>
                    <a:pt x="13" y="25"/>
                    <a:pt x="8" y="0"/>
                    <a:pt x="5" y="0"/>
                  </a:cubicBezTo>
                  <a:cubicBezTo>
                    <a:pt x="1" y="0"/>
                    <a:pt x="0" y="26"/>
                    <a:pt x="2" y="58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7" name="Freeform 174">
              <a:extLst>
                <a:ext uri="{FF2B5EF4-FFF2-40B4-BE49-F238E27FC236}">
                  <a16:creationId xmlns:a16="http://schemas.microsoft.com/office/drawing/2014/main" id="{4775BE49-1B4F-1A92-84A4-F05CECEB8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2965"/>
              <a:ext cx="27" cy="278"/>
            </a:xfrm>
            <a:custGeom>
              <a:avLst/>
              <a:gdLst>
                <a:gd name="T0" fmla="*/ 1048 w 11"/>
                <a:gd name="T1" fmla="*/ 0 h 104"/>
                <a:gd name="T2" fmla="*/ 1048 w 11"/>
                <a:gd name="T3" fmla="*/ 50746 h 104"/>
                <a:gd name="T4" fmla="*/ 4821 w 11"/>
                <a:gd name="T5" fmla="*/ 101401 h 104"/>
                <a:gd name="T6" fmla="*/ 4821 w 11"/>
                <a:gd name="T7" fmla="*/ 49682 h 104"/>
                <a:gd name="T8" fmla="*/ 1048 w 11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04">
                  <a:moveTo>
                    <a:pt x="2" y="0"/>
                  </a:moveTo>
                  <a:cubicBezTo>
                    <a:pt x="1" y="9"/>
                    <a:pt x="0" y="29"/>
                    <a:pt x="2" y="52"/>
                  </a:cubicBezTo>
                  <a:cubicBezTo>
                    <a:pt x="4" y="75"/>
                    <a:pt x="6" y="94"/>
                    <a:pt x="9" y="104"/>
                  </a:cubicBezTo>
                  <a:cubicBezTo>
                    <a:pt x="11" y="94"/>
                    <a:pt x="11" y="74"/>
                    <a:pt x="9" y="51"/>
                  </a:cubicBezTo>
                  <a:cubicBezTo>
                    <a:pt x="8" y="29"/>
                    <a:pt x="5" y="9"/>
                    <a:pt x="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8" name="Freeform 175">
              <a:extLst>
                <a:ext uri="{FF2B5EF4-FFF2-40B4-BE49-F238E27FC236}">
                  <a16:creationId xmlns:a16="http://schemas.microsoft.com/office/drawing/2014/main" id="{774C65BE-81C2-B1D1-C0FF-8A8F5410B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" y="2949"/>
              <a:ext cx="225" cy="323"/>
            </a:xfrm>
            <a:custGeom>
              <a:avLst/>
              <a:gdLst>
                <a:gd name="T0" fmla="*/ 8125 w 90"/>
                <a:gd name="T1" fmla="*/ 116835 h 121"/>
                <a:gd name="T2" fmla="*/ 1300 w 90"/>
                <a:gd name="T3" fmla="*/ 61802 h 121"/>
                <a:gd name="T4" fmla="*/ 3250 w 90"/>
                <a:gd name="T5" fmla="*/ 4717 h 121"/>
                <a:gd name="T6" fmla="*/ 50125 w 90"/>
                <a:gd name="T7" fmla="*/ 0 h 121"/>
                <a:gd name="T8" fmla="*/ 48363 w 90"/>
                <a:gd name="T9" fmla="*/ 56117 h 121"/>
                <a:gd name="T10" fmla="*/ 55000 w 90"/>
                <a:gd name="T11" fmla="*/ 112209 h 121"/>
                <a:gd name="T12" fmla="*/ 8125 w 90"/>
                <a:gd name="T13" fmla="*/ 116835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121">
                  <a:moveTo>
                    <a:pt x="13" y="121"/>
                  </a:moveTo>
                  <a:cubicBezTo>
                    <a:pt x="9" y="121"/>
                    <a:pt x="4" y="96"/>
                    <a:pt x="2" y="64"/>
                  </a:cubicBezTo>
                  <a:cubicBezTo>
                    <a:pt x="0" y="32"/>
                    <a:pt x="1" y="6"/>
                    <a:pt x="5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0"/>
                    <a:pt x="77" y="26"/>
                    <a:pt x="79" y="58"/>
                  </a:cubicBezTo>
                  <a:cubicBezTo>
                    <a:pt x="81" y="90"/>
                    <a:pt x="86" y="116"/>
                    <a:pt x="90" y="116"/>
                  </a:cubicBezTo>
                  <a:lnTo>
                    <a:pt x="13" y="121"/>
                  </a:lnTo>
                  <a:close/>
                </a:path>
              </a:pathLst>
            </a:custGeom>
            <a:solidFill>
              <a:srgbClr val="FEC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59" name="Freeform 176">
              <a:extLst>
                <a:ext uri="{FF2B5EF4-FFF2-40B4-BE49-F238E27FC236}">
                  <a16:creationId xmlns:a16="http://schemas.microsoft.com/office/drawing/2014/main" id="{74C8325F-4908-2819-6FA6-90C599410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" y="3248"/>
              <a:ext cx="175" cy="21"/>
            </a:xfrm>
            <a:custGeom>
              <a:avLst/>
              <a:gdLst>
                <a:gd name="T0" fmla="*/ 0 w 70"/>
                <a:gd name="T1" fmla="*/ 6836 h 8"/>
                <a:gd name="T2" fmla="*/ 42783 w 70"/>
                <a:gd name="T3" fmla="*/ 3617 h 8"/>
                <a:gd name="T4" fmla="*/ 37425 w 70"/>
                <a:gd name="T5" fmla="*/ 0 h 8"/>
                <a:gd name="T6" fmla="*/ 0 w 70"/>
                <a:gd name="T7" fmla="*/ 6836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8">
                  <a:moveTo>
                    <a:pt x="0" y="8"/>
                  </a:moveTo>
                  <a:cubicBezTo>
                    <a:pt x="70" y="4"/>
                    <a:pt x="70" y="4"/>
                    <a:pt x="70" y="4"/>
                  </a:cubicBezTo>
                  <a:cubicBezTo>
                    <a:pt x="70" y="4"/>
                    <a:pt x="66" y="0"/>
                    <a:pt x="61" y="0"/>
                  </a:cubicBezTo>
                  <a:cubicBezTo>
                    <a:pt x="44" y="2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0" name="Line 177">
              <a:extLst>
                <a:ext uri="{FF2B5EF4-FFF2-40B4-BE49-F238E27FC236}">
                  <a16:creationId xmlns:a16="http://schemas.microsoft.com/office/drawing/2014/main" id="{73A15C77-1B7B-C674-22C8-5069F54E75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2984"/>
              <a:ext cx="155" cy="11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1" name="Line 178">
              <a:extLst>
                <a:ext uri="{FF2B5EF4-FFF2-40B4-BE49-F238E27FC236}">
                  <a16:creationId xmlns:a16="http://schemas.microsoft.com/office/drawing/2014/main" id="{32800648-727E-27B9-97AE-67BFEBC71E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5" y="3024"/>
              <a:ext cx="155" cy="11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2" name="Line 179">
              <a:extLst>
                <a:ext uri="{FF2B5EF4-FFF2-40B4-BE49-F238E27FC236}">
                  <a16:creationId xmlns:a16="http://schemas.microsoft.com/office/drawing/2014/main" id="{CC3456CF-1A1A-8374-1A6C-AA4CD22EBF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061"/>
              <a:ext cx="155" cy="14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3" name="Line 180">
              <a:extLst>
                <a:ext uri="{FF2B5EF4-FFF2-40B4-BE49-F238E27FC236}">
                  <a16:creationId xmlns:a16="http://schemas.microsoft.com/office/drawing/2014/main" id="{42FB6198-4AD0-3E58-BD29-8C055DDE18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5" y="3213"/>
              <a:ext cx="155" cy="14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4" name="Line 181">
              <a:extLst>
                <a:ext uri="{FF2B5EF4-FFF2-40B4-BE49-F238E27FC236}">
                  <a16:creationId xmlns:a16="http://schemas.microsoft.com/office/drawing/2014/main" id="{674D799B-7AE1-A4E1-DA69-913DCC52D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7" y="3176"/>
              <a:ext cx="155" cy="13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5" name="Line 182">
              <a:extLst>
                <a:ext uri="{FF2B5EF4-FFF2-40B4-BE49-F238E27FC236}">
                  <a16:creationId xmlns:a16="http://schemas.microsoft.com/office/drawing/2014/main" id="{FCCB58ED-1CD4-B8A8-A0BD-6185136553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2" y="3139"/>
              <a:ext cx="155" cy="13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6" name="Line 183">
              <a:extLst>
                <a:ext uri="{FF2B5EF4-FFF2-40B4-BE49-F238E27FC236}">
                  <a16:creationId xmlns:a16="http://schemas.microsoft.com/office/drawing/2014/main" id="{8E36D242-F67F-ACB2-24CD-DAE61C8F28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101"/>
              <a:ext cx="155" cy="14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7" name="Line 184">
              <a:extLst>
                <a:ext uri="{FF2B5EF4-FFF2-40B4-BE49-F238E27FC236}">
                  <a16:creationId xmlns:a16="http://schemas.microsoft.com/office/drawing/2014/main" id="{978B1843-4756-3F82-183A-0C1449D36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2984"/>
              <a:ext cx="155" cy="11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8" name="Line 185">
              <a:extLst>
                <a:ext uri="{FF2B5EF4-FFF2-40B4-BE49-F238E27FC236}">
                  <a16:creationId xmlns:a16="http://schemas.microsoft.com/office/drawing/2014/main" id="{ED0E01A4-1FB5-FF80-EC6B-1651D490EE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5" y="3024"/>
              <a:ext cx="155" cy="11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69" name="Line 186">
              <a:extLst>
                <a:ext uri="{FF2B5EF4-FFF2-40B4-BE49-F238E27FC236}">
                  <a16:creationId xmlns:a16="http://schemas.microsoft.com/office/drawing/2014/main" id="{02684327-C695-94C7-092B-6261E77875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061"/>
              <a:ext cx="155" cy="14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0" name="Line 187">
              <a:extLst>
                <a:ext uri="{FF2B5EF4-FFF2-40B4-BE49-F238E27FC236}">
                  <a16:creationId xmlns:a16="http://schemas.microsoft.com/office/drawing/2014/main" id="{FF8A9B42-458C-1743-B48B-3A1177EAAD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5" y="3213"/>
              <a:ext cx="155" cy="14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1" name="Line 188">
              <a:extLst>
                <a:ext uri="{FF2B5EF4-FFF2-40B4-BE49-F238E27FC236}">
                  <a16:creationId xmlns:a16="http://schemas.microsoft.com/office/drawing/2014/main" id="{1B1A7AA8-AB0D-655F-4F3A-7C91DE241D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7" y="3176"/>
              <a:ext cx="155" cy="13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2" name="Line 189">
              <a:extLst>
                <a:ext uri="{FF2B5EF4-FFF2-40B4-BE49-F238E27FC236}">
                  <a16:creationId xmlns:a16="http://schemas.microsoft.com/office/drawing/2014/main" id="{6CB5FF03-4A29-59C8-D6BA-F264BEFAC9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2" y="3139"/>
              <a:ext cx="155" cy="13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3" name="Line 190">
              <a:extLst>
                <a:ext uri="{FF2B5EF4-FFF2-40B4-BE49-F238E27FC236}">
                  <a16:creationId xmlns:a16="http://schemas.microsoft.com/office/drawing/2014/main" id="{4FD70ED8-DC69-65E8-E579-CC1B06E36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101"/>
              <a:ext cx="155" cy="14"/>
            </a:xfrm>
            <a:prstGeom prst="line">
              <a:avLst/>
            </a:prstGeom>
            <a:noFill/>
            <a:ln w="15875" cap="rnd">
              <a:solidFill>
                <a:srgbClr val="FF9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4" name="Line 191">
              <a:extLst>
                <a:ext uri="{FF2B5EF4-FFF2-40B4-BE49-F238E27FC236}">
                  <a16:creationId xmlns:a16="http://schemas.microsoft.com/office/drawing/2014/main" id="{16E645CA-8527-D0AC-8094-BC59DBC6D1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2995"/>
              <a:ext cx="155" cy="13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5" name="Line 192">
              <a:extLst>
                <a:ext uri="{FF2B5EF4-FFF2-40B4-BE49-F238E27FC236}">
                  <a16:creationId xmlns:a16="http://schemas.microsoft.com/office/drawing/2014/main" id="{8622BE45-F96E-C16C-A64A-ABDA5E5240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5" y="3035"/>
              <a:ext cx="155" cy="13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6" name="Line 193">
              <a:extLst>
                <a:ext uri="{FF2B5EF4-FFF2-40B4-BE49-F238E27FC236}">
                  <a16:creationId xmlns:a16="http://schemas.microsoft.com/office/drawing/2014/main" id="{39F99A9A-9F18-D48D-391F-CF0C751FE3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075"/>
              <a:ext cx="155" cy="1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7" name="Line 194">
              <a:extLst>
                <a:ext uri="{FF2B5EF4-FFF2-40B4-BE49-F238E27FC236}">
                  <a16:creationId xmlns:a16="http://schemas.microsoft.com/office/drawing/2014/main" id="{EDEF41E1-4DD9-AEC0-5DCD-58A25AA38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5" y="3227"/>
              <a:ext cx="155" cy="1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8" name="Line 195">
              <a:extLst>
                <a:ext uri="{FF2B5EF4-FFF2-40B4-BE49-F238E27FC236}">
                  <a16:creationId xmlns:a16="http://schemas.microsoft.com/office/drawing/2014/main" id="{3980AA33-2CCD-ABE7-654B-B488614A99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7" y="3189"/>
              <a:ext cx="155" cy="1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79" name="Line 196">
              <a:extLst>
                <a:ext uri="{FF2B5EF4-FFF2-40B4-BE49-F238E27FC236}">
                  <a16:creationId xmlns:a16="http://schemas.microsoft.com/office/drawing/2014/main" id="{0C8BCD7E-56B6-7841-0439-FEFFB27EB8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2" y="3152"/>
              <a:ext cx="155" cy="1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0" name="Line 197">
              <a:extLst>
                <a:ext uri="{FF2B5EF4-FFF2-40B4-BE49-F238E27FC236}">
                  <a16:creationId xmlns:a16="http://schemas.microsoft.com/office/drawing/2014/main" id="{66E3F902-4CA8-0621-F274-85C5F00901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115"/>
              <a:ext cx="155" cy="1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1" name="Freeform 198">
              <a:extLst>
                <a:ext uri="{FF2B5EF4-FFF2-40B4-BE49-F238E27FC236}">
                  <a16:creationId xmlns:a16="http://schemas.microsoft.com/office/drawing/2014/main" id="{6CFB9ADF-C046-89AE-D1EF-833AC8AD3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2949"/>
              <a:ext cx="45" cy="310"/>
            </a:xfrm>
            <a:custGeom>
              <a:avLst/>
              <a:gdLst>
                <a:gd name="T0" fmla="*/ 1300 w 18"/>
                <a:gd name="T1" fmla="*/ 56420 h 116"/>
                <a:gd name="T2" fmla="*/ 8125 w 18"/>
                <a:gd name="T3" fmla="*/ 112877 h 116"/>
                <a:gd name="T4" fmla="*/ 9300 w 18"/>
                <a:gd name="T5" fmla="*/ 55348 h 116"/>
                <a:gd name="T6" fmla="*/ 3250 w 18"/>
                <a:gd name="T7" fmla="*/ 0 h 116"/>
                <a:gd name="T8" fmla="*/ 1300 w 18"/>
                <a:gd name="T9" fmla="*/ 5642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16">
                  <a:moveTo>
                    <a:pt x="2" y="58"/>
                  </a:moveTo>
                  <a:cubicBezTo>
                    <a:pt x="4" y="90"/>
                    <a:pt x="9" y="116"/>
                    <a:pt x="13" y="116"/>
                  </a:cubicBezTo>
                  <a:cubicBezTo>
                    <a:pt x="16" y="115"/>
                    <a:pt x="18" y="89"/>
                    <a:pt x="15" y="57"/>
                  </a:cubicBezTo>
                  <a:cubicBezTo>
                    <a:pt x="13" y="25"/>
                    <a:pt x="8" y="0"/>
                    <a:pt x="5" y="0"/>
                  </a:cubicBezTo>
                  <a:cubicBezTo>
                    <a:pt x="1" y="0"/>
                    <a:pt x="0" y="26"/>
                    <a:pt x="2" y="58"/>
                  </a:cubicBez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2" name="Freeform 199">
              <a:extLst>
                <a:ext uri="{FF2B5EF4-FFF2-40B4-BE49-F238E27FC236}">
                  <a16:creationId xmlns:a16="http://schemas.microsoft.com/office/drawing/2014/main" id="{465B8E0D-8C8F-D618-D433-231C8D2FC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" y="3016"/>
              <a:ext cx="42" cy="211"/>
            </a:xfrm>
            <a:custGeom>
              <a:avLst/>
              <a:gdLst>
                <a:gd name="T0" fmla="*/ 3395 w 17"/>
                <a:gd name="T1" fmla="*/ 76630 h 79"/>
                <a:gd name="T2" fmla="*/ 452 w 17"/>
                <a:gd name="T3" fmla="*/ 38885 h 79"/>
                <a:gd name="T4" fmla="*/ 1569 w 17"/>
                <a:gd name="T5" fmla="*/ 1071 h 79"/>
                <a:gd name="T6" fmla="*/ 9576 w 17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79">
                  <a:moveTo>
                    <a:pt x="6" y="79"/>
                  </a:moveTo>
                  <a:cubicBezTo>
                    <a:pt x="4" y="79"/>
                    <a:pt x="3" y="63"/>
                    <a:pt x="1" y="40"/>
                  </a:cubicBezTo>
                  <a:cubicBezTo>
                    <a:pt x="0" y="18"/>
                    <a:pt x="0" y="2"/>
                    <a:pt x="3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3" name="Freeform 200">
              <a:extLst>
                <a:ext uri="{FF2B5EF4-FFF2-40B4-BE49-F238E27FC236}">
                  <a16:creationId xmlns:a16="http://schemas.microsoft.com/office/drawing/2014/main" id="{D27EDA55-189E-1488-16F4-522EA4605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3013"/>
              <a:ext cx="65" cy="216"/>
            </a:xfrm>
            <a:custGeom>
              <a:avLst/>
              <a:gdLst>
                <a:gd name="T0" fmla="*/ 13020 w 26"/>
                <a:gd name="T1" fmla="*/ 38435 h 81"/>
                <a:gd name="T2" fmla="*/ 12238 w 26"/>
                <a:gd name="T3" fmla="*/ 0 h 81"/>
                <a:gd name="T4" fmla="*/ 1958 w 26"/>
                <a:gd name="T5" fmla="*/ 1059 h 81"/>
                <a:gd name="T6" fmla="*/ 783 w 26"/>
                <a:gd name="T7" fmla="*/ 39232 h 81"/>
                <a:gd name="T8" fmla="*/ 5675 w 26"/>
                <a:gd name="T9" fmla="*/ 77675 h 81"/>
                <a:gd name="T10" fmla="*/ 15938 w 26"/>
                <a:gd name="T11" fmla="*/ 76608 h 81"/>
                <a:gd name="T12" fmla="*/ 13020 w 26"/>
                <a:gd name="T13" fmla="*/ 38435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81">
                  <a:moveTo>
                    <a:pt x="21" y="40"/>
                  </a:moveTo>
                  <a:cubicBezTo>
                    <a:pt x="20" y="24"/>
                    <a:pt x="20" y="10"/>
                    <a:pt x="2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0" y="19"/>
                    <a:pt x="1" y="41"/>
                  </a:cubicBezTo>
                  <a:cubicBezTo>
                    <a:pt x="3" y="63"/>
                    <a:pt x="6" y="81"/>
                    <a:pt x="9" y="81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4" y="69"/>
                    <a:pt x="22" y="55"/>
                    <a:pt x="21" y="40"/>
                  </a:cubicBez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4" name="Line 201">
              <a:extLst>
                <a:ext uri="{FF2B5EF4-FFF2-40B4-BE49-F238E27FC236}">
                  <a16:creationId xmlns:a16="http://schemas.microsoft.com/office/drawing/2014/main" id="{F38F327D-54CB-72E9-C497-285177911C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2992"/>
              <a:ext cx="157" cy="11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5" name="Line 202">
              <a:extLst>
                <a:ext uri="{FF2B5EF4-FFF2-40B4-BE49-F238E27FC236}">
                  <a16:creationId xmlns:a16="http://schemas.microsoft.com/office/drawing/2014/main" id="{FF6D33F6-8828-9F70-524A-22B1FFB8A2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029"/>
              <a:ext cx="155" cy="14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6" name="Line 203">
              <a:extLst>
                <a:ext uri="{FF2B5EF4-FFF2-40B4-BE49-F238E27FC236}">
                  <a16:creationId xmlns:a16="http://schemas.microsoft.com/office/drawing/2014/main" id="{4EB0526F-3551-4DC0-60E3-E602232CEC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069"/>
              <a:ext cx="158" cy="14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7" name="Line 204">
              <a:extLst>
                <a:ext uri="{FF2B5EF4-FFF2-40B4-BE49-F238E27FC236}">
                  <a16:creationId xmlns:a16="http://schemas.microsoft.com/office/drawing/2014/main" id="{86215F67-33AB-DC22-5B5D-E56C175D29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5" y="3221"/>
              <a:ext cx="157" cy="14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8" name="Line 205">
              <a:extLst>
                <a:ext uri="{FF2B5EF4-FFF2-40B4-BE49-F238E27FC236}">
                  <a16:creationId xmlns:a16="http://schemas.microsoft.com/office/drawing/2014/main" id="{34DC9F43-ADF5-2448-DFAA-1A14683A9C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7" y="3184"/>
              <a:ext cx="158" cy="13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89" name="Line 206">
              <a:extLst>
                <a:ext uri="{FF2B5EF4-FFF2-40B4-BE49-F238E27FC236}">
                  <a16:creationId xmlns:a16="http://schemas.microsoft.com/office/drawing/2014/main" id="{98D41005-3E9E-87F5-27E9-5D3298927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2" y="3147"/>
              <a:ext cx="158" cy="13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0" name="Line 207">
              <a:extLst>
                <a:ext uri="{FF2B5EF4-FFF2-40B4-BE49-F238E27FC236}">
                  <a16:creationId xmlns:a16="http://schemas.microsoft.com/office/drawing/2014/main" id="{143537FF-A8F1-089F-E2FA-4D3BCFFB44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3109"/>
              <a:ext cx="158" cy="11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1" name="Freeform 208">
              <a:extLst>
                <a:ext uri="{FF2B5EF4-FFF2-40B4-BE49-F238E27FC236}">
                  <a16:creationId xmlns:a16="http://schemas.microsoft.com/office/drawing/2014/main" id="{262BC604-AA00-B619-711F-24220801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" y="2963"/>
              <a:ext cx="48" cy="309"/>
            </a:xfrm>
            <a:custGeom>
              <a:avLst/>
              <a:gdLst>
                <a:gd name="T0" fmla="*/ 7819 w 19"/>
                <a:gd name="T1" fmla="*/ 0 h 116"/>
                <a:gd name="T2" fmla="*/ 5260 w 19"/>
                <a:gd name="T3" fmla="*/ 0 h 116"/>
                <a:gd name="T4" fmla="*/ 3388 w 19"/>
                <a:gd name="T5" fmla="*/ 0 h 116"/>
                <a:gd name="T6" fmla="*/ 1341 w 19"/>
                <a:gd name="T7" fmla="*/ 56044 h 116"/>
                <a:gd name="T8" fmla="*/ 8559 w 19"/>
                <a:gd name="T9" fmla="*/ 110369 h 116"/>
                <a:gd name="T10" fmla="*/ 12465 w 19"/>
                <a:gd name="T11" fmla="*/ 109311 h 116"/>
                <a:gd name="T12" fmla="*/ 5980 w 19"/>
                <a:gd name="T13" fmla="*/ 55383 h 116"/>
                <a:gd name="T14" fmla="*/ 7819 w 19"/>
                <a:gd name="T15" fmla="*/ 0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" h="116">
                  <a:moveTo>
                    <a:pt x="1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0" y="27"/>
                    <a:pt x="2" y="59"/>
                  </a:cubicBezTo>
                  <a:cubicBezTo>
                    <a:pt x="4" y="91"/>
                    <a:pt x="9" y="116"/>
                    <a:pt x="13" y="116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5" y="112"/>
                    <a:pt x="11" y="88"/>
                    <a:pt x="9" y="58"/>
                  </a:cubicBezTo>
                  <a:cubicBezTo>
                    <a:pt x="7" y="27"/>
                    <a:pt x="8" y="0"/>
                    <a:pt x="12" y="0"/>
                  </a:cubicBez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2" name="Freeform 209">
              <a:extLst>
                <a:ext uri="{FF2B5EF4-FFF2-40B4-BE49-F238E27FC236}">
                  <a16:creationId xmlns:a16="http://schemas.microsoft.com/office/drawing/2014/main" id="{10F01749-76C8-9BC6-75FC-C52B13185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" y="3187"/>
              <a:ext cx="123" cy="85"/>
            </a:xfrm>
            <a:custGeom>
              <a:avLst/>
              <a:gdLst>
                <a:gd name="T0" fmla="*/ 793 w 49"/>
                <a:gd name="T1" fmla="*/ 0 h 32"/>
                <a:gd name="T2" fmla="*/ 4493 w 49"/>
                <a:gd name="T3" fmla="*/ 25245 h 32"/>
                <a:gd name="T4" fmla="*/ 30813 w 49"/>
                <a:gd name="T5" fmla="*/ 24193 h 32"/>
                <a:gd name="T6" fmla="*/ 28790 w 49"/>
                <a:gd name="T7" fmla="*/ 27136 h 32"/>
                <a:gd name="T8" fmla="*/ 4493 w 49"/>
                <a:gd name="T9" fmla="*/ 29875 h 32"/>
                <a:gd name="T10" fmla="*/ 793 w 49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" h="32">
                  <a:moveTo>
                    <a:pt x="1" y="0"/>
                  </a:moveTo>
                  <a:cubicBezTo>
                    <a:pt x="2" y="7"/>
                    <a:pt x="5" y="24"/>
                    <a:pt x="7" y="27"/>
                  </a:cubicBezTo>
                  <a:cubicBezTo>
                    <a:pt x="10" y="31"/>
                    <a:pt x="49" y="26"/>
                    <a:pt x="49" y="26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0" y="19"/>
                    <a:pt x="1" y="0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3" name="Freeform 210">
              <a:extLst>
                <a:ext uri="{FF2B5EF4-FFF2-40B4-BE49-F238E27FC236}">
                  <a16:creationId xmlns:a16="http://schemas.microsoft.com/office/drawing/2014/main" id="{80266ED9-5F4E-B93E-EE78-609FA082A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2949"/>
              <a:ext cx="47" cy="310"/>
            </a:xfrm>
            <a:custGeom>
              <a:avLst/>
              <a:gdLst>
                <a:gd name="T0" fmla="*/ 6860 w 19"/>
                <a:gd name="T1" fmla="*/ 0 h 116"/>
                <a:gd name="T2" fmla="*/ 5012 w 19"/>
                <a:gd name="T3" fmla="*/ 0 h 116"/>
                <a:gd name="T4" fmla="*/ 2773 w 19"/>
                <a:gd name="T5" fmla="*/ 0 h 116"/>
                <a:gd name="T6" fmla="*/ 1121 w 19"/>
                <a:gd name="T7" fmla="*/ 56420 h 116"/>
                <a:gd name="T8" fmla="*/ 7295 w 19"/>
                <a:gd name="T9" fmla="*/ 112877 h 116"/>
                <a:gd name="T10" fmla="*/ 10746 w 19"/>
                <a:gd name="T11" fmla="*/ 111747 h 116"/>
                <a:gd name="T12" fmla="*/ 5722 w 19"/>
                <a:gd name="T13" fmla="*/ 56420 h 116"/>
                <a:gd name="T14" fmla="*/ 6860 w 19"/>
                <a:gd name="T15" fmla="*/ 0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" h="116">
                  <a:moveTo>
                    <a:pt x="1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27"/>
                    <a:pt x="2" y="58"/>
                  </a:cubicBezTo>
                  <a:cubicBezTo>
                    <a:pt x="5" y="90"/>
                    <a:pt x="9" y="116"/>
                    <a:pt x="13" y="116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6" y="112"/>
                    <a:pt x="12" y="88"/>
                    <a:pt x="10" y="58"/>
                  </a:cubicBezTo>
                  <a:cubicBezTo>
                    <a:pt x="7" y="26"/>
                    <a:pt x="8" y="0"/>
                    <a:pt x="12" y="0"/>
                  </a:cubicBez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4" name="Freeform 211">
              <a:extLst>
                <a:ext uri="{FF2B5EF4-FFF2-40B4-BE49-F238E27FC236}">
                  <a16:creationId xmlns:a16="http://schemas.microsoft.com/office/drawing/2014/main" id="{AC2BAE93-7CDC-1710-D31C-3C70D3396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" y="3104"/>
              <a:ext cx="60" cy="155"/>
            </a:xfrm>
            <a:custGeom>
              <a:avLst/>
              <a:gdLst>
                <a:gd name="T0" fmla="*/ 6845 w 24"/>
                <a:gd name="T1" fmla="*/ 56420 h 58"/>
                <a:gd name="T2" fmla="*/ 0 w 24"/>
                <a:gd name="T3" fmla="*/ 0 h 58"/>
                <a:gd name="T4" fmla="*/ 9770 w 24"/>
                <a:gd name="T5" fmla="*/ 52486 h 58"/>
                <a:gd name="T6" fmla="*/ 9770 w 24"/>
                <a:gd name="T7" fmla="*/ 52486 h 58"/>
                <a:gd name="T8" fmla="*/ 11063 w 24"/>
                <a:gd name="T9" fmla="*/ 55348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58">
                  <a:moveTo>
                    <a:pt x="11" y="58"/>
                  </a:moveTo>
                  <a:cubicBezTo>
                    <a:pt x="7" y="58"/>
                    <a:pt x="3" y="32"/>
                    <a:pt x="0" y="0"/>
                  </a:cubicBezTo>
                  <a:cubicBezTo>
                    <a:pt x="1" y="10"/>
                    <a:pt x="8" y="51"/>
                    <a:pt x="16" y="54"/>
                  </a:cubicBezTo>
                  <a:cubicBezTo>
                    <a:pt x="24" y="57"/>
                    <a:pt x="16" y="54"/>
                    <a:pt x="16" y="54"/>
                  </a:cubicBezTo>
                  <a:cubicBezTo>
                    <a:pt x="18" y="57"/>
                    <a:pt x="18" y="57"/>
                    <a:pt x="18" y="57"/>
                  </a:cubicBezTo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5" name="Freeform 212">
              <a:extLst>
                <a:ext uri="{FF2B5EF4-FFF2-40B4-BE49-F238E27FC236}">
                  <a16:creationId xmlns:a16="http://schemas.microsoft.com/office/drawing/2014/main" id="{609F6C60-B66B-DA30-59AD-792EDB020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" y="2957"/>
              <a:ext cx="170" cy="27"/>
            </a:xfrm>
            <a:custGeom>
              <a:avLst/>
              <a:gdLst>
                <a:gd name="T0" fmla="*/ 0 w 170"/>
                <a:gd name="T1" fmla="*/ 16 h 27"/>
                <a:gd name="T2" fmla="*/ 170 w 170"/>
                <a:gd name="T3" fmla="*/ 0 h 27"/>
                <a:gd name="T4" fmla="*/ 0 w 170"/>
                <a:gd name="T5" fmla="*/ 27 h 27"/>
                <a:gd name="T6" fmla="*/ 0 w 170"/>
                <a:gd name="T7" fmla="*/ 16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0" h="27">
                  <a:moveTo>
                    <a:pt x="0" y="16"/>
                  </a:moveTo>
                  <a:lnTo>
                    <a:pt x="170" y="0"/>
                  </a:lnTo>
                  <a:lnTo>
                    <a:pt x="0" y="2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6" name="Freeform 213">
              <a:extLst>
                <a:ext uri="{FF2B5EF4-FFF2-40B4-BE49-F238E27FC236}">
                  <a16:creationId xmlns:a16="http://schemas.microsoft.com/office/drawing/2014/main" id="{9BB5AF3A-F685-E3C0-7462-403F9A8DF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" y="2957"/>
              <a:ext cx="170" cy="27"/>
            </a:xfrm>
            <a:custGeom>
              <a:avLst/>
              <a:gdLst>
                <a:gd name="T0" fmla="*/ 0 w 170"/>
                <a:gd name="T1" fmla="*/ 16 h 27"/>
                <a:gd name="T2" fmla="*/ 170 w 170"/>
                <a:gd name="T3" fmla="*/ 0 h 27"/>
                <a:gd name="T4" fmla="*/ 0 w 170"/>
                <a:gd name="T5" fmla="*/ 27 h 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0" h="27">
                  <a:moveTo>
                    <a:pt x="0" y="16"/>
                  </a:moveTo>
                  <a:lnTo>
                    <a:pt x="170" y="0"/>
                  </a:lnTo>
                  <a:lnTo>
                    <a:pt x="0" y="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7" name="Freeform 214">
              <a:extLst>
                <a:ext uri="{FF2B5EF4-FFF2-40B4-BE49-F238E27FC236}">
                  <a16:creationId xmlns:a16="http://schemas.microsoft.com/office/drawing/2014/main" id="{6EE50034-2150-71A5-CEFB-18F848E9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" y="2963"/>
              <a:ext cx="15" cy="154"/>
            </a:xfrm>
            <a:custGeom>
              <a:avLst/>
              <a:gdLst>
                <a:gd name="T0" fmla="*/ 2470 w 6"/>
                <a:gd name="T1" fmla="*/ 0 h 58"/>
                <a:gd name="T2" fmla="*/ 1958 w 6"/>
                <a:gd name="T3" fmla="*/ 53988 h 58"/>
                <a:gd name="T4" fmla="*/ 1958 w 6"/>
                <a:gd name="T5" fmla="*/ 53988 h 58"/>
                <a:gd name="T6" fmla="*/ 3720 w 6"/>
                <a:gd name="T7" fmla="*/ 1742 h 58"/>
                <a:gd name="T8" fmla="*/ 3720 w 6"/>
                <a:gd name="T9" fmla="*/ 0 h 58"/>
                <a:gd name="T10" fmla="*/ 2470 w 6"/>
                <a:gd name="T11" fmla="*/ 0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58">
                  <a:moveTo>
                    <a:pt x="4" y="0"/>
                  </a:moveTo>
                  <a:cubicBezTo>
                    <a:pt x="0" y="4"/>
                    <a:pt x="1" y="33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" y="25"/>
                    <a:pt x="4" y="3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98" name="Freeform 215">
              <a:extLst>
                <a:ext uri="{FF2B5EF4-FFF2-40B4-BE49-F238E27FC236}">
                  <a16:creationId xmlns:a16="http://schemas.microsoft.com/office/drawing/2014/main" id="{AAE8BA76-DF71-993B-6DD9-0E113DE9E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" y="2949"/>
              <a:ext cx="225" cy="323"/>
            </a:xfrm>
            <a:custGeom>
              <a:avLst/>
              <a:gdLst>
                <a:gd name="T0" fmla="*/ 8125 w 90"/>
                <a:gd name="T1" fmla="*/ 116835 h 121"/>
                <a:gd name="T2" fmla="*/ 1300 w 90"/>
                <a:gd name="T3" fmla="*/ 61802 h 121"/>
                <a:gd name="T4" fmla="*/ 3250 w 90"/>
                <a:gd name="T5" fmla="*/ 4717 h 121"/>
                <a:gd name="T6" fmla="*/ 50125 w 90"/>
                <a:gd name="T7" fmla="*/ 0 h 121"/>
                <a:gd name="T8" fmla="*/ 48363 w 90"/>
                <a:gd name="T9" fmla="*/ 56117 h 121"/>
                <a:gd name="T10" fmla="*/ 55000 w 90"/>
                <a:gd name="T11" fmla="*/ 112209 h 121"/>
                <a:gd name="T12" fmla="*/ 8125 w 90"/>
                <a:gd name="T13" fmla="*/ 116835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121">
                  <a:moveTo>
                    <a:pt x="13" y="121"/>
                  </a:moveTo>
                  <a:cubicBezTo>
                    <a:pt x="9" y="121"/>
                    <a:pt x="4" y="96"/>
                    <a:pt x="2" y="64"/>
                  </a:cubicBezTo>
                  <a:cubicBezTo>
                    <a:pt x="0" y="32"/>
                    <a:pt x="1" y="6"/>
                    <a:pt x="5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0"/>
                    <a:pt x="77" y="26"/>
                    <a:pt x="79" y="58"/>
                  </a:cubicBezTo>
                  <a:cubicBezTo>
                    <a:pt x="81" y="90"/>
                    <a:pt x="86" y="116"/>
                    <a:pt x="90" y="116"/>
                  </a:cubicBezTo>
                  <a:lnTo>
                    <a:pt x="13" y="121"/>
                  </a:ln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  <p:pic>
        <p:nvPicPr>
          <p:cNvPr id="99" name="Image 6">
            <a:extLst>
              <a:ext uri="{FF2B5EF4-FFF2-40B4-BE49-F238E27FC236}">
                <a16:creationId xmlns:a16="http://schemas.microsoft.com/office/drawing/2014/main" id="{9682385E-7ECB-620A-FEFA-C74AE345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86" y="1484444"/>
            <a:ext cx="3819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Image 18">
            <a:extLst>
              <a:ext uri="{FF2B5EF4-FFF2-40B4-BE49-F238E27FC236}">
                <a16:creationId xmlns:a16="http://schemas.microsoft.com/office/drawing/2014/main" id="{C7170BC1-5036-7BCC-8E8F-F416FC99E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/>
          <a:stretch>
            <a:fillRect/>
          </a:stretch>
        </p:blipFill>
        <p:spPr bwMode="auto">
          <a:xfrm>
            <a:off x="2411760" y="4556784"/>
            <a:ext cx="4280819" cy="222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ZoneTexte 103"/>
          <p:cNvSpPr txBox="1"/>
          <p:nvPr/>
        </p:nvSpPr>
        <p:spPr>
          <a:xfrm>
            <a:off x="6322627" y="6555391"/>
            <a:ext cx="1519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err="1"/>
              <a:t>Waissi</a:t>
            </a:r>
            <a:r>
              <a:rPr lang="fr-FR" sz="900" i="1" dirty="0"/>
              <a:t> et al. IJMS 2021</a:t>
            </a:r>
          </a:p>
        </p:txBody>
      </p:sp>
    </p:spTree>
    <p:extLst>
      <p:ext uri="{BB962C8B-B14F-4D97-AF65-F5344CB8AC3E}">
        <p14:creationId xmlns:p14="http://schemas.microsoft.com/office/powerpoint/2010/main" val="239028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Survie </a:t>
            </a:r>
            <a:r>
              <a:rPr lang="fr-FR" dirty="0" err="1" smtClean="0"/>
              <a:t>clonogénique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00" y="2125266"/>
            <a:ext cx="3386252" cy="3302226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 flipV="1">
            <a:off x="951272" y="3401347"/>
            <a:ext cx="2529348" cy="44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2286000" y="3430844"/>
            <a:ext cx="22123" cy="149696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3480620" y="3445592"/>
            <a:ext cx="35027" cy="147483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 flipH="1">
                <a:off x="4510421" y="2590185"/>
                <a:ext cx="4390229" cy="969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50" dirty="0"/>
                  <a:t>S</a:t>
                </a:r>
                <a:r>
                  <a:rPr lang="fr-FR" sz="1650" dirty="0" smtClean="0"/>
                  <a:t>ER </a:t>
                </a:r>
                <a:r>
                  <a:rPr lang="fr-FR" sz="165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5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50" i="1" dirty="0">
                            <a:latin typeface="Cambria Math" panose="02040503050406030204" pitchFamily="18" charset="0"/>
                          </a:rPr>
                          <m:t>𝐷𝑜𝑠𝑒</m:t>
                        </m:r>
                        <m:r>
                          <a:rPr lang="fr-FR" sz="165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650" i="1" dirty="0">
                            <a:latin typeface="Cambria Math" panose="02040503050406030204" pitchFamily="18" charset="0"/>
                          </a:rPr>
                          <m:t>𝑠𝑎𝑛𝑠</m:t>
                        </m:r>
                        <m:r>
                          <a:rPr lang="fr-FR" sz="165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650" i="1" dirty="0">
                            <a:latin typeface="Cambria Math" panose="02040503050406030204" pitchFamily="18" charset="0"/>
                          </a:rPr>
                          <m:t>𝑡𝑟𝑎𝑖𝑡𝑒𝑚𝑒𝑛𝑡</m:t>
                        </m:r>
                      </m:num>
                      <m:den>
                        <m:r>
                          <a:rPr lang="fr-FR" sz="165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𝐷𝑜𝑠𝑒</m:t>
                        </m:r>
                        <m:r>
                          <a:rPr lang="fr-FR" sz="165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65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𝑎𝑣𝑒𝑐</m:t>
                        </m:r>
                        <m:r>
                          <a:rPr lang="fr-FR" sz="165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65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𝑖𝑛h𝑖𝑏𝑖𝑡𝑒𝑢𝑟</m:t>
                        </m:r>
                        <m:r>
                          <m:rPr>
                            <m:nor/>
                          </m:rPr>
                          <a:rPr lang="fr-FR" sz="1650" dirty="0">
                            <a:solidFill>
                              <a:srgbClr val="00B0F0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endParaRPr lang="fr-FR" sz="1650" dirty="0" smtClean="0"/>
              </a:p>
              <a:p>
                <a:endParaRPr lang="fr-FR" sz="1650" dirty="0"/>
              </a:p>
              <a:p>
                <a:r>
                  <a:rPr lang="fr-FR" sz="1650" dirty="0"/>
                  <a:t>Pour un objectif donné : ici la survie à 10% </a:t>
                </a: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10421" y="2590185"/>
                <a:ext cx="4390229" cy="969561"/>
              </a:xfrm>
              <a:prstGeom prst="rect">
                <a:avLst/>
              </a:prstGeom>
              <a:blipFill>
                <a:blip r:embed="rId3"/>
                <a:stretch>
                  <a:fillRect l="-833" b="-69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lèche droite 17"/>
          <p:cNvSpPr/>
          <p:nvPr/>
        </p:nvSpPr>
        <p:spPr>
          <a:xfrm>
            <a:off x="3608359" y="4006030"/>
            <a:ext cx="929148" cy="346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653854" y="3954411"/>
                <a:ext cx="4069817" cy="1884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350" dirty="0" smtClean="0"/>
                  <a:t>SER </a:t>
                </a:r>
                <a:r>
                  <a:rPr lang="fr-FR" sz="135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 dirty="0">
                            <a:latin typeface="Cambria Math" panose="02040503050406030204" pitchFamily="18" charset="0"/>
                          </a:rPr>
                          <m:t>𝐷𝑜𝑠𝑒</m:t>
                        </m:r>
                        <m:r>
                          <a:rPr lang="fr-FR" sz="1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 dirty="0">
                            <a:latin typeface="Cambria Math" panose="02040503050406030204" pitchFamily="18" charset="0"/>
                          </a:rPr>
                          <m:t>𝑠𝑎𝑛𝑠</m:t>
                        </m:r>
                        <m:r>
                          <a:rPr lang="fr-FR" sz="1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 dirty="0">
                            <a:latin typeface="Cambria Math" panose="02040503050406030204" pitchFamily="18" charset="0"/>
                          </a:rPr>
                          <m:t>𝑡𝑟𝑎𝑖𝑡𝑒𝑚𝑒𝑛𝑡</m:t>
                        </m:r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 6 </m:t>
                        </m:r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𝐺𝑦</m:t>
                        </m:r>
                      </m:num>
                      <m:den>
                        <m:r>
                          <a:rPr lang="fr-FR" sz="1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𝐷𝑜𝑠𝑒</m:t>
                        </m:r>
                        <m:r>
                          <a:rPr lang="fr-FR" sz="1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𝑎𝑣𝑒𝑐</m:t>
                        </m:r>
                        <m:r>
                          <a:rPr lang="fr-FR" sz="1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𝑖𝑛h𝑖𝑏𝑖𝑡𝑒𝑢𝑟</m:t>
                        </m:r>
                        <m:r>
                          <m:rPr>
                            <m:nor/>
                          </m:rPr>
                          <a:rPr lang="fr-FR" sz="1400" dirty="0">
                            <a:solidFill>
                              <a:srgbClr val="00B0F0"/>
                            </a:solidFill>
                          </a:rPr>
                          <m:t> </m:t>
                        </m:r>
                        <m:r>
                          <a:rPr lang="fr-FR" sz="14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fr-FR" sz="14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𝐺𝑦</m:t>
                        </m:r>
                      </m:den>
                    </m:f>
                  </m:oMath>
                </a14:m>
                <a:endParaRPr lang="fr-FR" sz="1400" dirty="0"/>
              </a:p>
              <a:p>
                <a:endParaRPr lang="fr-FR" sz="1350" dirty="0"/>
              </a:p>
              <a:p>
                <a:pPr marL="214313" indent="-214313">
                  <a:buFont typeface="Wingdings" panose="05000000000000000000" pitchFamily="2" charset="2"/>
                  <a:buChar char="è"/>
                </a:pPr>
                <a:r>
                  <a:rPr lang="fr-FR" sz="1350" b="1" u="sng" dirty="0">
                    <a:sym typeface="Wingdings" panose="05000000000000000000" pitchFamily="2" charset="2"/>
                  </a:rPr>
                  <a:t>SER = 2</a:t>
                </a:r>
              </a:p>
              <a:p>
                <a:pPr marL="214313" indent="-214313">
                  <a:buFont typeface="Wingdings" panose="05000000000000000000" pitchFamily="2" charset="2"/>
                  <a:buChar char="è"/>
                </a:pPr>
                <a:endParaRPr lang="fr-FR" sz="1350" b="1" u="sng" dirty="0">
                  <a:sym typeface="Wingdings" panose="05000000000000000000" pitchFamily="2" charset="2"/>
                </a:endParaRPr>
              </a:p>
              <a:p>
                <a:pPr marL="214313" indent="-214313">
                  <a:buFont typeface="Wingdings" panose="05000000000000000000" pitchFamily="2" charset="2"/>
                  <a:buChar char="è"/>
                </a:pPr>
                <a:r>
                  <a:rPr lang="fr-FR" sz="1350" b="1" u="sng" dirty="0">
                    <a:sym typeface="Wingdings" panose="05000000000000000000" pitchFamily="2" charset="2"/>
                  </a:rPr>
                  <a:t>La dose d’irradiation nécessaire pour obtenir une survie cellulaire de 10% est 2 fois moins importante avec l’inhibiteur que sans.</a:t>
                </a:r>
                <a:endParaRPr lang="fr-FR" sz="1350" b="1" u="sng" dirty="0"/>
              </a:p>
              <a:p>
                <a:endParaRPr lang="fr-FR" sz="1350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854" y="3954411"/>
                <a:ext cx="4069817" cy="1884042"/>
              </a:xfrm>
              <a:prstGeom prst="rect">
                <a:avLst/>
              </a:prstGeom>
              <a:blipFill>
                <a:blip r:embed="rId4"/>
                <a:stretch>
                  <a:fillRect l="-299" r="-7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789038" y="5477905"/>
            <a:ext cx="1519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err="1"/>
              <a:t>Waissi</a:t>
            </a:r>
            <a:r>
              <a:rPr lang="fr-FR" sz="900" i="1" dirty="0"/>
              <a:t> et al. ESTRO 2023</a:t>
            </a:r>
          </a:p>
        </p:txBody>
      </p:sp>
    </p:spTree>
    <p:extLst>
      <p:ext uri="{BB962C8B-B14F-4D97-AF65-F5344CB8AC3E}">
        <p14:creationId xmlns:p14="http://schemas.microsoft.com/office/powerpoint/2010/main" val="278645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Effet </a:t>
            </a:r>
            <a:r>
              <a:rPr lang="fr-FR" dirty="0" err="1" smtClean="0"/>
              <a:t>Oxygene</a:t>
            </a:r>
            <a:r>
              <a:rPr lang="fr-FR" dirty="0" smtClean="0"/>
              <a:t> (OER)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/>
          <a:lstStyle/>
          <a:p>
            <a:r>
              <a:rPr lang="fr-FR" dirty="0" smtClean="0"/>
              <a:t>Définition : Pour un </a:t>
            </a:r>
            <a:r>
              <a:rPr lang="fr-FR" dirty="0" smtClean="0">
                <a:solidFill>
                  <a:srgbClr val="00B050"/>
                </a:solidFill>
              </a:rPr>
              <a:t>même effet biologique</a:t>
            </a:r>
            <a:r>
              <a:rPr lang="fr-FR" dirty="0" smtClean="0"/>
              <a:t>, ratio de dose entre les conditions </a:t>
            </a:r>
            <a:r>
              <a:rPr lang="fr-FR" dirty="0" smtClean="0">
                <a:solidFill>
                  <a:srgbClr val="FF0000"/>
                </a:solidFill>
              </a:rPr>
              <a:t>hypoxiques</a:t>
            </a:r>
            <a:r>
              <a:rPr lang="fr-FR" dirty="0" smtClean="0"/>
              <a:t> et </a:t>
            </a:r>
            <a:r>
              <a:rPr lang="fr-FR" dirty="0" err="1" smtClean="0">
                <a:solidFill>
                  <a:schemeClr val="accent1"/>
                </a:solidFill>
              </a:rPr>
              <a:t>normoxiques</a:t>
            </a:r>
            <a:endParaRPr lang="fr-FR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2512077" y="3356992"/>
                <a:ext cx="4119846" cy="435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 smtClean="0"/>
                  <a:t>OER=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𝐷𝑜𝑠𝑒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𝑐𝑒𝑠𝑠𝑎𝑖𝑟𝑒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𝑐𝑜𝑛𝑑𝑖𝑡𝑖𝑜𝑛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𝐻𝑦𝑝𝑜𝑥𝑖𝑞𝑢𝑒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𝐷𝑜𝑠𝑒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𝑐𝑒𝑠𝑠𝑎𝑖𝑟𝑒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𝑐𝑜𝑛𝑑𝑖𝑡𝑖𝑜𝑛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𝑁𝑜𝑟𝑚𝑜𝑥𝑖𝑞𝑢𝑒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077" y="3356992"/>
                <a:ext cx="4119846" cy="435697"/>
              </a:xfrm>
              <a:prstGeom prst="rect">
                <a:avLst/>
              </a:prstGeom>
              <a:blipFill>
                <a:blip r:embed="rId2"/>
                <a:stretch>
                  <a:fillRect l="-3402" t="-2817" b="-183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5364088" y="4653136"/>
                <a:ext cx="2440925" cy="4339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 smtClean="0"/>
                  <a:t>OER=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12,5 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𝐺𝑦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𝐻𝑦𝑝𝑜𝑥𝑖𝑞𝑢𝑒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𝐺𝑦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𝑁𝑜𝑟𝑚𝑜𝑥𝑖𝑞𝑢𝑒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fr-FR" dirty="0" smtClean="0"/>
                  <a:t>=2,5</a:t>
                </a:r>
                <a:endParaRPr lang="fr-FR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4653136"/>
                <a:ext cx="2440925" cy="433901"/>
              </a:xfrm>
              <a:prstGeom prst="rect">
                <a:avLst/>
              </a:prstGeom>
              <a:blipFill>
                <a:blip r:embed="rId3"/>
                <a:stretch>
                  <a:fillRect l="-6000" t="-2817" r="-5250" b="-169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811999"/>
            <a:ext cx="4377307" cy="230448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/>
          <a:srcRect l="4536" r="-1"/>
          <a:stretch/>
        </p:blipFill>
        <p:spPr>
          <a:xfrm>
            <a:off x="8172400" y="342451"/>
            <a:ext cx="852324" cy="892829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1115616" y="4509120"/>
            <a:ext cx="288032" cy="288032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339752" y="6309320"/>
            <a:ext cx="2088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err="1" smtClean="0"/>
              <a:t>Adapted</a:t>
            </a:r>
            <a:r>
              <a:rPr lang="fr-FR" sz="900" i="1" dirty="0" smtClean="0"/>
              <a:t> </a:t>
            </a:r>
            <a:r>
              <a:rPr lang="fr-FR" sz="900" i="1" dirty="0" err="1" smtClean="0"/>
              <a:t>from</a:t>
            </a:r>
            <a:r>
              <a:rPr lang="fr-FR" sz="900" i="1" dirty="0" smtClean="0"/>
              <a:t> basic </a:t>
            </a:r>
            <a:r>
              <a:rPr lang="fr-FR" sz="900" i="1" dirty="0" err="1" smtClean="0"/>
              <a:t>clinical</a:t>
            </a:r>
            <a:r>
              <a:rPr lang="fr-FR" sz="900" i="1" dirty="0" smtClean="0"/>
              <a:t> </a:t>
            </a:r>
            <a:r>
              <a:rPr lang="fr-FR" sz="900" i="1" dirty="0" err="1" smtClean="0"/>
              <a:t>radiobiology</a:t>
            </a:r>
            <a:endParaRPr lang="fr-FR" sz="900" i="1" dirty="0"/>
          </a:p>
        </p:txBody>
      </p:sp>
    </p:spTree>
    <p:extLst>
      <p:ext uri="{BB962C8B-B14F-4D97-AF65-F5344CB8AC3E}">
        <p14:creationId xmlns:p14="http://schemas.microsoft.com/office/powerpoint/2010/main" val="13577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Effet </a:t>
            </a:r>
            <a:r>
              <a:rPr lang="fr-FR" dirty="0" err="1" smtClean="0"/>
              <a:t>Oxygene</a:t>
            </a:r>
            <a:r>
              <a:rPr lang="fr-FR" dirty="0" smtClean="0"/>
              <a:t> (OER)</a:t>
            </a:r>
            <a:endParaRPr lang="fr-FR" dirty="0"/>
          </a:p>
        </p:txBody>
      </p:sp>
      <p:pic>
        <p:nvPicPr>
          <p:cNvPr id="19" name="Espace réservé du contenu 1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5333" y="1861866"/>
            <a:ext cx="4038600" cy="31342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4536" r="-1"/>
          <a:stretch/>
        </p:blipFill>
        <p:spPr>
          <a:xfrm>
            <a:off x="8172400" y="342451"/>
            <a:ext cx="852324" cy="8928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944344" y="2833761"/>
            <a:ext cx="2713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OER= 2 dès 3mmHg</a:t>
            </a:r>
          </a:p>
          <a:p>
            <a:endParaRPr lang="fr-FR" dirty="0"/>
          </a:p>
          <a:p>
            <a:r>
              <a:rPr lang="fr-FR" dirty="0" smtClean="0"/>
              <a:t>Effet plateau dès 16mmHg 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16832"/>
            <a:ext cx="3695700" cy="32956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38712" y="4178420"/>
            <a:ext cx="93610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000" dirty="0" smtClean="0">
              <a:solidFill>
                <a:schemeClr val="tx1"/>
              </a:solidFill>
            </a:endParaRPr>
          </a:p>
          <a:p>
            <a:endParaRPr lang="fr-FR" sz="1000" dirty="0" smtClean="0">
              <a:solidFill>
                <a:schemeClr val="tx1"/>
              </a:solidFill>
            </a:endParaRPr>
          </a:p>
          <a:p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03648" y="4797152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863283" y="4776472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26957" y="4776472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754966" y="4755792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5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37909" y="4776472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3646649" y="4755792"/>
            <a:ext cx="347092" cy="151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10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0" name="Triangle rectangle 29"/>
          <p:cNvSpPr/>
          <p:nvPr/>
        </p:nvSpPr>
        <p:spPr>
          <a:xfrm>
            <a:off x="938712" y="1532314"/>
            <a:ext cx="2978726" cy="4565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chemeClr val="tx1"/>
                </a:solidFill>
              </a:rPr>
              <a:t>02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4110323" y="3429000"/>
            <a:ext cx="605693" cy="135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1259632" y="5269259"/>
            <a:ext cx="6483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 smtClean="0">
                <a:sym typeface="Wingdings" panose="05000000000000000000" pitchFamily="2" charset="2"/>
              </a:rPr>
              <a:t>Effet oxygène pour des photons (MeV) est compris entre 2,5-3,5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 smtClean="0"/>
              <a:t>Dépendant de la dose par fraction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90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3994</TotalTime>
  <Words>442</Words>
  <Application>Microsoft Office PowerPoint</Application>
  <PresentationFormat>Affichage à l'écran (4:3)</PresentationFormat>
  <Paragraphs>98</Paragraphs>
  <Slides>22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MS PGothic</vt:lpstr>
      <vt:lpstr>Arial</vt:lpstr>
      <vt:lpstr>Calibri</vt:lpstr>
      <vt:lpstr>Cambria Math</vt:lpstr>
      <vt:lpstr>Montserrat Bold</vt:lpstr>
      <vt:lpstr>Trebuchet MS</vt:lpstr>
      <vt:lpstr>Wingdings</vt:lpstr>
      <vt:lpstr>Thème Office</vt:lpstr>
      <vt:lpstr>Document</vt:lpstr>
      <vt:lpstr>Radiobiologie : effet oxygène et ciblage des dommages à l’ADN</vt:lpstr>
      <vt:lpstr>Conflits d’intérêt</vt:lpstr>
      <vt:lpstr>Radiothérapeute &amp; Chercheur</vt:lpstr>
      <vt:lpstr>Traitement</vt:lpstr>
      <vt:lpstr>Survie clonogénique</vt:lpstr>
      <vt:lpstr>Courbe de survie clonogénique</vt:lpstr>
      <vt:lpstr>Survie clonogénique </vt:lpstr>
      <vt:lpstr>Effet Oxygene (OER)</vt:lpstr>
      <vt:lpstr>Effet Oxygene (OER)</vt:lpstr>
      <vt:lpstr>Effet Oxygene (OER)</vt:lpstr>
      <vt:lpstr>Effet Oxygene (OER)</vt:lpstr>
      <vt:lpstr>Effet oxygène-impact clinique</vt:lpstr>
      <vt:lpstr>Effet oxygène-impact clinique</vt:lpstr>
      <vt:lpstr>Radiosensibilisation avec DDRi</vt:lpstr>
      <vt:lpstr>Rôle de la PARP dans la réponse  aux dommages à l’ADN</vt:lpstr>
      <vt:lpstr>Principe de ciblage de la PARylation  dans les stratégies anticancéreuses</vt:lpstr>
      <vt:lpstr>Olaparib et Radiothérapie</vt:lpstr>
      <vt:lpstr>Le stress réplicatif</vt:lpstr>
      <vt:lpstr>Courbe de survie clonogénique</vt:lpstr>
      <vt:lpstr>Inhibition d’ATR</vt:lpstr>
      <vt:lpstr>Présentation PowerPoint</vt:lpstr>
      <vt:lpstr>Marquage phospo-H2Ax</vt:lpstr>
    </vt:vector>
  </TitlesOfParts>
  <Company>Centre Léon Bérard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</dc:title>
  <dc:creator>BLANC Nathalie</dc:creator>
  <cp:lastModifiedBy>WAISSI Waisse</cp:lastModifiedBy>
  <cp:revision>497</cp:revision>
  <dcterms:created xsi:type="dcterms:W3CDTF">2015-06-23T13:48:26Z</dcterms:created>
  <dcterms:modified xsi:type="dcterms:W3CDTF">2024-04-29T09:29:18Z</dcterms:modified>
</cp:coreProperties>
</file>