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89" r:id="rId3"/>
    <p:sldId id="492" r:id="rId4"/>
    <p:sldId id="490" r:id="rId5"/>
    <p:sldId id="506" r:id="rId6"/>
    <p:sldId id="509" r:id="rId7"/>
    <p:sldId id="491" r:id="rId8"/>
    <p:sldId id="493" r:id="rId9"/>
    <p:sldId id="502" r:id="rId10"/>
    <p:sldId id="501" r:id="rId11"/>
    <p:sldId id="500" r:id="rId12"/>
    <p:sldId id="504" r:id="rId13"/>
    <p:sldId id="505" r:id="rId14"/>
    <p:sldId id="503" r:id="rId15"/>
    <p:sldId id="507" r:id="rId16"/>
    <p:sldId id="508" r:id="rId17"/>
    <p:sldId id="497" r:id="rId18"/>
    <p:sldId id="498" r:id="rId19"/>
    <p:sldId id="510" r:id="rId20"/>
    <p:sldId id="513" r:id="rId21"/>
    <p:sldId id="514" r:id="rId22"/>
    <p:sldId id="515" r:id="rId23"/>
    <p:sldId id="516" r:id="rId24"/>
    <p:sldId id="517" r:id="rId25"/>
  </p:sldIdLst>
  <p:sldSz cx="9144000" cy="6858000" type="screen4x3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2C426C"/>
    <a:srgbClr val="FF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110" d="100"/>
          <a:sy n="110" d="100"/>
        </p:scale>
        <p:origin x="126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99791D14-D8D1-4E30-ADDC-48952C861F34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E186AC99-422F-4649-A511-49BB5A49E7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11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49539-A326-4852-AE05-D4F899E3844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59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6AC99-422F-4649-A511-49BB5A49E7F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438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6AC99-422F-4649-A511-49BB5A49E7F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85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6AC99-422F-4649-A511-49BB5A49E7F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33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6AC99-422F-4649-A511-49BB5A49E7F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652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2540854" cy="136815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316416" y="186398"/>
            <a:ext cx="504056" cy="144016"/>
          </a:xfrm>
          <a:prstGeom prst="rect">
            <a:avLst/>
          </a:prstGeom>
          <a:solidFill>
            <a:srgbClr val="B4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179512" y="6525344"/>
            <a:ext cx="504056" cy="144016"/>
          </a:xfrm>
          <a:prstGeom prst="rect">
            <a:avLst/>
          </a:prstGeom>
          <a:solidFill>
            <a:srgbClr val="499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BE" dirty="0">
                <a:solidFill>
                  <a:srgbClr val="2C426C"/>
                </a:solidFill>
              </a:defRPr>
            </a:lvl1pPr>
          </a:lstStyle>
          <a:p>
            <a:pPr lvl="0"/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700022"/>
            <a:ext cx="1800200" cy="9693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316416" y="186398"/>
            <a:ext cx="504056" cy="144016"/>
          </a:xfrm>
          <a:prstGeom prst="rect">
            <a:avLst/>
          </a:prstGeom>
          <a:solidFill>
            <a:srgbClr val="B4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179512" y="6525344"/>
            <a:ext cx="504056" cy="144016"/>
          </a:xfrm>
          <a:prstGeom prst="rect">
            <a:avLst/>
          </a:prstGeom>
          <a:solidFill>
            <a:srgbClr val="499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431540" y="1412776"/>
            <a:ext cx="8316924" cy="0"/>
          </a:xfrm>
          <a:prstGeom prst="line">
            <a:avLst/>
          </a:prstGeom>
          <a:ln w="3175">
            <a:solidFill>
              <a:srgbClr val="2C426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21/05/2021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 txBox="1">
            <a:spLocks/>
          </p:cNvSpPr>
          <p:nvPr/>
        </p:nvSpPr>
        <p:spPr>
          <a:xfrm>
            <a:off x="457200" y="2060848"/>
            <a:ext cx="8229600" cy="27363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539552" y="321297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Techniques de traitement:</a:t>
            </a:r>
          </a:p>
          <a:p>
            <a:r>
              <a:rPr lang="fr-FR" dirty="0" smtClean="0"/>
              <a:t>Du classique au VMAT/</a:t>
            </a:r>
            <a:r>
              <a:rPr lang="fr-FR" dirty="0" err="1" smtClean="0"/>
              <a:t>Tomo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23928" y="5508104"/>
            <a:ext cx="1941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Philippe BOISSARD</a:t>
            </a:r>
          </a:p>
          <a:p>
            <a:r>
              <a:rPr lang="fr-FR" dirty="0" smtClean="0"/>
              <a:t>Physicien Médical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37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Intérêt de la modulation:</a:t>
            </a:r>
            <a:br>
              <a:rPr lang="fr-FR" dirty="0"/>
            </a:br>
            <a:r>
              <a:rPr lang="fr-FR" dirty="0" smtClean="0"/>
              <a:t>Escalade de dose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Picture 21" descr="VMATvsRTC3Drapetti1"/>
          <p:cNvPicPr>
            <a:picLocks noChangeAspect="1" noChangeArrowheads="1"/>
          </p:cNvPicPr>
          <p:nvPr/>
        </p:nvPicPr>
        <p:blipFill>
          <a:blip r:embed="rId2"/>
          <a:srcRect l="14174" t="17491" r="53281" b="47412"/>
          <a:stretch>
            <a:fillRect/>
          </a:stretch>
        </p:blipFill>
        <p:spPr bwMode="auto">
          <a:xfrm>
            <a:off x="4270693" y="2217084"/>
            <a:ext cx="49117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VMATvsRTC3Drapetti1"/>
          <p:cNvPicPr>
            <a:picLocks noChangeAspect="1" noChangeArrowheads="1"/>
          </p:cNvPicPr>
          <p:nvPr/>
        </p:nvPicPr>
        <p:blipFill>
          <a:blip r:embed="rId2"/>
          <a:srcRect l="14174" t="56087" r="53281" b="8777"/>
          <a:stretch>
            <a:fillRect/>
          </a:stretch>
        </p:blipFill>
        <p:spPr bwMode="auto">
          <a:xfrm>
            <a:off x="0" y="2205038"/>
            <a:ext cx="49085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477125" y="5084763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DP 6600cGy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3201988" y="51577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DP 6000cGy</a:t>
            </a: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4927600" y="5157788"/>
            <a:ext cx="83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>
                <a:solidFill>
                  <a:srgbClr val="FFFF00"/>
                </a:solidFill>
              </a:rPr>
              <a:t>VMAT</a:t>
            </a: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27468" y="5084763"/>
            <a:ext cx="697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RC3D</a:t>
            </a:r>
            <a:endParaRPr lang="fr-FR" b="1" dirty="0">
              <a:solidFill>
                <a:srgbClr val="FFFF00"/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3969039" y="2231247"/>
            <a:ext cx="1498086" cy="1732518"/>
            <a:chOff x="3969039" y="2231247"/>
            <a:chExt cx="1498086" cy="1732518"/>
          </a:xfrm>
        </p:grpSpPr>
        <p:pic>
          <p:nvPicPr>
            <p:cNvPr id="12" name="Picture 23" descr="VMATvsRTC3Drapetti1"/>
            <p:cNvPicPr>
              <a:picLocks noChangeAspect="1" noChangeArrowheads="1"/>
            </p:cNvPicPr>
            <p:nvPr/>
          </p:nvPicPr>
          <p:blipFill>
            <a:blip r:embed="rId2"/>
            <a:srcRect l="520" t="76425" r="96852" b="21056"/>
            <a:stretch>
              <a:fillRect/>
            </a:stretch>
          </p:blipFill>
          <p:spPr bwMode="auto">
            <a:xfrm>
              <a:off x="3969039" y="3489661"/>
              <a:ext cx="399831" cy="375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4" descr="VMATvsRTC3Drapetti1"/>
            <p:cNvPicPr>
              <a:picLocks noChangeAspect="1" noChangeArrowheads="1"/>
            </p:cNvPicPr>
            <p:nvPr/>
          </p:nvPicPr>
          <p:blipFill>
            <a:blip r:embed="rId2"/>
            <a:srcRect l="520" t="62148" r="96852" b="35333"/>
            <a:stretch>
              <a:fillRect/>
            </a:stretch>
          </p:blipFill>
          <p:spPr bwMode="auto">
            <a:xfrm>
              <a:off x="3972855" y="2730995"/>
              <a:ext cx="399831" cy="375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5" descr="VMATvsRTC3Drapetti1"/>
            <p:cNvPicPr>
              <a:picLocks noChangeAspect="1" noChangeArrowheads="1"/>
            </p:cNvPicPr>
            <p:nvPr/>
          </p:nvPicPr>
          <p:blipFill rotWithShape="1">
            <a:blip r:embed="rId2"/>
            <a:srcRect l="891" t="59630" r="96585" b="37852"/>
            <a:stretch/>
          </p:blipFill>
          <p:spPr bwMode="auto">
            <a:xfrm>
              <a:off x="3970286" y="2355800"/>
              <a:ext cx="407684" cy="375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6" descr="VMATvsRTC3Drapetti1"/>
            <p:cNvPicPr>
              <a:picLocks noChangeAspect="1" noChangeArrowheads="1"/>
            </p:cNvPicPr>
            <p:nvPr/>
          </p:nvPicPr>
          <p:blipFill>
            <a:blip r:embed="rId2"/>
            <a:srcRect l="520" t="69704" r="96852" b="27779"/>
            <a:stretch>
              <a:fillRect/>
            </a:stretch>
          </p:blipFill>
          <p:spPr bwMode="auto">
            <a:xfrm>
              <a:off x="3972855" y="3106190"/>
              <a:ext cx="399831" cy="375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ZoneTexte 7"/>
            <p:cNvSpPr txBox="1">
              <a:spLocks noChangeArrowheads="1"/>
            </p:cNvSpPr>
            <p:nvPr/>
          </p:nvSpPr>
          <p:spPr bwMode="auto">
            <a:xfrm>
              <a:off x="4334563" y="2231247"/>
              <a:ext cx="1118471" cy="52968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6270cGy</a:t>
              </a:r>
            </a:p>
          </p:txBody>
        </p:sp>
        <p:sp>
          <p:nvSpPr>
            <p:cNvPr id="16" name="ZoneTexte 13"/>
            <p:cNvSpPr txBox="1">
              <a:spLocks noChangeArrowheads="1"/>
            </p:cNvSpPr>
            <p:nvPr/>
          </p:nvSpPr>
          <p:spPr bwMode="auto">
            <a:xfrm>
              <a:off x="4329279" y="2661618"/>
              <a:ext cx="1118471" cy="52692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5700cGy</a:t>
              </a:r>
            </a:p>
          </p:txBody>
        </p:sp>
        <p:sp>
          <p:nvSpPr>
            <p:cNvPr id="18" name="ZoneTexte 15"/>
            <p:cNvSpPr txBox="1">
              <a:spLocks noChangeArrowheads="1"/>
            </p:cNvSpPr>
            <p:nvPr/>
          </p:nvSpPr>
          <p:spPr bwMode="auto">
            <a:xfrm>
              <a:off x="4341609" y="3086471"/>
              <a:ext cx="1118471" cy="52968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4000cGy</a:t>
              </a:r>
            </a:p>
          </p:txBody>
        </p:sp>
        <p:sp>
          <p:nvSpPr>
            <p:cNvPr id="19" name="ZoneTexte 15"/>
            <p:cNvSpPr txBox="1">
              <a:spLocks noChangeArrowheads="1"/>
            </p:cNvSpPr>
            <p:nvPr/>
          </p:nvSpPr>
          <p:spPr bwMode="auto">
            <a:xfrm>
              <a:off x="4348654" y="3434078"/>
              <a:ext cx="1118471" cy="52968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1000cGy</a:t>
              </a: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611560" y="5681724"/>
            <a:ext cx="6215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RC3D, on doit parfois prescrire moins que souhaité pour respecter doses contraintes </a:t>
            </a:r>
            <a:r>
              <a:rPr lang="fr-FR" dirty="0" err="1" smtClean="0"/>
              <a:t>OARs</a:t>
            </a:r>
            <a:r>
              <a:rPr lang="fr-FR" dirty="0" smtClean="0"/>
              <a:t> -&gt; escalade possible en VMAT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03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Intérêt de la </a:t>
            </a:r>
            <a:r>
              <a:rPr lang="fr-FR" dirty="0" smtClean="0"/>
              <a:t>modulation:</a:t>
            </a:r>
            <a:br>
              <a:rPr lang="fr-FR" dirty="0" smtClean="0"/>
            </a:br>
            <a:r>
              <a:rPr lang="fr-FR" dirty="0" err="1" smtClean="0"/>
              <a:t>Boosts</a:t>
            </a:r>
            <a:r>
              <a:rPr lang="fr-FR" dirty="0" smtClean="0"/>
              <a:t> intégrés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6245"/>
            <a:ext cx="8147248" cy="4752528"/>
          </a:xfrm>
        </p:spPr>
        <p:txBody>
          <a:bodyPr>
            <a:normAutofit/>
          </a:bodyPr>
          <a:lstStyle/>
          <a:p>
            <a:r>
              <a:rPr lang="fr-FR" dirty="0" smtClean="0"/>
              <a:t>Permet de traiter dans le même temps plusieurs niveaux de dose (BR, HR, IR..)</a:t>
            </a:r>
          </a:p>
          <a:p>
            <a:r>
              <a:rPr lang="fr-FR" dirty="0" smtClean="0"/>
              <a:t>Exemple ORL: 70Gy HR et 54,25Gy BR / 35fr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98022"/>
            <a:ext cx="2710946" cy="236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08" y="3291503"/>
            <a:ext cx="2728321" cy="236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96" y="3284984"/>
            <a:ext cx="2684168" cy="23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1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Modulation toujours mieux?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/>
          <a:stretch/>
        </p:blipFill>
        <p:spPr bwMode="auto">
          <a:xfrm>
            <a:off x="539552" y="1700808"/>
            <a:ext cx="7904498" cy="382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31640" y="5628239"/>
            <a:ext cx="366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Dose moelle, risque de </a:t>
            </a:r>
            <a:r>
              <a:rPr lang="fr-FR" dirty="0" err="1" smtClean="0"/>
              <a:t>réirradiation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7" name="Flèche droite 6"/>
          <p:cNvSpPr/>
          <p:nvPr/>
        </p:nvSpPr>
        <p:spPr>
          <a:xfrm rot="8344332" flipH="1">
            <a:off x="4911307" y="5107716"/>
            <a:ext cx="1332657" cy="336102"/>
          </a:xfrm>
          <a:prstGeom prst="rightArrow">
            <a:avLst>
              <a:gd name="adj1" fmla="val 50000"/>
              <a:gd name="adj2" fmla="val 10648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2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Modulation toujours mieux?</a:t>
            </a:r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57723" r="15443" b="13639"/>
          <a:stretch/>
        </p:blipFill>
        <p:spPr>
          <a:xfrm>
            <a:off x="1259632" y="2636912"/>
            <a:ext cx="7537353" cy="266024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Compromis fortes doses vs faibles doses?</a:t>
            </a:r>
            <a:endParaRPr lang="fr-F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1008112" cy="397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èche droite 8"/>
          <p:cNvSpPr/>
          <p:nvPr/>
        </p:nvSpPr>
        <p:spPr>
          <a:xfrm rot="2577332" flipH="1">
            <a:off x="6159594" y="4509301"/>
            <a:ext cx="1332657" cy="336102"/>
          </a:xfrm>
          <a:prstGeom prst="rightArrow">
            <a:avLst>
              <a:gd name="adj1" fmla="val 50000"/>
              <a:gd name="adj2" fmla="val 10648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 rot="2577332" flipH="1">
            <a:off x="1915572" y="4126032"/>
            <a:ext cx="1332657" cy="336102"/>
          </a:xfrm>
          <a:prstGeom prst="rightArrow">
            <a:avLst>
              <a:gd name="adj1" fmla="val 50000"/>
              <a:gd name="adj2" fmla="val 10648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9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Modulation toujours mieux?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 descr="Sein_Examp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r="24028"/>
          <a:stretch/>
        </p:blipFill>
        <p:spPr bwMode="auto">
          <a:xfrm>
            <a:off x="462014" y="1700808"/>
            <a:ext cx="3168352" cy="293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06030" y="4889879"/>
            <a:ext cx="352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Exemple </a:t>
            </a:r>
            <a:r>
              <a:rPr lang="fr-FR" b="1" i="1" dirty="0" err="1" smtClean="0"/>
              <a:t>Pectus</a:t>
            </a:r>
            <a:r>
              <a:rPr lang="fr-FR" b="1" i="1" dirty="0" smtClean="0"/>
              <a:t> </a:t>
            </a:r>
            <a:r>
              <a:rPr lang="fr-FR" b="1" i="1" dirty="0" err="1" smtClean="0"/>
              <a:t>Excavatum</a:t>
            </a:r>
            <a:r>
              <a:rPr lang="fr-FR" b="1" i="1" dirty="0" smtClean="0"/>
              <a:t> </a:t>
            </a:r>
            <a:r>
              <a:rPr lang="fr-FR" dirty="0" smtClean="0"/>
              <a:t>-&gt; impossible en classique</a:t>
            </a:r>
            <a:endParaRPr lang="fr-F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42" y="1443671"/>
            <a:ext cx="978469" cy="385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22055" t="17821" r="48646" b="45620"/>
          <a:stretch/>
        </p:blipFill>
        <p:spPr>
          <a:xfrm>
            <a:off x="5364088" y="3284374"/>
            <a:ext cx="2431790" cy="19592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21829" t="67128" r="49120" b="163"/>
          <a:stretch/>
        </p:blipFill>
        <p:spPr>
          <a:xfrm>
            <a:off x="5377031" y="1443671"/>
            <a:ext cx="2431790" cy="176778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27984" y="5276150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Sein complet</a:t>
            </a:r>
            <a:r>
              <a:rPr lang="fr-FR" dirty="0" smtClean="0"/>
              <a:t>: VMAT++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Temps d’irradiation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Couverture PTV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Dose </a:t>
            </a:r>
            <a:r>
              <a:rPr lang="fr-FR" dirty="0" err="1" smtClean="0"/>
              <a:t>Coeur</a:t>
            </a:r>
            <a:endParaRPr lang="fr-FR" dirty="0"/>
          </a:p>
        </p:txBody>
      </p:sp>
      <p:sp>
        <p:nvSpPr>
          <p:cNvPr id="10" name="Flèche droite 9"/>
          <p:cNvSpPr/>
          <p:nvPr/>
        </p:nvSpPr>
        <p:spPr>
          <a:xfrm rot="6199058" flipH="1">
            <a:off x="5874880" y="2078424"/>
            <a:ext cx="636833" cy="336102"/>
          </a:xfrm>
          <a:prstGeom prst="rightArrow">
            <a:avLst>
              <a:gd name="adj1" fmla="val 50000"/>
              <a:gd name="adj2" fmla="val 10648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9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Modulation toujours mieux?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452596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Avantages</a:t>
            </a:r>
          </a:p>
          <a:p>
            <a:pPr lvl="1"/>
            <a:r>
              <a:rPr lang="fr-FR" dirty="0" smtClean="0"/>
              <a:t>Conformation</a:t>
            </a:r>
          </a:p>
          <a:p>
            <a:r>
              <a:rPr lang="fr-FR" dirty="0" smtClean="0"/>
              <a:t>Inconvénients:</a:t>
            </a:r>
          </a:p>
          <a:p>
            <a:pPr lvl="1"/>
            <a:r>
              <a:rPr lang="fr-FR" dirty="0" smtClean="0"/>
              <a:t>Temps d’irradiation</a:t>
            </a:r>
          </a:p>
          <a:p>
            <a:pPr lvl="1"/>
            <a:r>
              <a:rPr lang="fr-FR" dirty="0" smtClean="0"/>
              <a:t>Fuite dans l’air</a:t>
            </a:r>
          </a:p>
          <a:p>
            <a:pPr lvl="1"/>
            <a:r>
              <a:rPr lang="fr-FR" dirty="0" smtClean="0"/>
              <a:t>Faibles doses</a:t>
            </a:r>
          </a:p>
          <a:p>
            <a:r>
              <a:rPr lang="fr-FR" dirty="0" smtClean="0"/>
              <a:t>Selon cas</a:t>
            </a:r>
          </a:p>
          <a:p>
            <a:pPr lvl="1"/>
            <a:r>
              <a:rPr lang="fr-FR" dirty="0" smtClean="0"/>
              <a:t>Protection </a:t>
            </a:r>
            <a:r>
              <a:rPr lang="fr-FR" dirty="0" err="1" smtClean="0"/>
              <a:t>OARs</a:t>
            </a:r>
            <a:r>
              <a:rPr lang="fr-FR" dirty="0" smtClean="0"/>
              <a:t> </a:t>
            </a:r>
          </a:p>
          <a:p>
            <a:pPr lvl="2"/>
            <a:r>
              <a:rPr lang="fr-FR" dirty="0" smtClean="0"/>
              <a:t>Proche PTV vs à distance</a:t>
            </a: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5762" r="88322" b="64238"/>
          <a:stretch/>
        </p:blipFill>
        <p:spPr>
          <a:xfrm>
            <a:off x="7956377" y="2198354"/>
            <a:ext cx="1069687" cy="2139374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t="24425" r="47121" b="38908"/>
          <a:stretch/>
        </p:blipFill>
        <p:spPr>
          <a:xfrm>
            <a:off x="4283968" y="1916832"/>
            <a:ext cx="3772231" cy="298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Modulation d’Intensité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55000" lnSpcReduction="20000"/>
          </a:bodyPr>
          <a:lstStyle/>
          <a:p>
            <a:r>
              <a:rPr lang="fr-FR" altLang="fr-FR" b="1" i="1" dirty="0">
                <a:solidFill>
                  <a:srgbClr val="00B050"/>
                </a:solidFill>
                <a:latin typeface="Arial" pitchFamily="34" charset="0"/>
              </a:rPr>
              <a:t>Avantages</a:t>
            </a:r>
          </a:p>
          <a:p>
            <a:pPr lvl="1">
              <a:spcBef>
                <a:spcPct val="50000"/>
              </a:spcBef>
            </a:pPr>
            <a:r>
              <a:rPr lang="fr-FR" altLang="fr-FR" sz="3600" dirty="0" smtClean="0">
                <a:latin typeface="Times New Roman" pitchFamily="18" charset="0"/>
              </a:rPr>
              <a:t>Meilleur couverture des volumes cibles</a:t>
            </a:r>
          </a:p>
          <a:p>
            <a:pPr lvl="1">
              <a:spcBef>
                <a:spcPct val="50000"/>
              </a:spcBef>
            </a:pPr>
            <a:r>
              <a:rPr lang="fr-FR" altLang="fr-FR" sz="3600" dirty="0" smtClean="0">
                <a:latin typeface="Times New Roman" pitchFamily="18" charset="0"/>
              </a:rPr>
              <a:t>Meilleur conformation des </a:t>
            </a:r>
            <a:r>
              <a:rPr lang="fr-FR" altLang="fr-FR" sz="3600" dirty="0" err="1" smtClean="0">
                <a:latin typeface="Times New Roman" pitchFamily="18" charset="0"/>
              </a:rPr>
              <a:t>isodoses</a:t>
            </a:r>
            <a:r>
              <a:rPr lang="fr-FR" altLang="fr-FR" sz="3600" dirty="0" smtClean="0">
                <a:latin typeface="Times New Roman" pitchFamily="18" charset="0"/>
              </a:rPr>
              <a:t> fortes</a:t>
            </a:r>
          </a:p>
          <a:p>
            <a:pPr lvl="1">
              <a:spcBef>
                <a:spcPct val="50000"/>
              </a:spcBef>
            </a:pPr>
            <a:r>
              <a:rPr lang="fr-FR" altLang="fr-FR" sz="3600" dirty="0" smtClean="0">
                <a:latin typeface="Times New Roman" pitchFamily="18" charset="0"/>
              </a:rPr>
              <a:t>Moins </a:t>
            </a:r>
            <a:r>
              <a:rPr lang="fr-FR" altLang="fr-FR" sz="3600" dirty="0">
                <a:latin typeface="Times New Roman" pitchFamily="18" charset="0"/>
              </a:rPr>
              <a:t>de champs </a:t>
            </a:r>
            <a:r>
              <a:rPr lang="fr-FR" altLang="fr-FR" sz="3600" dirty="0" smtClean="0">
                <a:latin typeface="Times New Roman" pitchFamily="18" charset="0"/>
              </a:rPr>
              <a:t>d’irradiation (ex: sein / ORL)</a:t>
            </a:r>
            <a:endParaRPr lang="fr-FR" altLang="fr-FR" sz="3600" dirty="0">
              <a:latin typeface="Times New Roman" pitchFamily="18" charset="0"/>
            </a:endParaRPr>
          </a:p>
          <a:p>
            <a:pPr lvl="1">
              <a:spcBef>
                <a:spcPct val="50000"/>
              </a:spcBef>
            </a:pPr>
            <a:r>
              <a:rPr lang="fr-FR" altLang="fr-FR" sz="3600" dirty="0" smtClean="0">
                <a:latin typeface="Times New Roman" pitchFamily="18" charset="0"/>
              </a:rPr>
              <a:t>Plus de jonction </a:t>
            </a:r>
            <a:r>
              <a:rPr lang="fr-FR" altLang="fr-FR" sz="3600" dirty="0">
                <a:latin typeface="Times New Roman" pitchFamily="18" charset="0"/>
              </a:rPr>
              <a:t>de champs </a:t>
            </a:r>
            <a:r>
              <a:rPr lang="fr-FR" altLang="fr-FR" sz="3600" dirty="0" smtClean="0">
                <a:latin typeface="Times New Roman" pitchFamily="18" charset="0"/>
              </a:rPr>
              <a:t>(sous-dosage ou surdosage)</a:t>
            </a:r>
            <a:endParaRPr lang="fr-FR" altLang="fr-FR" sz="36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fr-FR" altLang="fr-FR" dirty="0">
              <a:latin typeface="Times New Roman" pitchFamily="18" charset="0"/>
            </a:endParaRPr>
          </a:p>
          <a:p>
            <a:r>
              <a:rPr lang="fr-FR" altLang="fr-FR" b="1" i="1" dirty="0" smtClean="0">
                <a:solidFill>
                  <a:srgbClr val="FF0000"/>
                </a:solidFill>
                <a:latin typeface="Arial" pitchFamily="34" charset="0"/>
              </a:rPr>
              <a:t>Inconvénients</a:t>
            </a:r>
          </a:p>
          <a:p>
            <a:pPr lvl="1"/>
            <a:r>
              <a:rPr lang="fr-FR" altLang="fr-FR" sz="3600" dirty="0">
                <a:latin typeface="Times New Roman" pitchFamily="18" charset="0"/>
              </a:rPr>
              <a:t>Temps de </a:t>
            </a:r>
            <a:r>
              <a:rPr lang="fr-FR" altLang="fr-FR" sz="3600" dirty="0" err="1">
                <a:latin typeface="Times New Roman" pitchFamily="18" charset="0"/>
              </a:rPr>
              <a:t>contourage</a:t>
            </a:r>
            <a:r>
              <a:rPr lang="fr-FR" altLang="fr-FR" sz="3600" dirty="0">
                <a:latin typeface="Times New Roman" pitchFamily="18" charset="0"/>
              </a:rPr>
              <a:t> et dosimétrie</a:t>
            </a:r>
          </a:p>
          <a:p>
            <a:pPr lvl="1"/>
            <a:r>
              <a:rPr lang="fr-FR" altLang="fr-FR" sz="3600" dirty="0">
                <a:latin typeface="Times New Roman" pitchFamily="18" charset="0"/>
              </a:rPr>
              <a:t>Contrôles </a:t>
            </a:r>
            <a:r>
              <a:rPr lang="fr-FR" altLang="fr-FR" sz="3600" dirty="0" err="1">
                <a:latin typeface="Times New Roman" pitchFamily="18" charset="0"/>
              </a:rPr>
              <a:t>pré-traitement</a:t>
            </a:r>
            <a:r>
              <a:rPr lang="fr-FR" altLang="fr-FR" sz="3600" dirty="0">
                <a:latin typeface="Times New Roman" pitchFamily="18" charset="0"/>
              </a:rPr>
              <a:t> patient</a:t>
            </a:r>
          </a:p>
          <a:p>
            <a:pPr lvl="1"/>
            <a:r>
              <a:rPr lang="fr-FR" altLang="fr-FR" sz="3600" dirty="0">
                <a:latin typeface="Times New Roman" pitchFamily="18" charset="0"/>
              </a:rPr>
              <a:t>Contrôle qualité machine fréquent du </a:t>
            </a:r>
            <a:r>
              <a:rPr lang="fr-FR" altLang="fr-FR" sz="3600" dirty="0" smtClean="0">
                <a:latin typeface="Times New Roman" pitchFamily="18" charset="0"/>
              </a:rPr>
              <a:t>MLC</a:t>
            </a:r>
          </a:p>
          <a:p>
            <a:pPr marL="457200" lvl="1" indent="0">
              <a:buNone/>
            </a:pPr>
            <a:endParaRPr lang="fr-FR" altLang="fr-FR" sz="2900" dirty="0">
              <a:latin typeface="Times New Roman" pitchFamily="18" charset="0"/>
            </a:endParaRPr>
          </a:p>
          <a:p>
            <a:r>
              <a:rPr lang="fr-FR" altLang="fr-FR" b="1" dirty="0" smtClean="0">
                <a:solidFill>
                  <a:srgbClr val="0070C0"/>
                </a:solidFill>
                <a:latin typeface="Arial" pitchFamily="34" charset="0"/>
              </a:rPr>
              <a:t>Autre</a:t>
            </a:r>
          </a:p>
          <a:p>
            <a:pPr lvl="1"/>
            <a:r>
              <a:rPr lang="fr-FR" altLang="fr-FR" sz="3600" dirty="0">
                <a:latin typeface="Times New Roman" pitchFamily="18" charset="0"/>
              </a:rPr>
              <a:t>Protocoles IGRT ++</a:t>
            </a:r>
          </a:p>
          <a:p>
            <a:pPr lvl="1"/>
            <a:r>
              <a:rPr lang="fr-FR" altLang="fr-FR" sz="3600" dirty="0">
                <a:latin typeface="Times New Roman" pitchFamily="18" charset="0"/>
              </a:rPr>
              <a:t>Planification </a:t>
            </a:r>
            <a:r>
              <a:rPr lang="fr-FR" altLang="fr-FR" sz="3600" dirty="0" smtClean="0">
                <a:latin typeface="Times New Roman" pitchFamily="18" charset="0"/>
              </a:rPr>
              <a:t>inverse</a:t>
            </a:r>
            <a:endParaRPr lang="fr-FR" altLang="fr-FR" sz="3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3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VMAT </a:t>
            </a:r>
            <a:r>
              <a:rPr lang="fr-FR" dirty="0" err="1" smtClean="0"/>
              <a:t>Linac</a:t>
            </a:r>
            <a:r>
              <a:rPr lang="fr-FR" dirty="0" smtClean="0"/>
              <a:t> vs TOMO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fr-FR" dirty="0" smtClean="0"/>
              <a:t>Avantages </a:t>
            </a:r>
            <a:r>
              <a:rPr lang="fr-FR" dirty="0" err="1" smtClean="0"/>
              <a:t>Tomo</a:t>
            </a:r>
            <a:endParaRPr lang="fr-FR" dirty="0" smtClean="0"/>
          </a:p>
          <a:p>
            <a:pPr lvl="1"/>
            <a:r>
              <a:rPr lang="fr-FR" sz="2400" dirty="0" smtClean="0"/>
              <a:t>Grands Volumes jusqu’à 160cm (vs 40cm pou Versa)</a:t>
            </a:r>
          </a:p>
          <a:p>
            <a:pPr lvl="1"/>
            <a:r>
              <a:rPr lang="fr-FR" sz="2400" dirty="0" smtClean="0"/>
              <a:t>Multi-Localisations simultanées</a:t>
            </a:r>
          </a:p>
          <a:p>
            <a:pPr lvl="1"/>
            <a:r>
              <a:rPr lang="fr-FR" sz="2400" dirty="0" smtClean="0"/>
              <a:t>Volumes complexes</a:t>
            </a:r>
          </a:p>
          <a:p>
            <a:pPr lvl="1"/>
            <a:r>
              <a:rPr lang="fr-FR" sz="2400" dirty="0" smtClean="0"/>
              <a:t>Blocage directionnel (plus compliqué en VMAT)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8" t="4762" b="36517"/>
          <a:stretch/>
        </p:blipFill>
        <p:spPr>
          <a:xfrm>
            <a:off x="2983143" y="3849594"/>
            <a:ext cx="2704171" cy="23268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11" y="3775939"/>
            <a:ext cx="2331430" cy="2400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7522" r="47369" b="39471"/>
          <a:stretch/>
        </p:blipFill>
        <p:spPr>
          <a:xfrm>
            <a:off x="5882823" y="3863181"/>
            <a:ext cx="3084345" cy="231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TOMOTHERAPY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" y="1268760"/>
            <a:ext cx="9144000" cy="54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r>
              <a:rPr lang="fr-FR" dirty="0" smtClean="0"/>
              <a:t>Collimateur:</a:t>
            </a:r>
          </a:p>
          <a:p>
            <a:pPr lvl="1"/>
            <a:r>
              <a:rPr lang="fr-FR" dirty="0" smtClean="0"/>
              <a:t> 20cm * 1 / 2,5 ou 5cm</a:t>
            </a:r>
          </a:p>
          <a:p>
            <a:pPr lvl="1"/>
            <a:r>
              <a:rPr lang="fr-FR" dirty="0" smtClean="0"/>
              <a:t>Lames MLC ouvertes ou fermées</a:t>
            </a:r>
          </a:p>
          <a:p>
            <a:r>
              <a:rPr lang="fr-FR" dirty="0" smtClean="0"/>
              <a:t>Bras tourne pendant que la table avance = hélice</a:t>
            </a:r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58" y="4717618"/>
            <a:ext cx="3221509" cy="177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TOMOTHERAPY</a:t>
            </a:r>
            <a:endParaRPr lang="fr-FR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04" y="2224846"/>
            <a:ext cx="2448272" cy="138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97152"/>
            <a:ext cx="2467161" cy="176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2318"/>
          <a:stretch>
            <a:fillRect/>
          </a:stretch>
        </p:blipFill>
        <p:spPr bwMode="auto">
          <a:xfrm>
            <a:off x="7524328" y="2060848"/>
            <a:ext cx="1355564" cy="170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4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Techniques de traitement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3638818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Technique Classique</a:t>
            </a:r>
          </a:p>
          <a:p>
            <a:pPr lvl="1"/>
            <a:r>
              <a:rPr lang="fr-FR" dirty="0" smtClean="0"/>
              <a:t>Irradiation d’aires anatomiques</a:t>
            </a:r>
            <a:endParaRPr lang="fr-FR" dirty="0"/>
          </a:p>
          <a:p>
            <a:r>
              <a:rPr lang="fr-FR" dirty="0" smtClean="0"/>
              <a:t>Technique </a:t>
            </a:r>
            <a:r>
              <a:rPr lang="fr-FR" dirty="0" err="1" smtClean="0"/>
              <a:t>conformationnelle</a:t>
            </a:r>
            <a:r>
              <a:rPr lang="fr-FR" dirty="0" smtClean="0"/>
              <a:t> (3DCRT)</a:t>
            </a:r>
          </a:p>
          <a:p>
            <a:r>
              <a:rPr lang="fr-FR" dirty="0" smtClean="0"/>
              <a:t>Techniques avec Modulation d’Intensité (IMRT/VMAT)</a:t>
            </a:r>
          </a:p>
          <a:p>
            <a:endParaRPr lang="fr-FR" dirty="0"/>
          </a:p>
          <a:p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6146" name="Picture 2" descr="Place de la radiothérapie dans la prise en charge des lymphomes NK/T de  type nasal et primitifs cérébraux - ScienceDire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74084"/>
            <a:ext cx="1296145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oissard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1700808"/>
            <a:ext cx="163428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25" y="3195313"/>
            <a:ext cx="1653758" cy="146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06810"/>
            <a:ext cx="1531044" cy="139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94" y="3206810"/>
            <a:ext cx="1788281" cy="139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7"/>
          <a:stretch/>
        </p:blipFill>
        <p:spPr bwMode="auto">
          <a:xfrm>
            <a:off x="4009894" y="4837006"/>
            <a:ext cx="3718568" cy="6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52" y="4742609"/>
            <a:ext cx="935048" cy="86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4240032" y="1687834"/>
            <a:ext cx="1556103" cy="1282395"/>
            <a:chOff x="-761724" y="274638"/>
            <a:chExt cx="5266928" cy="4752528"/>
          </a:xfrm>
        </p:grpSpPr>
        <p:pic>
          <p:nvPicPr>
            <p:cNvPr id="6148" name="Picture 4" descr="Scanner &amp; Simulation Virtuelle - PDF Téléchargement Gratui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1724" y="274638"/>
              <a:ext cx="5266928" cy="475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riangle isocèle 3"/>
            <p:cNvSpPr/>
            <p:nvPr/>
          </p:nvSpPr>
          <p:spPr>
            <a:xfrm rot="10800000">
              <a:off x="2987824" y="1096120"/>
              <a:ext cx="724871" cy="115592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/>
            <p:cNvSpPr/>
            <p:nvPr/>
          </p:nvSpPr>
          <p:spPr>
            <a:xfrm>
              <a:off x="0" y="2852936"/>
              <a:ext cx="1029951" cy="132717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/>
            <p:cNvSpPr/>
            <p:nvPr/>
          </p:nvSpPr>
          <p:spPr>
            <a:xfrm rot="10800000">
              <a:off x="-23788" y="1096120"/>
              <a:ext cx="707355" cy="1155928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/>
            <p:cNvSpPr/>
            <p:nvPr/>
          </p:nvSpPr>
          <p:spPr>
            <a:xfrm>
              <a:off x="2719765" y="2708920"/>
              <a:ext cx="992930" cy="1471194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004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TOMOTHERAPY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fr-FR" dirty="0" smtClean="0"/>
              <a:t>MVCT vs CBCT</a:t>
            </a:r>
          </a:p>
          <a:p>
            <a:pPr lvl="1"/>
            <a:r>
              <a:rPr lang="fr-FR" dirty="0" smtClean="0"/>
              <a:t>Limitations </a:t>
            </a:r>
            <a:r>
              <a:rPr lang="fr-FR" dirty="0"/>
              <a:t>Q</a:t>
            </a:r>
            <a:r>
              <a:rPr lang="fr-FR" dirty="0" smtClean="0"/>
              <a:t>ualité Image MVCT (3,5MV)</a:t>
            </a:r>
          </a:p>
          <a:p>
            <a:pPr lvl="2"/>
            <a:r>
              <a:rPr lang="fr-FR" dirty="0" smtClean="0"/>
              <a:t>Tissus mous –</a:t>
            </a:r>
          </a:p>
          <a:p>
            <a:pPr lvl="1"/>
            <a:r>
              <a:rPr lang="fr-FR" dirty="0" smtClean="0"/>
              <a:t>Avantages: Artefacts métalliques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53794" t="36704" r="8263" b="21348"/>
          <a:stretch/>
        </p:blipFill>
        <p:spPr>
          <a:xfrm>
            <a:off x="5621288" y="3600650"/>
            <a:ext cx="3240360" cy="2152088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514155"/>
              </p:ext>
            </p:extLst>
          </p:nvPr>
        </p:nvGraphicFramePr>
        <p:xfrm>
          <a:off x="1327902" y="4661109"/>
          <a:ext cx="3460121" cy="1859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Document" r:id="rId4" imgW="2682240" imgH="1441704" progId="Word.Document.8">
                  <p:embed/>
                </p:oleObj>
              </mc:Choice>
              <mc:Fallback>
                <p:oleObj name="Document" r:id="rId4" imgW="2682240" imgH="144170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902" y="4661109"/>
                        <a:ext cx="3460121" cy="1859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8263" t="36704" r="53794" b="24038"/>
          <a:stretch/>
        </p:blipFill>
        <p:spPr>
          <a:xfrm>
            <a:off x="5652120" y="1572591"/>
            <a:ext cx="3240360" cy="20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TOMOTHERAPY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52769"/>
            <a:ext cx="5987008" cy="4525963"/>
          </a:xfrm>
        </p:spPr>
        <p:txBody>
          <a:bodyPr/>
          <a:lstStyle/>
          <a:p>
            <a:r>
              <a:rPr lang="fr-FR" dirty="0" smtClean="0"/>
              <a:t>Limitations</a:t>
            </a:r>
          </a:p>
          <a:p>
            <a:pPr lvl="1"/>
            <a:r>
              <a:rPr lang="fr-FR" dirty="0" err="1" smtClean="0"/>
              <a:t>Hypofractionnement</a:t>
            </a:r>
            <a:r>
              <a:rPr lang="fr-FR" dirty="0" smtClean="0"/>
              <a:t> </a:t>
            </a:r>
            <a:r>
              <a:rPr lang="fr-FR" dirty="0"/>
              <a:t>-&gt; </a:t>
            </a:r>
            <a:r>
              <a:rPr lang="fr-FR" dirty="0" smtClean="0"/>
              <a:t>temps </a:t>
            </a:r>
            <a:r>
              <a:rPr lang="fr-FR" dirty="0"/>
              <a:t>de traitement </a:t>
            </a:r>
            <a:r>
              <a:rPr lang="fr-FR" dirty="0" smtClean="0"/>
              <a:t>++ en </a:t>
            </a:r>
            <a:r>
              <a:rPr lang="fr-FR" dirty="0" err="1" smtClean="0"/>
              <a:t>tomo</a:t>
            </a:r>
            <a:r>
              <a:rPr lang="fr-FR" dirty="0" smtClean="0"/>
              <a:t> vs VMAT</a:t>
            </a:r>
          </a:p>
          <a:p>
            <a:pPr lvl="1"/>
            <a:r>
              <a:rPr lang="fr-FR" dirty="0" smtClean="0"/>
              <a:t>Non homogénéité en bord de FOV</a:t>
            </a:r>
            <a:endParaRPr lang="fr-FR" dirty="0"/>
          </a:p>
          <a:p>
            <a:endParaRPr lang="fr-FR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555234" cy="29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StereoHil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8" t="11099" r="54106" b="57480"/>
          <a:stretch>
            <a:fillRect/>
          </a:stretch>
        </p:blipFill>
        <p:spPr bwMode="auto">
          <a:xfrm>
            <a:off x="6410794" y="1700808"/>
            <a:ext cx="231865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4427984" y="3661156"/>
            <a:ext cx="4468882" cy="2187401"/>
            <a:chOff x="4427984" y="3573016"/>
            <a:chExt cx="4468882" cy="218740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573016"/>
              <a:ext cx="4468882" cy="218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909" y="3662442"/>
              <a:ext cx="1402043" cy="77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249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TOMOTHERAPY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7715200" cy="4525963"/>
          </a:xfrm>
        </p:spPr>
        <p:txBody>
          <a:bodyPr/>
          <a:lstStyle/>
          <a:p>
            <a:r>
              <a:rPr lang="fr-FR" dirty="0" smtClean="0"/>
              <a:t>Limitations: Dose en limite sup/</a:t>
            </a:r>
            <a:r>
              <a:rPr lang="fr-FR" dirty="0" err="1" smtClean="0"/>
              <a:t>inf</a:t>
            </a:r>
            <a:r>
              <a:rPr lang="fr-FR" dirty="0" smtClean="0"/>
              <a:t> de PTV</a:t>
            </a:r>
          </a:p>
          <a:p>
            <a:pPr lvl="1"/>
            <a:endParaRPr lang="fr-FR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4"/>
          <a:stretch/>
        </p:blipFill>
        <p:spPr bwMode="auto">
          <a:xfrm>
            <a:off x="683568" y="4101272"/>
            <a:ext cx="7108304" cy="207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56" y="2007409"/>
            <a:ext cx="3236661" cy="191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02" b="50812"/>
          <a:stretch/>
        </p:blipFill>
        <p:spPr bwMode="auto">
          <a:xfrm>
            <a:off x="4468180" y="1916832"/>
            <a:ext cx="3952056" cy="208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4"/>
          <a:stretch/>
        </p:blipFill>
        <p:spPr bwMode="auto">
          <a:xfrm>
            <a:off x="643372" y="4122012"/>
            <a:ext cx="7108304" cy="207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02" b="50812"/>
          <a:stretch/>
        </p:blipFill>
        <p:spPr bwMode="auto">
          <a:xfrm>
            <a:off x="4427984" y="1937572"/>
            <a:ext cx="3952056" cy="208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87624" y="569752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Disponible seulement au GRENAT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b="1" i="1" dirty="0" smtClean="0"/>
              <a:t>Indications d’IMRT (VMAT ou </a:t>
            </a:r>
            <a:r>
              <a:rPr lang="fr-FR" b="1" i="1" dirty="0" err="1" smtClean="0"/>
              <a:t>Tomo</a:t>
            </a:r>
            <a:r>
              <a:rPr lang="fr-FR" b="1" i="1" dirty="0" smtClean="0"/>
              <a:t>)</a:t>
            </a:r>
          </a:p>
          <a:p>
            <a:pPr lvl="1"/>
            <a:r>
              <a:rPr lang="fr-FR" dirty="0" smtClean="0"/>
              <a:t>PTV avec formes complexes</a:t>
            </a:r>
          </a:p>
          <a:p>
            <a:pPr lvl="1"/>
            <a:r>
              <a:rPr lang="fr-FR" dirty="0" err="1" smtClean="0"/>
              <a:t>Boost</a:t>
            </a:r>
            <a:r>
              <a:rPr lang="fr-FR" dirty="0" smtClean="0"/>
              <a:t> intégrés</a:t>
            </a:r>
          </a:p>
          <a:p>
            <a:pPr lvl="1"/>
            <a:r>
              <a:rPr lang="fr-FR" dirty="0" smtClean="0"/>
              <a:t>Plusieurs Volumes -&gt; Mono-</a:t>
            </a:r>
            <a:r>
              <a:rPr lang="fr-FR" dirty="0" err="1" smtClean="0"/>
              <a:t>isocentrique</a:t>
            </a:r>
            <a:endParaRPr lang="fr-FR" dirty="0" smtClean="0"/>
          </a:p>
          <a:p>
            <a:pPr lvl="1"/>
            <a:r>
              <a:rPr lang="fr-FR" dirty="0" smtClean="0"/>
              <a:t>Protection </a:t>
            </a:r>
            <a:r>
              <a:rPr lang="fr-FR" dirty="0" err="1" smtClean="0"/>
              <a:t>OARs</a:t>
            </a:r>
            <a:r>
              <a:rPr lang="fr-FR" dirty="0" smtClean="0"/>
              <a:t> proches PTV</a:t>
            </a:r>
            <a:endParaRPr lang="fr-FR" dirty="0"/>
          </a:p>
          <a:p>
            <a:r>
              <a:rPr lang="fr-FR" b="1" i="1" dirty="0" smtClean="0"/>
              <a:t>Indications de </a:t>
            </a:r>
            <a:r>
              <a:rPr lang="fr-FR" b="1" i="1" dirty="0" err="1" smtClean="0"/>
              <a:t>Tomo</a:t>
            </a:r>
            <a:endParaRPr lang="fr-FR" b="1" i="1" dirty="0" smtClean="0"/>
          </a:p>
          <a:p>
            <a:pPr lvl="1"/>
            <a:r>
              <a:rPr lang="fr-FR" dirty="0" smtClean="0"/>
              <a:t>PTV &gt; 40cm (</a:t>
            </a:r>
            <a:r>
              <a:rPr lang="fr-FR" dirty="0" err="1" smtClean="0"/>
              <a:t>lombopelvis</a:t>
            </a:r>
            <a:r>
              <a:rPr lang="fr-FR" dirty="0" smtClean="0"/>
              <a:t>, </a:t>
            </a:r>
            <a:r>
              <a:rPr lang="fr-FR" dirty="0" err="1" smtClean="0"/>
              <a:t>medullo</a:t>
            </a:r>
            <a:r>
              <a:rPr lang="fr-FR" dirty="0" smtClean="0"/>
              <a:t>, hodgkin…)</a:t>
            </a:r>
          </a:p>
          <a:p>
            <a:pPr lvl="1"/>
            <a:r>
              <a:rPr lang="fr-FR" dirty="0" smtClean="0"/>
              <a:t>Blocage directionnel (Membres, pelvis avec prothèses…)</a:t>
            </a:r>
          </a:p>
          <a:p>
            <a:pPr lvl="1"/>
            <a:r>
              <a:rPr lang="fr-FR" dirty="0" smtClean="0"/>
              <a:t>Complexes (ré-irradiation dans même zone, </a:t>
            </a:r>
            <a:r>
              <a:rPr lang="fr-FR" dirty="0" err="1" smtClean="0"/>
              <a:t>cavum</a:t>
            </a:r>
            <a:r>
              <a:rPr lang="fr-FR" dirty="0" smtClean="0"/>
              <a:t>…)</a:t>
            </a:r>
            <a:endParaRPr lang="fr-FR" dirty="0"/>
          </a:p>
          <a:p>
            <a:r>
              <a:rPr lang="fr-FR" b="1" i="1" dirty="0" smtClean="0"/>
              <a:t>VMAT plutôt que </a:t>
            </a:r>
            <a:r>
              <a:rPr lang="fr-FR" b="1" i="1" dirty="0" err="1" smtClean="0"/>
              <a:t>tomo</a:t>
            </a:r>
            <a:endParaRPr lang="fr-FR" b="1" i="1" dirty="0" smtClean="0"/>
          </a:p>
          <a:p>
            <a:pPr lvl="1"/>
            <a:r>
              <a:rPr lang="fr-FR" dirty="0" smtClean="0"/>
              <a:t>Ré-irradiation jointive en tête / pieds? -&gt; discussion avec physicien</a:t>
            </a:r>
          </a:p>
          <a:p>
            <a:pPr lvl="1"/>
            <a:r>
              <a:rPr lang="fr-FR" dirty="0" smtClean="0"/>
              <a:t>Nécessité de voir tissus mous sur IGRT (prostate…)</a:t>
            </a:r>
          </a:p>
          <a:p>
            <a:pPr lvl="1"/>
            <a:r>
              <a:rPr lang="fr-FR" dirty="0" smtClean="0"/>
              <a:t>Besoin monitoring (Surfacique ou </a:t>
            </a:r>
            <a:r>
              <a:rPr lang="fr-FR" dirty="0" err="1" smtClean="0"/>
              <a:t>Exactrac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Temps de traitement + court?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088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Hypo fractionnement et Stéréo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781128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Hypo fractionnement = dose / </a:t>
            </a:r>
            <a:r>
              <a:rPr lang="fr-FR" dirty="0" err="1"/>
              <a:t>fr</a:t>
            </a:r>
            <a:r>
              <a:rPr lang="fr-FR" dirty="0"/>
              <a:t> &gt; </a:t>
            </a:r>
            <a:r>
              <a:rPr lang="fr-FR" dirty="0" smtClean="0"/>
              <a:t>2Gy</a:t>
            </a:r>
          </a:p>
          <a:p>
            <a:r>
              <a:rPr lang="fr-FR" dirty="0" smtClean="0"/>
              <a:t>Schéma palliatif</a:t>
            </a:r>
          </a:p>
          <a:p>
            <a:pPr lvl="1"/>
            <a:r>
              <a:rPr lang="fr-FR" dirty="0" smtClean="0"/>
              <a:t>Précision requise faible (douleur, marges larges)</a:t>
            </a:r>
          </a:p>
          <a:p>
            <a:pPr lvl="2"/>
            <a:r>
              <a:rPr lang="fr-FR" dirty="0" smtClean="0"/>
              <a:t>30Gy en 10 fractions</a:t>
            </a:r>
          </a:p>
          <a:p>
            <a:pPr lvl="2"/>
            <a:r>
              <a:rPr lang="fr-FR" dirty="0" smtClean="0"/>
              <a:t>20Gy en 5 fractions</a:t>
            </a:r>
          </a:p>
          <a:p>
            <a:pPr lvl="2"/>
            <a:r>
              <a:rPr lang="fr-FR" dirty="0" smtClean="0"/>
              <a:t>8Gy en 1 fractions</a:t>
            </a:r>
          </a:p>
          <a:p>
            <a:pPr lvl="2"/>
            <a:r>
              <a:rPr lang="fr-FR" dirty="0" smtClean="0"/>
              <a:t>Autres : infos dans MOSAIQ claires</a:t>
            </a:r>
          </a:p>
          <a:p>
            <a:r>
              <a:rPr lang="fr-FR" dirty="0" smtClean="0"/>
              <a:t>Stéréo</a:t>
            </a:r>
          </a:p>
          <a:p>
            <a:pPr lvl="1"/>
            <a:r>
              <a:rPr lang="fr-FR" dirty="0" smtClean="0"/>
              <a:t>Forte dose / </a:t>
            </a:r>
            <a:r>
              <a:rPr lang="fr-FR" dirty="0" err="1" smtClean="0"/>
              <a:t>fr</a:t>
            </a:r>
            <a:r>
              <a:rPr lang="fr-FR" dirty="0" smtClean="0"/>
              <a:t> et précision ++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Précision millimétrique mais 2Gy/</a:t>
            </a:r>
            <a:r>
              <a:rPr lang="fr-FR" dirty="0" err="1" smtClean="0"/>
              <a:t>fr</a:t>
            </a:r>
            <a:endParaRPr lang="fr-FR" dirty="0" smtClean="0"/>
          </a:p>
          <a:p>
            <a:pPr lvl="1"/>
            <a:r>
              <a:rPr lang="fr-FR" smtClean="0"/>
              <a:t>Neurinomes </a:t>
            </a: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797152"/>
            <a:ext cx="5257800" cy="4667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864" y="3434705"/>
            <a:ext cx="3973825" cy="12711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247" y="3113948"/>
            <a:ext cx="156210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09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Principes de base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Choix du nombre de faisceaux</a:t>
            </a:r>
            <a:endParaRPr lang="fr-FR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67200" y="2276872"/>
            <a:ext cx="4419600" cy="2762250"/>
            <a:chOff x="240" y="1824"/>
            <a:chExt cx="2784" cy="1740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14" y="2259"/>
              <a:ext cx="2088" cy="1051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FF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fr-FR" sz="1800">
                <a:solidFill>
                  <a:srgbClr val="0000FF"/>
                </a:solidFill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H="1">
              <a:off x="1197" y="1824"/>
              <a:ext cx="696" cy="16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1680" y="1897"/>
              <a:ext cx="522" cy="16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240" y="2114"/>
              <a:ext cx="2610" cy="10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675" y="2332"/>
              <a:ext cx="2349" cy="1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240" y="2404"/>
              <a:ext cx="2523" cy="94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675" y="2259"/>
              <a:ext cx="2262" cy="7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545" y="2658"/>
              <a:ext cx="305" cy="254"/>
            </a:xfrm>
            <a:prstGeom prst="ellipse">
              <a:avLst/>
            </a:prstGeom>
            <a:solidFill>
              <a:srgbClr val="F7F7F7"/>
            </a:solidFill>
            <a:ln w="9525">
              <a:solidFill>
                <a:srgbClr val="F7F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528" y="2680"/>
              <a:ext cx="3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100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533" y="266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 dirty="0">
                  <a:solidFill>
                    <a:srgbClr val="0000FF"/>
                  </a:solidFill>
                  <a:latin typeface="Arial" pitchFamily="34" charset="0"/>
                </a:rPr>
                <a:t>0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965" y="2428"/>
              <a:ext cx="2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33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733" y="2284"/>
              <a:ext cx="2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33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067" y="2476"/>
              <a:ext cx="2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33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965" y="2908"/>
              <a:ext cx="2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33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064" y="2832"/>
              <a:ext cx="2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33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470" y="3100"/>
              <a:ext cx="2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33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33400" y="2276872"/>
            <a:ext cx="3314700" cy="2819400"/>
            <a:chOff x="3408" y="1872"/>
            <a:chExt cx="2088" cy="1776"/>
          </a:xfrm>
        </p:grpSpPr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408" y="2304"/>
              <a:ext cx="2088" cy="1051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FF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fr-FR" sz="1800">
                <a:solidFill>
                  <a:srgbClr val="0000FF"/>
                </a:solidFill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4176" y="1872"/>
              <a:ext cx="144" cy="17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4560" y="1872"/>
              <a:ext cx="144" cy="17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 flipV="1">
              <a:off x="4176" y="1872"/>
              <a:ext cx="144" cy="17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V="1">
              <a:off x="4560" y="1872"/>
              <a:ext cx="144" cy="17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4279" y="2640"/>
              <a:ext cx="305" cy="254"/>
            </a:xfrm>
            <a:prstGeom prst="ellipse">
              <a:avLst/>
            </a:prstGeom>
            <a:solidFill>
              <a:srgbClr val="F7F7F7"/>
            </a:solidFill>
            <a:ln w="9525">
              <a:solidFill>
                <a:srgbClr val="F7F7F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272" y="3024"/>
              <a:ext cx="3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100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4272" y="2352"/>
              <a:ext cx="3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>
                  <a:solidFill>
                    <a:srgbClr val="0000FF"/>
                  </a:solidFill>
                  <a:latin typeface="Arial" pitchFamily="34" charset="0"/>
                </a:rPr>
                <a:t>100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4272" y="2664"/>
              <a:ext cx="3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sz="1600" b="1" dirty="0">
                  <a:solidFill>
                    <a:srgbClr val="0000FF"/>
                  </a:solidFill>
                  <a:latin typeface="Arial" pitchFamily="34" charset="0"/>
                </a:rPr>
                <a:t>100</a:t>
              </a:r>
            </a:p>
          </p:txBody>
        </p:sp>
      </p:grp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2967830" y="3628628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600" b="1" dirty="0">
                <a:solidFill>
                  <a:srgbClr val="0000FF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157287" y="364832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600" b="1" dirty="0">
                <a:solidFill>
                  <a:srgbClr val="0000FF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547664" y="5385197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VMAT/</a:t>
            </a:r>
            <a:r>
              <a:rPr lang="fr-FR" sz="2400" b="1" dirty="0" err="1" smtClean="0"/>
              <a:t>Tomo</a:t>
            </a:r>
            <a:r>
              <a:rPr lang="fr-FR" sz="2400" b="1" dirty="0" smtClean="0"/>
              <a:t> = nb d’incidences ++</a:t>
            </a:r>
          </a:p>
          <a:p>
            <a:r>
              <a:rPr lang="fr-FR" sz="2400" dirty="0" smtClean="0"/>
              <a:t>-&gt; moins de 100</a:t>
            </a:r>
          </a:p>
          <a:p>
            <a:r>
              <a:rPr lang="fr-FR" sz="2400" dirty="0" smtClean="0"/>
              <a:t>-&gt; moins de 0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572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Dosimétrie Classique et 3DCRT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10636" r="19480" b="3831"/>
          <a:stretch/>
        </p:blipFill>
        <p:spPr>
          <a:xfrm>
            <a:off x="1000148" y="1273027"/>
            <a:ext cx="3672408" cy="29329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0336" r="18626" b="3565"/>
          <a:stretch/>
        </p:blipFill>
        <p:spPr>
          <a:xfrm>
            <a:off x="4600548" y="1273027"/>
            <a:ext cx="3744416" cy="29523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16013" r="13376" b="10467"/>
          <a:stretch/>
        </p:blipFill>
        <p:spPr>
          <a:xfrm>
            <a:off x="2411760" y="4292367"/>
            <a:ext cx="4392488" cy="2521009"/>
          </a:xfrm>
          <a:prstGeom prst="rect">
            <a:avLst/>
          </a:prstGeom>
        </p:spPr>
      </p:pic>
      <p:sp>
        <p:nvSpPr>
          <p:cNvPr id="4" name="Flèche vers le bas 3"/>
          <p:cNvSpPr/>
          <p:nvPr/>
        </p:nvSpPr>
        <p:spPr>
          <a:xfrm>
            <a:off x="2728340" y="1273027"/>
            <a:ext cx="216024" cy="2880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6336196" y="1281411"/>
            <a:ext cx="216024" cy="2880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4456532" y="4155453"/>
            <a:ext cx="216024" cy="2880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haut 7"/>
          <p:cNvSpPr/>
          <p:nvPr/>
        </p:nvSpPr>
        <p:spPr>
          <a:xfrm>
            <a:off x="6444208" y="3937323"/>
            <a:ext cx="244572" cy="26863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haut 11"/>
          <p:cNvSpPr/>
          <p:nvPr/>
        </p:nvSpPr>
        <p:spPr>
          <a:xfrm>
            <a:off x="4427984" y="6453336"/>
            <a:ext cx="244572" cy="26863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>
            <a:off x="2555776" y="5805264"/>
            <a:ext cx="288032" cy="10801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gauche 12"/>
          <p:cNvSpPr/>
          <p:nvPr/>
        </p:nvSpPr>
        <p:spPr>
          <a:xfrm>
            <a:off x="6300192" y="5787262"/>
            <a:ext cx="410318" cy="23402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1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Différentes modulation d’</a:t>
            </a:r>
            <a:r>
              <a:rPr lang="fr-FR" dirty="0" err="1" smtClean="0"/>
              <a:t>intentsité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95"/>
          <a:stretch/>
        </p:blipFill>
        <p:spPr bwMode="auto">
          <a:xfrm>
            <a:off x="492426" y="3284984"/>
            <a:ext cx="7989027" cy="151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9051" t="36144" r="35824" b="11942"/>
          <a:stretch/>
        </p:blipFill>
        <p:spPr>
          <a:xfrm>
            <a:off x="2797339" y="4969718"/>
            <a:ext cx="2242591" cy="1249444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319" y="1694688"/>
            <a:ext cx="2124236" cy="135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906890" y="1694688"/>
            <a:ext cx="4104856" cy="1351519"/>
            <a:chOff x="575156" y="5419271"/>
            <a:chExt cx="2744063" cy="111596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156" y="5419271"/>
              <a:ext cx="2744062" cy="11159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4" descr="C:\Users\lbigot\Pictures\Lise\Fobj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85" t="25338" r="18460"/>
            <a:stretch/>
          </p:blipFill>
          <p:spPr bwMode="auto">
            <a:xfrm>
              <a:off x="2622993" y="5988330"/>
              <a:ext cx="696226" cy="52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3" t="56884" r="3957" b="5155"/>
          <a:stretch/>
        </p:blipFill>
        <p:spPr bwMode="auto">
          <a:xfrm>
            <a:off x="5245611" y="4970943"/>
            <a:ext cx="165618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lbigot\Pictures\1-s2_0-S1879726110002111-gr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268" y="1506137"/>
            <a:ext cx="1031048" cy="168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3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VMAT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Evolution de la RCMI (Otto et al. en 2008)</a:t>
            </a:r>
          </a:p>
          <a:p>
            <a:r>
              <a:rPr lang="fr-FR" dirty="0" smtClean="0"/>
              <a:t>Rotation du </a:t>
            </a:r>
            <a:r>
              <a:rPr lang="fr-FR" dirty="0"/>
              <a:t>bras </a:t>
            </a:r>
            <a:r>
              <a:rPr lang="fr-FR" dirty="0" smtClean="0"/>
              <a:t>en </a:t>
            </a:r>
            <a:r>
              <a:rPr lang="fr-FR" dirty="0"/>
              <a:t>même temps que le </a:t>
            </a:r>
            <a:r>
              <a:rPr lang="fr-FR" dirty="0" smtClean="0"/>
              <a:t>traitement</a:t>
            </a:r>
          </a:p>
          <a:p>
            <a:r>
              <a:rPr lang="fr-FR" dirty="0" smtClean="0"/>
              <a:t>Modulation de 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la position des lames</a:t>
            </a:r>
          </a:p>
          <a:p>
            <a:pPr lvl="1"/>
            <a:r>
              <a:rPr lang="fr-FR" dirty="0"/>
              <a:t>la position du bras</a:t>
            </a:r>
          </a:p>
          <a:p>
            <a:pPr lvl="1"/>
            <a:r>
              <a:rPr lang="fr-FR" dirty="0"/>
              <a:t>la vitesse du bras</a:t>
            </a:r>
          </a:p>
          <a:p>
            <a:pPr lvl="1"/>
            <a:r>
              <a:rPr lang="fr-FR" dirty="0"/>
              <a:t>le débit de dose</a:t>
            </a:r>
          </a:p>
          <a:p>
            <a:r>
              <a:rPr lang="fr-FR" dirty="0"/>
              <a:t>Un ou plusieurs </a:t>
            </a:r>
            <a:r>
              <a:rPr lang="fr-FR" dirty="0" smtClean="0"/>
              <a:t>arcs</a:t>
            </a:r>
          </a:p>
        </p:txBody>
      </p:sp>
      <p:pic>
        <p:nvPicPr>
          <p:cNvPr id="4" name="Picture 7" descr="vma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365344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Intérêt de la modulation: Conformation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6" name="Picture 4" descr="C:\Users\BENEYTON\Desktop\images patients\Sans tit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2"/>
          <a:stretch/>
        </p:blipFill>
        <p:spPr bwMode="auto">
          <a:xfrm>
            <a:off x="539552" y="1601357"/>
            <a:ext cx="4296138" cy="47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1"/>
          <a:stretch/>
        </p:blipFill>
        <p:spPr bwMode="auto">
          <a:xfrm>
            <a:off x="5162378" y="1946240"/>
            <a:ext cx="3367893" cy="17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506" r="-246" b="50345"/>
          <a:stretch/>
        </p:blipFill>
        <p:spPr bwMode="auto">
          <a:xfrm>
            <a:off x="5148856" y="4372595"/>
            <a:ext cx="3395002" cy="172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79906" y="1609927"/>
            <a:ext cx="80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3DCRT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660232" y="3911982"/>
            <a:ext cx="74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VMAT</a:t>
            </a:r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 rot="7029916">
            <a:off x="6846742" y="4583603"/>
            <a:ext cx="651528" cy="336102"/>
          </a:xfrm>
          <a:prstGeom prst="rightArrow">
            <a:avLst>
              <a:gd name="adj1" fmla="val 50000"/>
              <a:gd name="adj2" fmla="val 10648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7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Intérêt de la </a:t>
            </a:r>
            <a:r>
              <a:rPr lang="fr-FR" dirty="0" smtClean="0"/>
              <a:t>modulation:</a:t>
            </a:r>
            <a:br>
              <a:rPr lang="fr-FR" dirty="0" smtClean="0"/>
            </a:br>
            <a:r>
              <a:rPr lang="fr-FR" dirty="0" smtClean="0"/>
              <a:t>Protection des </a:t>
            </a:r>
            <a:r>
              <a:rPr lang="fr-FR" dirty="0" err="1" smtClean="0"/>
              <a:t>OARs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230758" y="1592560"/>
            <a:ext cx="8373690" cy="3852664"/>
            <a:chOff x="230758" y="1592560"/>
            <a:chExt cx="8373690" cy="3852664"/>
          </a:xfrm>
        </p:grpSpPr>
        <p:pic>
          <p:nvPicPr>
            <p:cNvPr id="4" name="Image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92796" y="1592560"/>
              <a:ext cx="7411652" cy="3852664"/>
            </a:xfrm>
            <a:prstGeom prst="rect">
              <a:avLst/>
            </a:prstGeom>
          </p:spPr>
        </p:pic>
        <p:pic>
          <p:nvPicPr>
            <p:cNvPr id="5" name="Image 4"/>
            <p:cNvPicPr/>
            <p:nvPr/>
          </p:nvPicPr>
          <p:blipFill rotWithShape="1">
            <a:blip r:embed="rId3"/>
            <a:srcRect r="15508"/>
            <a:stretch/>
          </p:blipFill>
          <p:spPr>
            <a:xfrm>
              <a:off x="230758" y="1600200"/>
              <a:ext cx="962038" cy="3845024"/>
            </a:xfrm>
            <a:prstGeom prst="rect">
              <a:avLst/>
            </a:prstGeom>
          </p:spPr>
        </p:pic>
      </p:grpSp>
      <p:sp>
        <p:nvSpPr>
          <p:cNvPr id="7" name="Flèche droite 6"/>
          <p:cNvSpPr/>
          <p:nvPr/>
        </p:nvSpPr>
        <p:spPr>
          <a:xfrm rot="14021617">
            <a:off x="4922072" y="4493316"/>
            <a:ext cx="713911" cy="365689"/>
          </a:xfrm>
          <a:prstGeom prst="rightArrow">
            <a:avLst>
              <a:gd name="adj1" fmla="val 50000"/>
              <a:gd name="adj2" fmla="val 83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8861035">
            <a:off x="4925774" y="3350840"/>
            <a:ext cx="1584928" cy="336102"/>
          </a:xfrm>
          <a:prstGeom prst="rightArrow">
            <a:avLst>
              <a:gd name="adj1" fmla="val 50000"/>
              <a:gd name="adj2" fmla="val 10648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012160" y="2215614"/>
            <a:ext cx="19099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Gestion surdosage dans le rectum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864172" y="4573570"/>
            <a:ext cx="20579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- De faibles de dose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57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Intérêt de la modulation:</a:t>
            </a:r>
            <a:br>
              <a:rPr lang="fr-FR" dirty="0"/>
            </a:br>
            <a:r>
              <a:rPr lang="fr-FR" dirty="0"/>
              <a:t>Protection des </a:t>
            </a:r>
            <a:r>
              <a:rPr lang="fr-FR" dirty="0" err="1"/>
              <a:t>OARs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solidFill>
                  <a:srgbClr val="FF6600"/>
                </a:solidFill>
              </a:rPr>
              <a:t>Gliomes</a:t>
            </a:r>
          </a:p>
          <a:p>
            <a:endParaRPr lang="fr-FR" dirty="0"/>
          </a:p>
        </p:txBody>
      </p:sp>
      <p:pic>
        <p:nvPicPr>
          <p:cNvPr id="19" name="Image 18"/>
          <p:cNvPicPr/>
          <p:nvPr/>
        </p:nvPicPr>
        <p:blipFill rotWithShape="1">
          <a:blip r:embed="rId3"/>
          <a:srcRect l="5759" b="6577"/>
          <a:stretch/>
        </p:blipFill>
        <p:spPr>
          <a:xfrm>
            <a:off x="3120532" y="1911173"/>
            <a:ext cx="4713479" cy="3904016"/>
          </a:xfrm>
          <a:prstGeom prst="rect">
            <a:avLst/>
          </a:prstGeom>
        </p:spPr>
      </p:pic>
      <p:pic>
        <p:nvPicPr>
          <p:cNvPr id="20" name="Imag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1331640" y="2204864"/>
            <a:ext cx="1548171" cy="3610325"/>
          </a:xfrm>
          <a:prstGeom prst="rect">
            <a:avLst/>
          </a:prstGeom>
        </p:spPr>
      </p:pic>
      <p:sp>
        <p:nvSpPr>
          <p:cNvPr id="24" name="Flèche droite 23"/>
          <p:cNvSpPr/>
          <p:nvPr/>
        </p:nvSpPr>
        <p:spPr>
          <a:xfrm rot="7739618">
            <a:off x="5537644" y="3059049"/>
            <a:ext cx="1980183" cy="336102"/>
          </a:xfrm>
          <a:prstGeom prst="rightArrow">
            <a:avLst>
              <a:gd name="adj1" fmla="val 50000"/>
              <a:gd name="adj2" fmla="val 10648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626913" y="2020198"/>
            <a:ext cx="1173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PTV 60Gy</a:t>
            </a:r>
            <a:endParaRPr lang="fr-FR" dirty="0"/>
          </a:p>
        </p:txBody>
      </p:sp>
      <p:sp>
        <p:nvSpPr>
          <p:cNvPr id="26" name="Flèche droite 25"/>
          <p:cNvSpPr/>
          <p:nvPr/>
        </p:nvSpPr>
        <p:spPr>
          <a:xfrm rot="18729244">
            <a:off x="3835579" y="4414518"/>
            <a:ext cx="1642255" cy="336102"/>
          </a:xfrm>
          <a:prstGeom prst="rightArrow">
            <a:avLst>
              <a:gd name="adj1" fmla="val 50000"/>
              <a:gd name="adj2" fmla="val 10648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3371054" y="5276993"/>
            <a:ext cx="1173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52 à 54Gy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</TotalTime>
  <Words>599</Words>
  <Application>Microsoft Office PowerPoint</Application>
  <PresentationFormat>Affichage à l'écran (4:3)</PresentationFormat>
  <Paragraphs>159</Paragraphs>
  <Slides>24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Thème Office</vt:lpstr>
      <vt:lpstr>Document</vt:lpstr>
      <vt:lpstr>Présentation PowerPoint</vt:lpstr>
      <vt:lpstr>Les Techniques de traitement</vt:lpstr>
      <vt:lpstr>Principes de base</vt:lpstr>
      <vt:lpstr>Dosimétrie Classique et 3DCRT</vt:lpstr>
      <vt:lpstr>Différentes modulation d’intentsité</vt:lpstr>
      <vt:lpstr>VMAT</vt:lpstr>
      <vt:lpstr>Intérêt de la modulation: Conformation</vt:lpstr>
      <vt:lpstr>Intérêt de la modulation: Protection des OARs</vt:lpstr>
      <vt:lpstr>Intérêt de la modulation: Protection des OARs</vt:lpstr>
      <vt:lpstr>Intérêt de la modulation: Escalade de dose</vt:lpstr>
      <vt:lpstr>Intérêt de la modulation: Boosts intégrés</vt:lpstr>
      <vt:lpstr>Modulation toujours mieux?</vt:lpstr>
      <vt:lpstr>Modulation toujours mieux?</vt:lpstr>
      <vt:lpstr>Modulation toujours mieux?</vt:lpstr>
      <vt:lpstr>Modulation toujours mieux?</vt:lpstr>
      <vt:lpstr>Conclusion Modulation d’Intensité</vt:lpstr>
      <vt:lpstr>VMAT Linac vs TOMO</vt:lpstr>
      <vt:lpstr>TOMOTHERAPY</vt:lpstr>
      <vt:lpstr>TOMOTHERAPY</vt:lpstr>
      <vt:lpstr>TOMOTHERAPY</vt:lpstr>
      <vt:lpstr>TOMOTHERAPY</vt:lpstr>
      <vt:lpstr>TOMOTHERAPY</vt:lpstr>
      <vt:lpstr>Conclusions</vt:lpstr>
      <vt:lpstr>Hypo fractionnement et Stéréo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SANDT Magali</dc:creator>
  <cp:lastModifiedBy>MARCET Stéphanie</cp:lastModifiedBy>
  <cp:revision>317</cp:revision>
  <cp:lastPrinted>2021-05-11T08:15:09Z</cp:lastPrinted>
  <dcterms:created xsi:type="dcterms:W3CDTF">2019-09-19T08:58:45Z</dcterms:created>
  <dcterms:modified xsi:type="dcterms:W3CDTF">2021-05-21T05:51:39Z</dcterms:modified>
</cp:coreProperties>
</file>