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58" r:id="rId4"/>
    <p:sldId id="277" r:id="rId5"/>
    <p:sldId id="285" r:id="rId6"/>
    <p:sldId id="282" r:id="rId7"/>
    <p:sldId id="260" r:id="rId8"/>
    <p:sldId id="261" r:id="rId9"/>
    <p:sldId id="263" r:id="rId10"/>
    <p:sldId id="264" r:id="rId11"/>
    <p:sldId id="265" r:id="rId12"/>
    <p:sldId id="266" r:id="rId13"/>
    <p:sldId id="267" r:id="rId14"/>
    <p:sldId id="268" r:id="rId15"/>
    <p:sldId id="269" r:id="rId16"/>
    <p:sldId id="270" r:id="rId17"/>
    <p:sldId id="272" r:id="rId18"/>
    <p:sldId id="286" r:id="rId19"/>
    <p:sldId id="284" r:id="rId20"/>
    <p:sldId id="287" r:id="rId21"/>
    <p:sldId id="288" r:id="rId22"/>
    <p:sldId id="28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54" y="-168"/>
      </p:cViewPr>
      <p:guideLst>
        <p:guide orient="horz" pos="2160"/>
        <p:guide pos="3840"/>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73DC4-D811-4DEC-856F-C553F5D124E6}" type="datetimeFigureOut">
              <a:rPr lang="fr-FR" smtClean="0"/>
              <a:t>15/06/2017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75994-66D9-4844-BFEB-21C8611C559D}" type="slidenum">
              <a:rPr lang="fr-FR" smtClean="0"/>
              <a:t>‹N°›</a:t>
            </a:fld>
            <a:endParaRPr lang="fr-FR"/>
          </a:p>
        </p:txBody>
      </p:sp>
    </p:spTree>
    <p:extLst>
      <p:ext uri="{BB962C8B-B14F-4D97-AF65-F5344CB8AC3E}">
        <p14:creationId xmlns:p14="http://schemas.microsoft.com/office/powerpoint/2010/main" val="193617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6A1D88C-C0EA-433D-B4D4-E635C134B6FF}" type="slidenum">
              <a:rPr lang="fr-FR" altLang="fr-FR" sz="1200"/>
              <a:pPr algn="r"/>
              <a:t>12</a:t>
            </a:fld>
            <a:endParaRPr lang="fr-FR" altLang="fr-FR"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a:lstStyle/>
          <a:p>
            <a:endParaRPr lang="fr-FR" altLang="fr-FR" smtClean="0">
              <a:ea typeface="MS PGothic" panose="020B0600070205080204" pitchFamily="34" charset="-128"/>
            </a:endParaRPr>
          </a:p>
        </p:txBody>
      </p:sp>
    </p:spTree>
    <p:extLst>
      <p:ext uri="{BB962C8B-B14F-4D97-AF65-F5344CB8AC3E}">
        <p14:creationId xmlns:p14="http://schemas.microsoft.com/office/powerpoint/2010/main" val="258312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2A809F9-DC61-463F-926E-E2B1ED412731}" type="slidenum">
              <a:rPr lang="fr-FR" altLang="fr-FR" sz="1200"/>
              <a:pPr algn="r"/>
              <a:t>13</a:t>
            </a:fld>
            <a:endParaRPr lang="fr-FR" altLang="fr-FR"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a:lstStyle/>
          <a:p>
            <a:endParaRPr lang="fr-FR" altLang="fr-FR" smtClean="0">
              <a:ea typeface="MS PGothic" panose="020B0600070205080204" pitchFamily="34" charset="-128"/>
            </a:endParaRPr>
          </a:p>
        </p:txBody>
      </p:sp>
    </p:spTree>
    <p:extLst>
      <p:ext uri="{BB962C8B-B14F-4D97-AF65-F5344CB8AC3E}">
        <p14:creationId xmlns:p14="http://schemas.microsoft.com/office/powerpoint/2010/main" val="33702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F24C5CD-9024-421D-AD7E-01D3822850C0}" type="slidenum">
              <a:rPr lang="fr-FR" altLang="fr-FR" sz="1200"/>
              <a:pPr algn="r"/>
              <a:t>14</a:t>
            </a:fld>
            <a:endParaRPr lang="fr-FR" altLang="fr-FR" sz="12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a:lstStyle/>
          <a:p>
            <a:endParaRPr lang="fr-FR" altLang="fr-FR" smtClean="0">
              <a:ea typeface="MS PGothic" panose="020B0600070205080204" pitchFamily="34" charset="-128"/>
            </a:endParaRPr>
          </a:p>
        </p:txBody>
      </p:sp>
    </p:spTree>
    <p:extLst>
      <p:ext uri="{BB962C8B-B14F-4D97-AF65-F5344CB8AC3E}">
        <p14:creationId xmlns:p14="http://schemas.microsoft.com/office/powerpoint/2010/main" val="277970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98F369B-852E-4EE4-9408-E2119CF50B42}" type="slidenum">
              <a:rPr lang="fr-FR" altLang="fr-FR" sz="1200"/>
              <a:pPr algn="r"/>
              <a:t>15</a:t>
            </a:fld>
            <a:endParaRPr lang="fr-FR" altLang="fr-FR"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a:lstStyle/>
          <a:p>
            <a:r>
              <a:rPr lang="fr-FR" altLang="fr-FR" smtClean="0">
                <a:ea typeface="MS PGothic" panose="020B0600070205080204" pitchFamily="34" charset="-128"/>
              </a:rPr>
              <a:t>Dans littérature, les taux sont plus élevés. Ici on ne tient pas compte de la chimiothérapie, de la génétique, du risque de 2e cancer dans le PTV, de la durée de suivi (10 ans au moins)</a:t>
            </a:r>
          </a:p>
        </p:txBody>
      </p:sp>
    </p:spTree>
    <p:extLst>
      <p:ext uri="{BB962C8B-B14F-4D97-AF65-F5344CB8AC3E}">
        <p14:creationId xmlns:p14="http://schemas.microsoft.com/office/powerpoint/2010/main" val="322929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1000" y="698500"/>
            <a:ext cx="6096000" cy="3429000"/>
          </a:xfrm>
          <a:ln/>
        </p:spPr>
      </p:sp>
      <p:sp>
        <p:nvSpPr>
          <p:cNvPr id="33795" name="Rectangle 3"/>
          <p:cNvSpPr>
            <a:spLocks noGrp="1" noChangeArrowheads="1"/>
          </p:cNvSpPr>
          <p:nvPr>
            <p:ph type="body" idx="1"/>
          </p:nvPr>
        </p:nvSpPr>
        <p:spPr>
          <a:xfrm>
            <a:off x="904875" y="4351338"/>
            <a:ext cx="5048250" cy="4094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MS PGothic" panose="020B0600070205080204" pitchFamily="34" charset="-128"/>
            </a:endParaRPr>
          </a:p>
        </p:txBody>
      </p:sp>
    </p:spTree>
    <p:extLst>
      <p:ext uri="{BB962C8B-B14F-4D97-AF65-F5344CB8AC3E}">
        <p14:creationId xmlns:p14="http://schemas.microsoft.com/office/powerpoint/2010/main" val="103404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390614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260149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1204694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02167" y="228601"/>
            <a:ext cx="11347451" cy="132556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02168" y="1676401"/>
            <a:ext cx="5592233" cy="4422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1" y="1676401"/>
            <a:ext cx="5592233" cy="4422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9"/>
          <p:cNvSpPr>
            <a:spLocks noGrp="1"/>
          </p:cNvSpPr>
          <p:nvPr>
            <p:ph type="dt" sz="half" idx="10"/>
          </p:nvPr>
        </p:nvSpPr>
        <p:spPr/>
        <p:txBody>
          <a:bodyPr/>
          <a:lstStyle>
            <a:lvl1pPr>
              <a:defRPr/>
            </a:lvl1pPr>
          </a:lstStyle>
          <a:p>
            <a:pPr>
              <a:defRPr/>
            </a:pPr>
            <a:endParaRPr lang="fr-FR" altLang="ja-JP"/>
          </a:p>
        </p:txBody>
      </p:sp>
      <p:sp>
        <p:nvSpPr>
          <p:cNvPr id="6" name="Footer Placeholder 21"/>
          <p:cNvSpPr>
            <a:spLocks noGrp="1"/>
          </p:cNvSpPr>
          <p:nvPr>
            <p:ph type="ftr" sz="quarter" idx="11"/>
          </p:nvPr>
        </p:nvSpPr>
        <p:spPr/>
        <p:txBody>
          <a:bodyPr/>
          <a:lstStyle>
            <a:lvl1pPr>
              <a:defRPr/>
            </a:lvl1pPr>
          </a:lstStyle>
          <a:p>
            <a:pPr>
              <a:defRPr/>
            </a:pPr>
            <a:endParaRPr lang="fr-FR" altLang="ja-JP"/>
          </a:p>
        </p:txBody>
      </p:sp>
      <p:sp>
        <p:nvSpPr>
          <p:cNvPr id="7" name="Slide Number Placeholder 17"/>
          <p:cNvSpPr>
            <a:spLocks noGrp="1"/>
          </p:cNvSpPr>
          <p:nvPr>
            <p:ph type="sldNum" sz="quarter" idx="12"/>
          </p:nvPr>
        </p:nvSpPr>
        <p:spPr/>
        <p:txBody>
          <a:bodyPr/>
          <a:lstStyle>
            <a:lvl1pPr>
              <a:defRPr/>
            </a:lvl1pPr>
          </a:lstStyle>
          <a:p>
            <a:fld id="{5D0864DC-42DD-485A-AAA6-51367D0EB574}" type="slidenum">
              <a:rPr lang="fr-FR" altLang="ja-JP"/>
              <a:pPr/>
              <a:t>‹N°›</a:t>
            </a:fld>
            <a:endParaRPr lang="fr-FR" altLang="ja-JP"/>
          </a:p>
        </p:txBody>
      </p:sp>
    </p:spTree>
    <p:extLst>
      <p:ext uri="{BB962C8B-B14F-4D97-AF65-F5344CB8AC3E}">
        <p14:creationId xmlns:p14="http://schemas.microsoft.com/office/powerpoint/2010/main" val="336898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122165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374050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467F58-3869-4DF3-86D5-3A3701FE5469}" type="datetimeFigureOut">
              <a:rPr lang="fr-FR" smtClean="0"/>
              <a:t>15/06/2017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126301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467F58-3869-4DF3-86D5-3A3701FE5469}" type="datetimeFigureOut">
              <a:rPr lang="fr-FR" smtClean="0"/>
              <a:t>15/06/2017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208616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467F58-3869-4DF3-86D5-3A3701FE5469}" type="datetimeFigureOut">
              <a:rPr lang="fr-FR" smtClean="0"/>
              <a:t>15/06/2017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166559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467F58-3869-4DF3-86D5-3A3701FE5469}" type="datetimeFigureOut">
              <a:rPr lang="fr-FR" smtClean="0"/>
              <a:t>15/06/2017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48315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467F58-3869-4DF3-86D5-3A3701FE5469}" type="datetimeFigureOut">
              <a:rPr lang="fr-FR" smtClean="0"/>
              <a:t>15/06/2017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56802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467F58-3869-4DF3-86D5-3A3701FE5469}" type="datetimeFigureOut">
              <a:rPr lang="fr-FR" smtClean="0"/>
              <a:t>15/06/2017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29FEBD-F73F-4D15-9FDA-8165DF9DE924}" type="slidenum">
              <a:rPr lang="fr-FR" smtClean="0"/>
              <a:t>‹N°›</a:t>
            </a:fld>
            <a:endParaRPr lang="fr-FR"/>
          </a:p>
        </p:txBody>
      </p:sp>
    </p:spTree>
    <p:extLst>
      <p:ext uri="{BB962C8B-B14F-4D97-AF65-F5344CB8AC3E}">
        <p14:creationId xmlns:p14="http://schemas.microsoft.com/office/powerpoint/2010/main" val="190753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67F58-3869-4DF3-86D5-3A3701FE5469}" type="datetimeFigureOut">
              <a:rPr lang="fr-FR" smtClean="0"/>
              <a:t>15/06/2017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9FEBD-F73F-4D15-9FDA-8165DF9DE924}" type="slidenum">
              <a:rPr lang="fr-FR" smtClean="0"/>
              <a:t>‹N°›</a:t>
            </a:fld>
            <a:endParaRPr lang="fr-FR"/>
          </a:p>
        </p:txBody>
      </p:sp>
    </p:spTree>
    <p:extLst>
      <p:ext uri="{BB962C8B-B14F-4D97-AF65-F5344CB8AC3E}">
        <p14:creationId xmlns:p14="http://schemas.microsoft.com/office/powerpoint/2010/main" val="321991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38200" y="1526721"/>
            <a:ext cx="10515600" cy="4650242"/>
          </a:xfrm>
        </p:spPr>
        <p:txBody>
          <a:bodyPr>
            <a:normAutofit/>
          </a:bodyPr>
          <a:lstStyle/>
          <a:p>
            <a:pPr marL="0" indent="0" algn="ctr">
              <a:buNone/>
            </a:pPr>
            <a:endParaRPr lang="fr-FR" sz="6600" dirty="0" smtClean="0"/>
          </a:p>
          <a:p>
            <a:pPr marL="0" indent="0" algn="ctr">
              <a:buNone/>
            </a:pPr>
            <a:r>
              <a:rPr lang="fr-FR" sz="6600" dirty="0" smtClean="0"/>
              <a:t>LA PROTONTHERAPIE</a:t>
            </a:r>
            <a:endParaRPr lang="fr-FR" sz="6600" dirty="0"/>
          </a:p>
          <a:p>
            <a:pPr marL="0" indent="0">
              <a:buNone/>
            </a:pPr>
            <a:r>
              <a:rPr lang="fr-FR" sz="4000" dirty="0" smtClean="0"/>
              <a:t>		Christian Carrie, 14/06/2017</a:t>
            </a:r>
            <a:endParaRPr lang="fr-FR" sz="4000" dirty="0"/>
          </a:p>
        </p:txBody>
      </p:sp>
      <p:pic>
        <p:nvPicPr>
          <p:cNvPr id="4098" name="Picture 2" descr="G:\BUREAU\@COMM\CHARTES ET LOGO\LOGO CLB 2015\Logo\Logo_CLB_RV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48" y="270182"/>
            <a:ext cx="3185037" cy="18443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BUREAU\@COMM\PHOTOS\BATIMENTS\Photos CLB 010 recadrée 0605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4743450"/>
            <a:ext cx="3138597" cy="16895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88828" y="4821010"/>
            <a:ext cx="2800351" cy="153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p:cNvSpPr>
            <a:spLocks noGrp="1"/>
          </p:cNvSpPr>
          <p:nvPr>
            <p:ph type="title"/>
          </p:nvPr>
        </p:nvSpPr>
        <p:spPr>
          <a:xfrm>
            <a:off x="8009163" y="449036"/>
            <a:ext cx="3567793" cy="1232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smtClean="0"/>
              <a:t>Centre Antoine Lacassagne</a:t>
            </a:r>
            <a:br>
              <a:rPr lang="fr-FR" sz="2400" dirty="0" smtClean="0"/>
            </a:br>
            <a:r>
              <a:rPr lang="fr-FR" sz="2400" dirty="0"/>
              <a:t> </a:t>
            </a:r>
            <a:r>
              <a:rPr lang="fr-FR" sz="2400" dirty="0" smtClean="0"/>
              <a:t>                 NICE</a:t>
            </a:r>
            <a:endParaRPr lang="fr-FR" sz="2400" dirty="0"/>
          </a:p>
        </p:txBody>
      </p:sp>
    </p:spTree>
    <p:extLst>
      <p:ext uri="{BB962C8B-B14F-4D97-AF65-F5344CB8AC3E}">
        <p14:creationId xmlns:p14="http://schemas.microsoft.com/office/powerpoint/2010/main" val="295970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igI4"/>
          <p:cNvPicPr>
            <a:picLocks noChangeAspect="1" noChangeArrowheads="1"/>
          </p:cNvPicPr>
          <p:nvPr/>
        </p:nvPicPr>
        <p:blipFill>
          <a:blip r:embed="rId2">
            <a:extLst>
              <a:ext uri="{28A0092B-C50C-407E-A947-70E740481C1C}">
                <a14:useLocalDpi xmlns:a14="http://schemas.microsoft.com/office/drawing/2010/main" val="0"/>
              </a:ext>
            </a:extLst>
          </a:blip>
          <a:srcRect l="1100" r="11554" b="63576"/>
          <a:stretch>
            <a:fillRect/>
          </a:stretch>
        </p:blipFill>
        <p:spPr bwMode="auto">
          <a:xfrm>
            <a:off x="1992314" y="1989139"/>
            <a:ext cx="8226425"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logo IC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5505451"/>
            <a:ext cx="2519362" cy="912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4" name="Rectangle 1026"/>
          <p:cNvSpPr>
            <a:spLocks noChangeArrowheads="1"/>
          </p:cNvSpPr>
          <p:nvPr/>
        </p:nvSpPr>
        <p:spPr bwMode="auto">
          <a:xfrm>
            <a:off x="2457449" y="306841"/>
            <a:ext cx="6837817" cy="811666"/>
          </a:xfrm>
          <a:prstGeom prst="rect">
            <a:avLst/>
          </a:prstGeom>
          <a:solidFill>
            <a:schemeClr val="bg1"/>
          </a:solidFill>
          <a:ln w="9525">
            <a:solidFill>
              <a:srgbClr val="003C54"/>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2800" dirty="0">
                <a:solidFill>
                  <a:srgbClr val="2D4069"/>
                </a:solidFill>
              </a:rPr>
              <a:t>Mélanome de la choroïde</a:t>
            </a:r>
          </a:p>
        </p:txBody>
      </p:sp>
      <p:sp>
        <p:nvSpPr>
          <p:cNvPr id="10245" name="Text Box 7"/>
          <p:cNvSpPr txBox="1">
            <a:spLocks noChangeArrowheads="1"/>
          </p:cNvSpPr>
          <p:nvPr/>
        </p:nvSpPr>
        <p:spPr bwMode="auto">
          <a:xfrm>
            <a:off x="2976564" y="4941888"/>
            <a:ext cx="4535487" cy="1014412"/>
          </a:xfrm>
          <a:prstGeom prst="rect">
            <a:avLst/>
          </a:prstGeom>
          <a:noFill/>
          <a:ln w="9525">
            <a:solidFill>
              <a:srgbClr val="003C5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a:t>Contrôle de la tumeur ~ 95%</a:t>
            </a:r>
          </a:p>
          <a:p>
            <a:pPr>
              <a:spcBef>
                <a:spcPct val="50000"/>
              </a:spcBef>
            </a:pPr>
            <a:r>
              <a:rPr lang="fr-FR" altLang="fr-FR"/>
              <a:t>Conservation de la vision ~90%</a:t>
            </a:r>
          </a:p>
        </p:txBody>
      </p:sp>
      <p:sp>
        <p:nvSpPr>
          <p:cNvPr id="6" name="Rectangle 5"/>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929758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5272089" y="995364"/>
            <a:ext cx="5184775" cy="3271837"/>
            <a:chOff x="1303" y="675"/>
            <a:chExt cx="3674" cy="2061"/>
          </a:xfrm>
        </p:grpSpPr>
        <p:pic>
          <p:nvPicPr>
            <p:cNvPr id="11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 y="1002"/>
              <a:ext cx="3674"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5"/>
            <p:cNvSpPr txBox="1">
              <a:spLocks noChangeArrowheads="1"/>
            </p:cNvSpPr>
            <p:nvPr/>
          </p:nvSpPr>
          <p:spPr bwMode="auto">
            <a:xfrm>
              <a:off x="1732" y="675"/>
              <a:ext cx="1032" cy="330"/>
            </a:xfrm>
            <a:prstGeom prst="rect">
              <a:avLst/>
            </a:prstGeom>
            <a:noFill/>
            <a:ln w="9525">
              <a:noFill/>
              <a:miter lim="800000"/>
              <a:headEnd/>
              <a:tailEnd/>
            </a:ln>
            <a:effectLst/>
          </p:spPr>
          <p:txBody>
            <a:bodyPr wrap="none">
              <a:spAutoFit/>
            </a:bodyPr>
            <a:lstStyle/>
            <a:p>
              <a:pPr algn="ctr">
                <a:defRPr/>
              </a:pPr>
              <a:r>
                <a:rPr lang="fr-FR" sz="2800" dirty="0">
                  <a:effectLst>
                    <a:outerShdw blurRad="38100" dist="38100" dir="2700000" algn="tl">
                      <a:srgbClr val="000000">
                        <a:alpha val="43137"/>
                      </a:srgbClr>
                    </a:outerShdw>
                  </a:effectLst>
                  <a:latin typeface="Comic Sans MS" pitchFamily="66" charset="0"/>
                </a:rPr>
                <a:t>Protons</a:t>
              </a:r>
            </a:p>
          </p:txBody>
        </p:sp>
        <p:sp>
          <p:nvSpPr>
            <p:cNvPr id="143366" name="Text Box 6"/>
            <p:cNvSpPr txBox="1">
              <a:spLocks noChangeArrowheads="1"/>
            </p:cNvSpPr>
            <p:nvPr/>
          </p:nvSpPr>
          <p:spPr bwMode="auto">
            <a:xfrm>
              <a:off x="3618" y="675"/>
              <a:ext cx="1055" cy="330"/>
            </a:xfrm>
            <a:prstGeom prst="rect">
              <a:avLst/>
            </a:prstGeom>
            <a:noFill/>
            <a:ln w="9525">
              <a:noFill/>
              <a:miter lim="800000"/>
              <a:headEnd/>
              <a:tailEnd/>
            </a:ln>
            <a:effectLst/>
          </p:spPr>
          <p:txBody>
            <a:bodyPr wrap="none">
              <a:spAutoFit/>
            </a:bodyPr>
            <a:lstStyle/>
            <a:p>
              <a:pPr algn="ctr">
                <a:defRPr/>
              </a:pPr>
              <a:r>
                <a:rPr lang="fr-FR" sz="2800" dirty="0">
                  <a:effectLst>
                    <a:outerShdw blurRad="38100" dist="38100" dir="2700000" algn="tl">
                      <a:srgbClr val="000000">
                        <a:alpha val="43137"/>
                      </a:srgbClr>
                    </a:outerShdw>
                  </a:effectLst>
                  <a:latin typeface="Comic Sans MS" pitchFamily="66" charset="0"/>
                </a:rPr>
                <a:t>Photons</a:t>
              </a:r>
            </a:p>
          </p:txBody>
        </p:sp>
      </p:grpSp>
      <p:sp>
        <p:nvSpPr>
          <p:cNvPr id="12" name="Rectangle 11"/>
          <p:cNvSpPr>
            <a:spLocks noChangeArrowheads="1"/>
          </p:cNvSpPr>
          <p:nvPr/>
        </p:nvSpPr>
        <p:spPr bwMode="auto">
          <a:xfrm>
            <a:off x="1524000" y="1700214"/>
            <a:ext cx="3779838" cy="915987"/>
          </a:xfrm>
          <a:prstGeom prst="rect">
            <a:avLst/>
          </a:prstGeom>
          <a:solidFill>
            <a:schemeClr val="bg1"/>
          </a:solidFill>
          <a:ln w="9525">
            <a:noFill/>
            <a:miter lim="800000"/>
            <a:headEnd/>
            <a:tailEnd/>
          </a:ln>
        </p:spPr>
        <p:txBody>
          <a:bodyPr>
            <a:spAutoFit/>
          </a:bodyPr>
          <a:lstStyle/>
          <a:p>
            <a:pPr>
              <a:defRPr/>
            </a:pPr>
            <a:endParaRPr lang="fr-FR" b="1">
              <a:effectLst>
                <a:outerShdw blurRad="38100" dist="38100" dir="2700000" algn="tl">
                  <a:srgbClr val="C0C0C0"/>
                </a:outerShdw>
              </a:effectLst>
              <a:latin typeface="Comic Sans MS" pitchFamily="66" charset="0"/>
            </a:endParaRPr>
          </a:p>
          <a:p>
            <a:pPr>
              <a:defRPr/>
            </a:pPr>
            <a:r>
              <a:rPr lang="fr-FR" b="1">
                <a:effectLst>
                  <a:outerShdw blurRad="38100" dist="38100" dir="2700000" algn="tl">
                    <a:srgbClr val="C0C0C0"/>
                  </a:outerShdw>
                </a:effectLst>
                <a:latin typeface="Comic Sans MS" pitchFamily="66" charset="0"/>
              </a:rPr>
              <a:t>Technique photon 6 MV : 4 Fx</a:t>
            </a:r>
          </a:p>
          <a:p>
            <a:pPr>
              <a:defRPr/>
            </a:pPr>
            <a:r>
              <a:rPr lang="fr-FR" b="1">
                <a:effectLst>
                  <a:outerShdw blurRad="38100" dist="38100" dir="2700000" algn="tl">
                    <a:srgbClr val="C0C0C0"/>
                  </a:outerShdw>
                </a:effectLst>
                <a:latin typeface="Comic Sans MS" pitchFamily="66" charset="0"/>
              </a:rPr>
              <a:t>Technique proton : 4 Fx</a:t>
            </a:r>
          </a:p>
        </p:txBody>
      </p:sp>
      <p:sp>
        <p:nvSpPr>
          <p:cNvPr id="11268" name="Text Box 7"/>
          <p:cNvSpPr txBox="1">
            <a:spLocks noChangeArrowheads="1"/>
          </p:cNvSpPr>
          <p:nvPr/>
        </p:nvSpPr>
        <p:spPr bwMode="auto">
          <a:xfrm>
            <a:off x="1952472" y="129722"/>
            <a:ext cx="8075386" cy="564257"/>
          </a:xfrm>
          <a:prstGeom prst="rect">
            <a:avLst/>
          </a:prstGeom>
          <a:solidFill>
            <a:schemeClr val="bg1"/>
          </a:solidFill>
          <a:ln w="9525">
            <a:solidFill>
              <a:srgbClr val="003C54"/>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20000"/>
              </a:lnSpc>
              <a:spcBef>
                <a:spcPct val="50000"/>
              </a:spcBef>
            </a:pPr>
            <a:r>
              <a:rPr lang="fr-FR" altLang="fr-FR" sz="2800" dirty="0">
                <a:solidFill>
                  <a:srgbClr val="003C54"/>
                </a:solidFill>
              </a:rPr>
              <a:t>Tumeurs de la fosse cérébrale postérieure</a:t>
            </a:r>
          </a:p>
        </p:txBody>
      </p:sp>
      <p:sp>
        <p:nvSpPr>
          <p:cNvPr id="11269" name="Text Box 8"/>
          <p:cNvSpPr txBox="1">
            <a:spLocks noChangeArrowheads="1"/>
          </p:cNvSpPr>
          <p:nvPr/>
        </p:nvSpPr>
        <p:spPr bwMode="auto">
          <a:xfrm>
            <a:off x="7824788" y="4502151"/>
            <a:ext cx="2087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fr-FR" altLang="fr-FR" sz="1800" b="1" i="1">
                <a:solidFill>
                  <a:schemeClr val="accent2"/>
                </a:solidFill>
              </a:rPr>
              <a:t>(Dia  Pr G. Noël)</a:t>
            </a:r>
          </a:p>
        </p:txBody>
      </p:sp>
      <p:grpSp>
        <p:nvGrpSpPr>
          <p:cNvPr id="11270" name="Group 7"/>
          <p:cNvGrpSpPr>
            <a:grpSpLocks/>
          </p:cNvGrpSpPr>
          <p:nvPr/>
        </p:nvGrpSpPr>
        <p:grpSpPr bwMode="auto">
          <a:xfrm>
            <a:off x="3881438" y="4327526"/>
            <a:ext cx="5168900" cy="2124075"/>
            <a:chOff x="1624" y="2936"/>
            <a:chExt cx="3240" cy="1463"/>
          </a:xfrm>
        </p:grpSpPr>
        <p:pic>
          <p:nvPicPr>
            <p:cNvPr id="112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 y="3337"/>
              <a:ext cx="3240"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9" name="Text Box 9"/>
            <p:cNvSpPr txBox="1">
              <a:spLocks noChangeArrowheads="1"/>
            </p:cNvSpPr>
            <p:nvPr/>
          </p:nvSpPr>
          <p:spPr bwMode="auto">
            <a:xfrm>
              <a:off x="2415" y="2936"/>
              <a:ext cx="1866" cy="360"/>
            </a:xfrm>
            <a:prstGeom prst="rect">
              <a:avLst/>
            </a:prstGeom>
            <a:noFill/>
            <a:ln w="9525">
              <a:noFill/>
              <a:miter lim="800000"/>
              <a:headEnd/>
              <a:tailEnd/>
            </a:ln>
            <a:effectLst/>
          </p:spPr>
          <p:txBody>
            <a:bodyPr wrap="none">
              <a:spAutoFit/>
            </a:bodyPr>
            <a:lstStyle/>
            <a:p>
              <a:pPr algn="ctr">
                <a:defRPr/>
              </a:pPr>
              <a:r>
                <a:rPr lang="fr-FR" sz="1400" dirty="0">
                  <a:effectLst>
                    <a:outerShdw blurRad="38100" dist="38100" dir="2700000" algn="tl">
                      <a:srgbClr val="000000">
                        <a:alpha val="43137"/>
                      </a:srgbClr>
                    </a:outerShdw>
                  </a:effectLst>
                  <a:latin typeface="Comic Sans MS" pitchFamily="66" charset="0"/>
                </a:rPr>
                <a:t>% Dose moyenne /dose prescrite </a:t>
              </a:r>
            </a:p>
            <a:p>
              <a:pPr algn="ctr">
                <a:defRPr/>
              </a:pPr>
              <a:r>
                <a:rPr lang="fr-FR" sz="1400" dirty="0">
                  <a:effectLst>
                    <a:outerShdw blurRad="38100" dist="38100" dir="2700000" algn="tl">
                      <a:srgbClr val="000000">
                        <a:alpha val="43137"/>
                      </a:srgbClr>
                    </a:outerShdw>
                  </a:effectLst>
                  <a:latin typeface="Comic Sans MS" pitchFamily="66" charset="0"/>
                </a:rPr>
                <a:t>reçue par l’organe</a:t>
              </a:r>
            </a:p>
          </p:txBody>
        </p:sp>
      </p:grpSp>
      <p:sp>
        <p:nvSpPr>
          <p:cNvPr id="143371" name="Text Box 11"/>
          <p:cNvSpPr txBox="1">
            <a:spLocks noChangeArrowheads="1"/>
          </p:cNvSpPr>
          <p:nvPr/>
        </p:nvSpPr>
        <p:spPr bwMode="auto">
          <a:xfrm>
            <a:off x="2100264" y="6491288"/>
            <a:ext cx="6516687" cy="366712"/>
          </a:xfrm>
          <a:prstGeom prst="rect">
            <a:avLst/>
          </a:prstGeom>
          <a:noFill/>
          <a:ln w="9525">
            <a:noFill/>
            <a:miter lim="800000"/>
            <a:headEnd/>
            <a:tailEnd/>
          </a:ln>
          <a:effectLst/>
        </p:spPr>
        <p:txBody>
          <a:bodyPr>
            <a:spAutoFit/>
          </a:bodyPr>
          <a:lstStyle/>
          <a:p>
            <a:pPr algn="ctr">
              <a:spcBef>
                <a:spcPct val="50000"/>
              </a:spcBef>
              <a:defRPr/>
            </a:pPr>
            <a:r>
              <a:rPr lang="fr-FR" dirty="0">
                <a:effectLst>
                  <a:outerShdw blurRad="38100" dist="38100" dir="2700000" algn="tl">
                    <a:srgbClr val="000000">
                      <a:alpha val="43137"/>
                    </a:srgbClr>
                  </a:outerShdw>
                </a:effectLst>
                <a:latin typeface="Comic Sans MS" pitchFamily="66" charset="0"/>
              </a:rPr>
              <a:t>Lin R - IJROBP - 2000; 48: 1219-1228</a:t>
            </a:r>
          </a:p>
        </p:txBody>
      </p:sp>
      <p:sp>
        <p:nvSpPr>
          <p:cNvPr id="13" name="Rectangle 12"/>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985474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00100" y="187780"/>
            <a:ext cx="10319657" cy="968375"/>
          </a:xfrm>
          <a:solidFill>
            <a:schemeClr val="bg1"/>
          </a:solidFill>
          <a:ln>
            <a:solidFill>
              <a:srgbClr val="003C54"/>
            </a:solidFill>
            <a:miter lim="800000"/>
            <a:headEnd/>
            <a:tailEnd/>
          </a:ln>
        </p:spPr>
        <p:txBody>
          <a:bodyPr>
            <a:noAutofit/>
          </a:bodyPr>
          <a:lstStyle/>
          <a:p>
            <a:pPr algn="ctr"/>
            <a:r>
              <a:rPr lang="fr-FR" altLang="fr-FR" sz="2800" dirty="0">
                <a:solidFill>
                  <a:srgbClr val="2D4069"/>
                </a:solidFill>
                <a:latin typeface="Times New Roman" panose="02020603050405020304" pitchFamily="18" charset="0"/>
                <a:ea typeface="+mn-ea"/>
                <a:cs typeface="+mn-cs"/>
              </a:rPr>
              <a:t>Réduction du risque de cancers radio-induits chez l’enfant (</a:t>
            </a:r>
            <a:r>
              <a:rPr lang="fr-FR" altLang="fr-FR" sz="2800" dirty="0" err="1">
                <a:solidFill>
                  <a:srgbClr val="2D4069"/>
                </a:solidFill>
                <a:latin typeface="Times New Roman" panose="02020603050405020304" pitchFamily="18" charset="0"/>
                <a:ea typeface="+mn-ea"/>
                <a:cs typeface="+mn-cs"/>
              </a:rPr>
              <a:t>Rhabdomyosarcome</a:t>
            </a:r>
            <a:r>
              <a:rPr lang="fr-FR" altLang="fr-FR" sz="2800" dirty="0">
                <a:solidFill>
                  <a:srgbClr val="2D4069"/>
                </a:solidFill>
                <a:latin typeface="Times New Roman" panose="02020603050405020304" pitchFamily="18" charset="0"/>
                <a:ea typeface="+mn-ea"/>
                <a:cs typeface="+mn-cs"/>
              </a:rPr>
              <a:t>)</a:t>
            </a:r>
          </a:p>
        </p:txBody>
      </p:sp>
      <p:sp>
        <p:nvSpPr>
          <p:cNvPr id="151555" name="Text Box 3"/>
          <p:cNvSpPr txBox="1">
            <a:spLocks noChangeArrowheads="1"/>
          </p:cNvSpPr>
          <p:nvPr/>
        </p:nvSpPr>
        <p:spPr bwMode="auto">
          <a:xfrm>
            <a:off x="2438400" y="6248400"/>
            <a:ext cx="7315200" cy="36933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alpha val="43137"/>
                  </a:srgbClr>
                </a:outerShdw>
              </a:effectLst>
              <a:latin typeface="Arial" charset="0"/>
            </a:endParaRPr>
          </a:p>
        </p:txBody>
      </p:sp>
      <p:sp>
        <p:nvSpPr>
          <p:cNvPr id="151556" name="Text Box 4"/>
          <p:cNvSpPr txBox="1">
            <a:spLocks noChangeArrowheads="1"/>
          </p:cNvSpPr>
          <p:nvPr/>
        </p:nvSpPr>
        <p:spPr bwMode="auto">
          <a:xfrm>
            <a:off x="2171700" y="6491288"/>
            <a:ext cx="7848600" cy="366712"/>
          </a:xfrm>
          <a:prstGeom prst="rect">
            <a:avLst/>
          </a:prstGeom>
          <a:noFill/>
          <a:ln w="9525">
            <a:noFill/>
            <a:miter lim="800000"/>
            <a:headEnd/>
            <a:tailEnd/>
          </a:ln>
          <a:effectLst/>
        </p:spPr>
        <p:txBody>
          <a:bodyPr>
            <a:spAutoFit/>
          </a:bodyPr>
          <a:lstStyle/>
          <a:p>
            <a:pPr algn="ctr">
              <a:spcBef>
                <a:spcPct val="50000"/>
              </a:spcBef>
              <a:defRPr/>
            </a:pPr>
            <a:r>
              <a:rPr lang="fr-FR">
                <a:effectLst>
                  <a:outerShdw blurRad="38100" dist="38100" dir="2700000" algn="tl">
                    <a:srgbClr val="000000">
                      <a:alpha val="43137"/>
                    </a:srgbClr>
                  </a:outerShdw>
                </a:effectLst>
                <a:latin typeface="Comic Sans MS" pitchFamily="66" charset="0"/>
              </a:rPr>
              <a:t>Miralbell R - IJROBP - 2002; 54:824-829</a:t>
            </a:r>
          </a:p>
        </p:txBody>
      </p:sp>
      <p:grpSp>
        <p:nvGrpSpPr>
          <p:cNvPr id="12293" name="Group 5"/>
          <p:cNvGrpSpPr>
            <a:grpSpLocks/>
          </p:cNvGrpSpPr>
          <p:nvPr/>
        </p:nvGrpSpPr>
        <p:grpSpPr bwMode="auto">
          <a:xfrm>
            <a:off x="1600200" y="1411288"/>
            <a:ext cx="9067800" cy="4989512"/>
            <a:chOff x="54" y="889"/>
            <a:chExt cx="6426" cy="3143"/>
          </a:xfrm>
        </p:grpSpPr>
        <p:pic>
          <p:nvPicPr>
            <p:cNvPr id="12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 y="889"/>
              <a:ext cx="4315" cy="314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1559" name="Text Box 7"/>
            <p:cNvSpPr txBox="1">
              <a:spLocks noChangeArrowheads="1"/>
            </p:cNvSpPr>
            <p:nvPr/>
          </p:nvSpPr>
          <p:spPr bwMode="auto">
            <a:xfrm>
              <a:off x="54" y="1478"/>
              <a:ext cx="1242" cy="250"/>
            </a:xfrm>
            <a:prstGeom prst="rect">
              <a:avLst/>
            </a:prstGeom>
            <a:solidFill>
              <a:srgbClr val="CCFFFF"/>
            </a:solidFill>
            <a:ln w="9525">
              <a:noFill/>
              <a:miter lim="800000"/>
              <a:headEnd/>
              <a:tailEnd/>
            </a:ln>
            <a:effectLst/>
          </p:spPr>
          <p:txBody>
            <a:bodyPr>
              <a:spAutoFit/>
            </a:bodyPr>
            <a:lstStyle/>
            <a:p>
              <a:pPr algn="ctr">
                <a:spcBef>
                  <a:spcPct val="50000"/>
                </a:spcBef>
                <a:defRPr/>
              </a:pPr>
              <a:r>
                <a:rPr lang="fr-FR" sz="2000">
                  <a:solidFill>
                    <a:srgbClr val="060000"/>
                  </a:solidFill>
                  <a:effectLst>
                    <a:outerShdw blurRad="38100" dist="38100" dir="2700000" algn="tl">
                      <a:srgbClr val="FFFFFF"/>
                    </a:outerShdw>
                  </a:effectLst>
                  <a:latin typeface="Comic Sans MS" pitchFamily="66" charset="0"/>
                </a:rPr>
                <a:t>Photons</a:t>
              </a:r>
            </a:p>
          </p:txBody>
        </p:sp>
        <p:sp>
          <p:nvSpPr>
            <p:cNvPr id="151560" name="Text Box 8"/>
            <p:cNvSpPr txBox="1">
              <a:spLocks noChangeArrowheads="1"/>
            </p:cNvSpPr>
            <p:nvPr/>
          </p:nvSpPr>
          <p:spPr bwMode="auto">
            <a:xfrm>
              <a:off x="4806" y="1488"/>
              <a:ext cx="1674" cy="240"/>
            </a:xfrm>
            <a:prstGeom prst="rect">
              <a:avLst/>
            </a:prstGeom>
            <a:solidFill>
              <a:srgbClr val="CCFFFF"/>
            </a:solidFill>
            <a:ln>
              <a:noFill/>
            </a:ln>
            <a:effectLst/>
          </p:spPr>
          <p:txBody>
            <a:bodyPr/>
            <a:lstStyle/>
            <a:p>
              <a:pPr marL="342900" indent="-342900" algn="ctr">
                <a:lnSpc>
                  <a:spcPct val="90000"/>
                </a:lnSpc>
                <a:spcBef>
                  <a:spcPct val="50000"/>
                </a:spcBef>
                <a:defRPr/>
              </a:pPr>
              <a:r>
                <a:rPr lang="fr-FR" sz="2000">
                  <a:solidFill>
                    <a:srgbClr val="060000"/>
                  </a:solidFill>
                  <a:effectLst>
                    <a:outerShdw blurRad="38100" dist="38100" dir="2700000" algn="tl">
                      <a:srgbClr val="FFFFFF"/>
                    </a:outerShdw>
                  </a:effectLst>
                  <a:latin typeface="Arial" charset="0"/>
                </a:rPr>
                <a:t>Photons  MI</a:t>
              </a:r>
            </a:p>
          </p:txBody>
        </p:sp>
        <p:sp>
          <p:nvSpPr>
            <p:cNvPr id="151561" name="Text Box 9"/>
            <p:cNvSpPr txBox="1">
              <a:spLocks noChangeArrowheads="1"/>
            </p:cNvSpPr>
            <p:nvPr/>
          </p:nvSpPr>
          <p:spPr bwMode="auto">
            <a:xfrm>
              <a:off x="54" y="2736"/>
              <a:ext cx="1242" cy="404"/>
            </a:xfrm>
            <a:prstGeom prst="rect">
              <a:avLst/>
            </a:prstGeom>
            <a:solidFill>
              <a:srgbClr val="CCFFFF"/>
            </a:solidFill>
            <a:ln w="9525">
              <a:noFill/>
              <a:miter lim="800000"/>
              <a:headEnd/>
              <a:tailEnd/>
            </a:ln>
            <a:effectLst/>
          </p:spPr>
          <p:txBody>
            <a:bodyPr>
              <a:spAutoFit/>
            </a:bodyPr>
            <a:lstStyle/>
            <a:p>
              <a:pPr algn="ctr">
                <a:spcBef>
                  <a:spcPct val="50000"/>
                </a:spcBef>
                <a:defRPr/>
              </a:pPr>
              <a:r>
                <a:rPr lang="fr-FR">
                  <a:solidFill>
                    <a:srgbClr val="060000"/>
                  </a:solidFill>
                  <a:effectLst>
                    <a:outerShdw blurRad="38100" dist="38100" dir="2700000" algn="tl">
                      <a:srgbClr val="FFFFFF"/>
                    </a:outerShdw>
                  </a:effectLst>
                  <a:latin typeface="Comic Sans MS" pitchFamily="66" charset="0"/>
                </a:rPr>
                <a:t>Spot–scanned protons</a:t>
              </a:r>
            </a:p>
          </p:txBody>
        </p:sp>
        <p:sp>
          <p:nvSpPr>
            <p:cNvPr id="151562" name="Text Box 10"/>
            <p:cNvSpPr txBox="1">
              <a:spLocks noChangeArrowheads="1"/>
            </p:cNvSpPr>
            <p:nvPr/>
          </p:nvSpPr>
          <p:spPr bwMode="auto">
            <a:xfrm>
              <a:off x="4806" y="2832"/>
              <a:ext cx="1674" cy="240"/>
            </a:xfrm>
            <a:prstGeom prst="rect">
              <a:avLst/>
            </a:prstGeom>
            <a:solidFill>
              <a:srgbClr val="CCFFFF"/>
            </a:solidFill>
            <a:ln w="9525">
              <a:noFill/>
              <a:miter lim="800000"/>
              <a:headEnd/>
              <a:tailEnd/>
            </a:ln>
            <a:effectLst/>
          </p:spPr>
          <p:txBody>
            <a:bodyPr/>
            <a:lstStyle/>
            <a:p>
              <a:pPr marL="342900" indent="-342900" algn="ctr">
                <a:lnSpc>
                  <a:spcPct val="90000"/>
                </a:lnSpc>
                <a:spcBef>
                  <a:spcPct val="50000"/>
                </a:spcBef>
                <a:defRPr/>
              </a:pPr>
              <a:r>
                <a:rPr lang="fr-FR" sz="2000">
                  <a:solidFill>
                    <a:srgbClr val="060000"/>
                  </a:solidFill>
                  <a:effectLst>
                    <a:outerShdw blurRad="38100" dist="38100" dir="2700000" algn="tl">
                      <a:srgbClr val="FFFFFF"/>
                    </a:outerShdw>
                  </a:effectLst>
                  <a:latin typeface="Comic Sans MS" pitchFamily="66" charset="0"/>
                </a:rPr>
                <a:t>Protons  MI</a:t>
              </a:r>
            </a:p>
          </p:txBody>
        </p:sp>
      </p:grpSp>
      <p:sp>
        <p:nvSpPr>
          <p:cNvPr id="151563" name="Text Box 11"/>
          <p:cNvSpPr txBox="1">
            <a:spLocks noChangeArrowheads="1"/>
          </p:cNvSpPr>
          <p:nvPr/>
        </p:nvSpPr>
        <p:spPr bwMode="auto">
          <a:xfrm>
            <a:off x="1644650" y="2708275"/>
            <a:ext cx="1351652"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3 faisceaux</a:t>
            </a:r>
          </a:p>
        </p:txBody>
      </p:sp>
      <p:sp>
        <p:nvSpPr>
          <p:cNvPr id="151564" name="Text Box 12"/>
          <p:cNvSpPr txBox="1">
            <a:spLocks noChangeArrowheads="1"/>
          </p:cNvSpPr>
          <p:nvPr/>
        </p:nvSpPr>
        <p:spPr bwMode="auto">
          <a:xfrm>
            <a:off x="9097963" y="2743200"/>
            <a:ext cx="1351652"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9 faisceaux</a:t>
            </a:r>
          </a:p>
        </p:txBody>
      </p:sp>
      <p:sp>
        <p:nvSpPr>
          <p:cNvPr id="151565" name="Text Box 13"/>
          <p:cNvSpPr txBox="1">
            <a:spLocks noChangeArrowheads="1"/>
          </p:cNvSpPr>
          <p:nvPr/>
        </p:nvSpPr>
        <p:spPr bwMode="auto">
          <a:xfrm>
            <a:off x="1658938" y="5029200"/>
            <a:ext cx="1351652"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2 faisceaux</a:t>
            </a:r>
          </a:p>
        </p:txBody>
      </p:sp>
      <p:sp>
        <p:nvSpPr>
          <p:cNvPr id="151566" name="Text Box 14"/>
          <p:cNvSpPr txBox="1">
            <a:spLocks noChangeArrowheads="1"/>
          </p:cNvSpPr>
          <p:nvPr/>
        </p:nvSpPr>
        <p:spPr bwMode="auto">
          <a:xfrm>
            <a:off x="9110663" y="4953000"/>
            <a:ext cx="1351652"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9 faisceaux</a:t>
            </a:r>
          </a:p>
        </p:txBody>
      </p:sp>
      <p:sp>
        <p:nvSpPr>
          <p:cNvPr id="15" name="Rectangle 14"/>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671397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 Box 3"/>
          <p:cNvSpPr txBox="1">
            <a:spLocks noChangeArrowheads="1"/>
          </p:cNvSpPr>
          <p:nvPr/>
        </p:nvSpPr>
        <p:spPr bwMode="auto">
          <a:xfrm>
            <a:off x="2438400" y="6248400"/>
            <a:ext cx="7315200" cy="36933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alpha val="43137"/>
                  </a:srgbClr>
                </a:outerShdw>
              </a:effectLst>
              <a:latin typeface="Arial" charset="0"/>
            </a:endParaRPr>
          </a:p>
        </p:txBody>
      </p:sp>
      <p:sp>
        <p:nvSpPr>
          <p:cNvPr id="153604" name="Text Box 4"/>
          <p:cNvSpPr txBox="1">
            <a:spLocks noChangeArrowheads="1"/>
          </p:cNvSpPr>
          <p:nvPr/>
        </p:nvSpPr>
        <p:spPr bwMode="auto">
          <a:xfrm>
            <a:off x="2171700" y="6308726"/>
            <a:ext cx="7848600" cy="366713"/>
          </a:xfrm>
          <a:prstGeom prst="rect">
            <a:avLst/>
          </a:prstGeom>
          <a:noFill/>
          <a:ln w="9525">
            <a:noFill/>
            <a:miter lim="800000"/>
            <a:headEnd/>
            <a:tailEnd/>
          </a:ln>
          <a:effectLst/>
        </p:spPr>
        <p:txBody>
          <a:bodyPr>
            <a:spAutoFit/>
          </a:bodyPr>
          <a:lstStyle/>
          <a:p>
            <a:pPr algn="ctr">
              <a:spcBef>
                <a:spcPct val="50000"/>
              </a:spcBef>
              <a:defRPr/>
            </a:pPr>
            <a:r>
              <a:rPr lang="fr-FR">
                <a:effectLst>
                  <a:outerShdw blurRad="38100" dist="38100" dir="2700000" algn="tl">
                    <a:srgbClr val="000000">
                      <a:alpha val="43137"/>
                    </a:srgbClr>
                  </a:outerShdw>
                </a:effectLst>
                <a:latin typeface="Comic Sans MS" pitchFamily="66" charset="0"/>
              </a:rPr>
              <a:t>Miralbell R - IJROBP - 2002; 54:824-829</a:t>
            </a:r>
          </a:p>
        </p:txBody>
      </p:sp>
      <p:grpSp>
        <p:nvGrpSpPr>
          <p:cNvPr id="13316" name="Group 5"/>
          <p:cNvGrpSpPr>
            <a:grpSpLocks/>
          </p:cNvGrpSpPr>
          <p:nvPr/>
        </p:nvGrpSpPr>
        <p:grpSpPr bwMode="auto">
          <a:xfrm>
            <a:off x="1739901" y="1844675"/>
            <a:ext cx="8697913" cy="3581400"/>
            <a:chOff x="158" y="1200"/>
            <a:chExt cx="6163" cy="2256"/>
          </a:xfrm>
        </p:grpSpPr>
        <p:pic>
          <p:nvPicPr>
            <p:cNvPr id="133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200"/>
              <a:ext cx="6163"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7" name="Rectangle 7"/>
            <p:cNvSpPr>
              <a:spLocks noChangeArrowheads="1"/>
            </p:cNvSpPr>
            <p:nvPr/>
          </p:nvSpPr>
          <p:spPr bwMode="auto">
            <a:xfrm>
              <a:off x="324" y="2544"/>
              <a:ext cx="5830" cy="468"/>
            </a:xfrm>
            <a:prstGeom prst="rect">
              <a:avLst/>
            </a:prstGeom>
            <a:noFill/>
            <a:ln w="38100">
              <a:solidFill>
                <a:srgbClr val="FF3300"/>
              </a:solidFill>
              <a:miter lim="800000"/>
              <a:headEnd/>
              <a:tailEnd/>
            </a:ln>
            <a:effectLst/>
          </p:spPr>
          <p:txBody>
            <a:bodyPr wrap="none" anchor="ctr"/>
            <a:lstStyle/>
            <a:p>
              <a:pPr>
                <a:defRPr/>
              </a:pPr>
              <a:endParaRPr lang="fr-FR">
                <a:effectLst>
                  <a:outerShdw blurRad="38100" dist="38100" dir="2700000" algn="tl">
                    <a:srgbClr val="000000">
                      <a:alpha val="43137"/>
                    </a:srgbClr>
                  </a:outerShdw>
                </a:effectLst>
                <a:latin typeface="Arial" charset="0"/>
              </a:endParaRPr>
            </a:p>
          </p:txBody>
        </p:sp>
        <p:sp>
          <p:nvSpPr>
            <p:cNvPr id="153608" name="Rectangle 8"/>
            <p:cNvSpPr>
              <a:spLocks noChangeArrowheads="1"/>
            </p:cNvSpPr>
            <p:nvPr/>
          </p:nvSpPr>
          <p:spPr bwMode="auto">
            <a:xfrm>
              <a:off x="648" y="1506"/>
              <a:ext cx="1998" cy="192"/>
            </a:xfrm>
            <a:prstGeom prst="rect">
              <a:avLst/>
            </a:prstGeom>
            <a:noFill/>
            <a:ln w="38100">
              <a:solidFill>
                <a:srgbClr val="66FF33"/>
              </a:solidFill>
              <a:miter lim="800000"/>
              <a:headEnd/>
              <a:tailEnd/>
            </a:ln>
            <a:effectLst/>
          </p:spPr>
          <p:txBody>
            <a:bodyPr wrap="none" anchor="ctr"/>
            <a:lstStyle/>
            <a:p>
              <a:pPr>
                <a:defRPr/>
              </a:pPr>
              <a:endParaRPr lang="fr-FR">
                <a:effectLst>
                  <a:outerShdw blurRad="38100" dist="38100" dir="2700000" algn="tl">
                    <a:srgbClr val="000000">
                      <a:alpha val="43137"/>
                    </a:srgbClr>
                  </a:outerShdw>
                </a:effectLst>
                <a:latin typeface="Arial" charset="0"/>
              </a:endParaRPr>
            </a:p>
          </p:txBody>
        </p:sp>
      </p:grpSp>
      <p:sp>
        <p:nvSpPr>
          <p:cNvPr id="13317" name="Rectangle 2"/>
          <p:cNvSpPr>
            <a:spLocks noChangeArrowheads="1"/>
          </p:cNvSpPr>
          <p:nvPr/>
        </p:nvSpPr>
        <p:spPr bwMode="auto">
          <a:xfrm>
            <a:off x="1461407" y="228601"/>
            <a:ext cx="9519557" cy="968375"/>
          </a:xfrm>
          <a:prstGeom prst="rect">
            <a:avLst/>
          </a:prstGeom>
          <a:solidFill>
            <a:schemeClr val="bg1"/>
          </a:solidFill>
          <a:ln w="9525">
            <a:solidFill>
              <a:srgbClr val="003C54"/>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2800" dirty="0">
                <a:solidFill>
                  <a:srgbClr val="2D4069"/>
                </a:solidFill>
              </a:rPr>
              <a:t>Réduction du risque de cancers </a:t>
            </a:r>
            <a:r>
              <a:rPr lang="fr-FR" altLang="fr-FR" sz="2800" dirty="0" smtClean="0">
                <a:solidFill>
                  <a:srgbClr val="2D4069"/>
                </a:solidFill>
              </a:rPr>
              <a:t>radio-induits chez </a:t>
            </a:r>
            <a:r>
              <a:rPr lang="fr-FR" altLang="fr-FR" sz="2800" dirty="0">
                <a:solidFill>
                  <a:srgbClr val="2D4069"/>
                </a:solidFill>
              </a:rPr>
              <a:t>l’enfant (</a:t>
            </a:r>
            <a:r>
              <a:rPr lang="fr-FR" altLang="fr-FR" sz="2800" dirty="0" err="1">
                <a:solidFill>
                  <a:srgbClr val="2D4069"/>
                </a:solidFill>
              </a:rPr>
              <a:t>Rhabdomyosarcome</a:t>
            </a:r>
            <a:r>
              <a:rPr lang="fr-FR" altLang="fr-FR" sz="2800" dirty="0">
                <a:solidFill>
                  <a:srgbClr val="2D4069"/>
                </a:solidFill>
              </a:rPr>
              <a:t>)</a:t>
            </a:r>
          </a:p>
        </p:txBody>
      </p:sp>
      <p:sp>
        <p:nvSpPr>
          <p:cNvPr id="9" name="Rectangle 8"/>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542060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08364" y="253093"/>
            <a:ext cx="8520793" cy="1143000"/>
          </a:xfrm>
          <a:solidFill>
            <a:schemeClr val="bg1"/>
          </a:solidFill>
          <a:ln>
            <a:solidFill>
              <a:srgbClr val="003C54"/>
            </a:solidFill>
            <a:miter lim="800000"/>
            <a:headEnd/>
            <a:tailEnd/>
          </a:ln>
        </p:spPr>
        <p:txBody>
          <a:bodyPr>
            <a:normAutofit/>
          </a:bodyPr>
          <a:lstStyle/>
          <a:p>
            <a:pPr algn="ctr"/>
            <a:r>
              <a:rPr lang="fr-FR" altLang="fr-FR" sz="2800" dirty="0">
                <a:solidFill>
                  <a:srgbClr val="2D4069"/>
                </a:solidFill>
                <a:latin typeface="Times New Roman" panose="02020603050405020304" pitchFamily="18" charset="0"/>
                <a:ea typeface="+mn-ea"/>
                <a:cs typeface="+mn-cs"/>
              </a:rPr>
              <a:t>Réduction des cancers radio-induits chez l’enfant (médulloblastome</a:t>
            </a:r>
            <a:r>
              <a:rPr lang="fr-FR" altLang="fr-FR" sz="2900" dirty="0">
                <a:solidFill>
                  <a:srgbClr val="2D4069"/>
                </a:solidFill>
                <a:latin typeface="Times New Roman" panose="02020603050405020304" pitchFamily="18" charset="0"/>
                <a:ea typeface="+mn-ea"/>
                <a:cs typeface="+mn-cs"/>
              </a:rPr>
              <a:t>)</a:t>
            </a:r>
          </a:p>
        </p:txBody>
      </p:sp>
      <p:sp>
        <p:nvSpPr>
          <p:cNvPr id="157699" name="Rectangle 3"/>
          <p:cNvSpPr>
            <a:spLocks noGrp="1" noChangeArrowheads="1"/>
          </p:cNvSpPr>
          <p:nvPr>
            <p:ph type="body" idx="4294967295"/>
          </p:nvPr>
        </p:nvSpPr>
        <p:spPr>
          <a:xfrm>
            <a:off x="2516188" y="1981200"/>
            <a:ext cx="7099300" cy="3983038"/>
          </a:xfrm>
        </p:spPr>
        <p:txBody>
          <a:bodyPr/>
          <a:lstStyle/>
          <a:p>
            <a:pPr marL="361950" indent="-361950" algn="ctr">
              <a:lnSpc>
                <a:spcPct val="110000"/>
              </a:lnSpc>
              <a:buNone/>
              <a:defRPr/>
            </a:pPr>
            <a:r>
              <a:rPr lang="fr-FR" sz="3600">
                <a:solidFill>
                  <a:srgbClr val="FFCC99"/>
                </a:solidFill>
                <a:effectLst>
                  <a:outerShdw blurRad="38100" dist="38100" dir="2700000" algn="tl">
                    <a:srgbClr val="C0C0C0"/>
                  </a:outerShdw>
                </a:effectLst>
              </a:rPr>
              <a:t> </a:t>
            </a:r>
            <a:endParaRPr lang="fr-FR" sz="3600">
              <a:effectLst>
                <a:outerShdw blurRad="38100" dist="38100" dir="2700000" algn="tl">
                  <a:srgbClr val="C0C0C0"/>
                </a:outerShdw>
              </a:effectLst>
            </a:endParaRPr>
          </a:p>
        </p:txBody>
      </p:sp>
      <p:sp>
        <p:nvSpPr>
          <p:cNvPr id="157700" name="Text Box 4"/>
          <p:cNvSpPr txBox="1">
            <a:spLocks noChangeArrowheads="1"/>
          </p:cNvSpPr>
          <p:nvPr/>
        </p:nvSpPr>
        <p:spPr bwMode="auto">
          <a:xfrm>
            <a:off x="2438400" y="6248400"/>
            <a:ext cx="7315200" cy="36933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alpha val="43137"/>
                  </a:srgbClr>
                </a:outerShdw>
              </a:effectLst>
              <a:latin typeface="Arial" charset="0"/>
            </a:endParaRPr>
          </a:p>
        </p:txBody>
      </p:sp>
      <p:sp>
        <p:nvSpPr>
          <p:cNvPr id="157701" name="Text Box 5"/>
          <p:cNvSpPr txBox="1">
            <a:spLocks noChangeArrowheads="1"/>
          </p:cNvSpPr>
          <p:nvPr/>
        </p:nvSpPr>
        <p:spPr bwMode="auto">
          <a:xfrm>
            <a:off x="2171700" y="6308726"/>
            <a:ext cx="7848600" cy="366713"/>
          </a:xfrm>
          <a:prstGeom prst="rect">
            <a:avLst/>
          </a:prstGeom>
          <a:noFill/>
          <a:ln w="9525">
            <a:noFill/>
            <a:miter lim="800000"/>
            <a:headEnd/>
            <a:tailEnd/>
          </a:ln>
          <a:effectLst/>
        </p:spPr>
        <p:txBody>
          <a:bodyPr>
            <a:spAutoFit/>
          </a:bodyPr>
          <a:lstStyle/>
          <a:p>
            <a:pPr algn="ctr">
              <a:spcBef>
                <a:spcPct val="50000"/>
              </a:spcBef>
              <a:defRPr/>
            </a:pPr>
            <a:r>
              <a:rPr lang="fr-FR">
                <a:effectLst>
                  <a:outerShdw blurRad="38100" dist="38100" dir="2700000" algn="tl">
                    <a:srgbClr val="000000">
                      <a:alpha val="43137"/>
                    </a:srgbClr>
                  </a:outerShdw>
                </a:effectLst>
                <a:latin typeface="Comic Sans MS" pitchFamily="66" charset="0"/>
              </a:rPr>
              <a:t>Miralbell R - IJROBP - 2002; 54:824-829</a:t>
            </a:r>
          </a:p>
        </p:txBody>
      </p:sp>
      <p:grpSp>
        <p:nvGrpSpPr>
          <p:cNvPr id="14342" name="Group 6"/>
          <p:cNvGrpSpPr>
            <a:grpSpLocks/>
          </p:cNvGrpSpPr>
          <p:nvPr/>
        </p:nvGrpSpPr>
        <p:grpSpPr bwMode="auto">
          <a:xfrm>
            <a:off x="2293939" y="1981201"/>
            <a:ext cx="7604125" cy="3679825"/>
            <a:chOff x="546" y="1248"/>
            <a:chExt cx="5388" cy="2318"/>
          </a:xfrm>
        </p:grpSpPr>
        <p:pic>
          <p:nvPicPr>
            <p:cNvPr id="143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 y="1248"/>
              <a:ext cx="538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4" name="Rectangle 8"/>
            <p:cNvSpPr>
              <a:spLocks noChangeArrowheads="1"/>
            </p:cNvSpPr>
            <p:nvPr/>
          </p:nvSpPr>
          <p:spPr bwMode="auto">
            <a:xfrm>
              <a:off x="996" y="3312"/>
              <a:ext cx="798" cy="252"/>
            </a:xfrm>
            <a:prstGeom prst="rect">
              <a:avLst/>
            </a:prstGeom>
            <a:solidFill>
              <a:srgbClr val="CCFFFF"/>
            </a:solidFill>
            <a:ln w="9525">
              <a:noFill/>
              <a:miter lim="800000"/>
              <a:headEnd/>
              <a:tailEnd/>
            </a:ln>
            <a:effectLst/>
          </p:spPr>
          <p:txBody>
            <a:bodyPr wrap="none">
              <a:spAutoFit/>
            </a:bodyPr>
            <a:lstStyle/>
            <a:p>
              <a:pPr algn="ctr">
                <a:spcBef>
                  <a:spcPct val="50000"/>
                </a:spcBef>
                <a:defRPr/>
              </a:pPr>
              <a:r>
                <a:rPr lang="fr-FR" sz="2000">
                  <a:solidFill>
                    <a:srgbClr val="060000"/>
                  </a:solidFill>
                  <a:effectLst>
                    <a:outerShdw blurRad="38100" dist="38100" dir="2700000" algn="tl">
                      <a:srgbClr val="FFFFFF"/>
                    </a:outerShdw>
                  </a:effectLst>
                  <a:latin typeface="Arial" charset="0"/>
                </a:rPr>
                <a:t>Photons</a:t>
              </a:r>
            </a:p>
          </p:txBody>
        </p:sp>
        <p:sp>
          <p:nvSpPr>
            <p:cNvPr id="157705" name="Rectangle 9"/>
            <p:cNvSpPr>
              <a:spLocks noChangeArrowheads="1"/>
            </p:cNvSpPr>
            <p:nvPr/>
          </p:nvSpPr>
          <p:spPr bwMode="auto">
            <a:xfrm>
              <a:off x="2748" y="3314"/>
              <a:ext cx="1103" cy="252"/>
            </a:xfrm>
            <a:prstGeom prst="rect">
              <a:avLst/>
            </a:prstGeom>
            <a:solidFill>
              <a:srgbClr val="CCFFFF"/>
            </a:solidFill>
            <a:ln w="9525">
              <a:noFill/>
              <a:miter lim="800000"/>
              <a:headEnd/>
              <a:tailEnd/>
            </a:ln>
            <a:effectLst/>
          </p:spPr>
          <p:txBody>
            <a:bodyPr wrap="none">
              <a:spAutoFit/>
            </a:bodyPr>
            <a:lstStyle/>
            <a:p>
              <a:pPr>
                <a:defRPr/>
              </a:pPr>
              <a:r>
                <a:rPr lang="fr-FR" sz="2000">
                  <a:solidFill>
                    <a:srgbClr val="060000"/>
                  </a:solidFill>
                  <a:effectLst>
                    <a:outerShdw blurRad="38100" dist="38100" dir="2700000" algn="tl">
                      <a:srgbClr val="FFFFFF"/>
                    </a:outerShdw>
                  </a:effectLst>
                  <a:latin typeface="Comic Sans MS" pitchFamily="66" charset="0"/>
                </a:rPr>
                <a:t>Photons MI</a:t>
              </a:r>
            </a:p>
          </p:txBody>
        </p:sp>
        <p:sp>
          <p:nvSpPr>
            <p:cNvPr id="157706" name="Rectangle 10"/>
            <p:cNvSpPr>
              <a:spLocks noChangeArrowheads="1"/>
            </p:cNvSpPr>
            <p:nvPr/>
          </p:nvSpPr>
          <p:spPr bwMode="auto">
            <a:xfrm>
              <a:off x="4473" y="3314"/>
              <a:ext cx="1141" cy="252"/>
            </a:xfrm>
            <a:prstGeom prst="rect">
              <a:avLst/>
            </a:prstGeom>
            <a:solidFill>
              <a:srgbClr val="CCFFFF"/>
            </a:solidFill>
            <a:ln w="9525">
              <a:noFill/>
              <a:miter lim="800000"/>
              <a:headEnd/>
              <a:tailEnd/>
            </a:ln>
            <a:effectLst/>
          </p:spPr>
          <p:txBody>
            <a:bodyPr wrap="none">
              <a:spAutoFit/>
            </a:bodyPr>
            <a:lstStyle/>
            <a:p>
              <a:pPr algn="ctr">
                <a:defRPr/>
              </a:pPr>
              <a:r>
                <a:rPr lang="fr-FR" sz="2000">
                  <a:solidFill>
                    <a:srgbClr val="060000"/>
                  </a:solidFill>
                  <a:effectLst>
                    <a:outerShdw blurRad="38100" dist="38100" dir="2700000" algn="tl">
                      <a:srgbClr val="FFFFFF"/>
                    </a:outerShdw>
                  </a:effectLst>
                  <a:latin typeface="Comic Sans MS" pitchFamily="66" charset="0"/>
                </a:rPr>
                <a:t>Protons  MI</a:t>
              </a:r>
            </a:p>
          </p:txBody>
        </p:sp>
      </p:grpSp>
      <p:sp>
        <p:nvSpPr>
          <p:cNvPr id="157707" name="Text Box 11"/>
          <p:cNvSpPr txBox="1">
            <a:spLocks noChangeArrowheads="1"/>
          </p:cNvSpPr>
          <p:nvPr/>
        </p:nvSpPr>
        <p:spPr bwMode="auto">
          <a:xfrm>
            <a:off x="2878138" y="5676900"/>
            <a:ext cx="1236236"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1 faisceau</a:t>
            </a:r>
          </a:p>
        </p:txBody>
      </p:sp>
      <p:sp>
        <p:nvSpPr>
          <p:cNvPr id="157708" name="Text Box 12"/>
          <p:cNvSpPr txBox="1">
            <a:spLocks noChangeArrowheads="1"/>
          </p:cNvSpPr>
          <p:nvPr/>
        </p:nvSpPr>
        <p:spPr bwMode="auto">
          <a:xfrm>
            <a:off x="8013700" y="5676900"/>
            <a:ext cx="1351652"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9 faisceaux</a:t>
            </a:r>
          </a:p>
        </p:txBody>
      </p:sp>
      <p:sp>
        <p:nvSpPr>
          <p:cNvPr id="157709" name="Text Box 13"/>
          <p:cNvSpPr txBox="1">
            <a:spLocks noChangeArrowheads="1"/>
          </p:cNvSpPr>
          <p:nvPr/>
        </p:nvSpPr>
        <p:spPr bwMode="auto">
          <a:xfrm>
            <a:off x="5480050" y="5676900"/>
            <a:ext cx="1236236" cy="369332"/>
          </a:xfrm>
          <a:prstGeom prst="rect">
            <a:avLst/>
          </a:prstGeom>
          <a:noFill/>
          <a:ln w="9525">
            <a:noFill/>
            <a:miter lim="800000"/>
            <a:headEnd/>
            <a:tailEnd/>
          </a:ln>
          <a:effectLst/>
        </p:spPr>
        <p:txBody>
          <a:bodyPr wrap="none">
            <a:spAutoFit/>
          </a:bodyPr>
          <a:lstStyle/>
          <a:p>
            <a:pPr>
              <a:defRPr/>
            </a:pPr>
            <a:r>
              <a:rPr lang="fr-FR">
                <a:effectLst>
                  <a:outerShdw blurRad="38100" dist="38100" dir="2700000" algn="tl">
                    <a:srgbClr val="000000">
                      <a:alpha val="43137"/>
                    </a:srgbClr>
                  </a:outerShdw>
                </a:effectLst>
                <a:latin typeface="Arial" charset="0"/>
              </a:rPr>
              <a:t>1 faisceau</a:t>
            </a:r>
          </a:p>
        </p:txBody>
      </p:sp>
      <p:sp>
        <p:nvSpPr>
          <p:cNvPr id="14" name="Rectangle 13"/>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403144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029"/>
          <p:cNvGrpSpPr>
            <a:grpSpLocks/>
          </p:cNvGrpSpPr>
          <p:nvPr/>
        </p:nvGrpSpPr>
        <p:grpSpPr bwMode="auto">
          <a:xfrm>
            <a:off x="2036764" y="1371601"/>
            <a:ext cx="8118475" cy="4856163"/>
            <a:chOff x="363" y="864"/>
            <a:chExt cx="5754" cy="3059"/>
          </a:xfrm>
        </p:grpSpPr>
        <p:grpSp>
          <p:nvGrpSpPr>
            <p:cNvPr id="15370" name="Group 1030"/>
            <p:cNvGrpSpPr>
              <a:grpSpLocks/>
            </p:cNvGrpSpPr>
            <p:nvPr/>
          </p:nvGrpSpPr>
          <p:grpSpPr bwMode="auto">
            <a:xfrm>
              <a:off x="363" y="864"/>
              <a:ext cx="5754" cy="3059"/>
              <a:chOff x="342" y="925"/>
              <a:chExt cx="5754" cy="3059"/>
            </a:xfrm>
          </p:grpSpPr>
          <p:pic>
            <p:nvPicPr>
              <p:cNvPr id="15372"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 y="925"/>
                <a:ext cx="5754" cy="305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9754" name="Rectangle 1034"/>
              <p:cNvSpPr>
                <a:spLocks noChangeArrowheads="1"/>
              </p:cNvSpPr>
              <p:nvPr/>
            </p:nvSpPr>
            <p:spPr bwMode="auto">
              <a:xfrm>
                <a:off x="2808" y="1104"/>
                <a:ext cx="1458" cy="192"/>
              </a:xfrm>
              <a:prstGeom prst="rect">
                <a:avLst/>
              </a:prstGeom>
              <a:noFill/>
              <a:ln w="38100">
                <a:solidFill>
                  <a:schemeClr val="bg1"/>
                </a:solidFill>
                <a:miter lim="800000"/>
                <a:headEnd/>
                <a:tailEnd/>
              </a:ln>
              <a:effectLst/>
            </p:spPr>
            <p:txBody>
              <a:bodyPr wrap="none" anchor="ctr"/>
              <a:lstStyle/>
              <a:p>
                <a:pPr>
                  <a:defRPr/>
                </a:pPr>
                <a:endParaRPr lang="fr-FR">
                  <a:effectLst>
                    <a:outerShdw blurRad="38100" dist="38100" dir="2700000" algn="tl">
                      <a:srgbClr val="000000">
                        <a:alpha val="43137"/>
                      </a:srgbClr>
                    </a:outerShdw>
                  </a:effectLst>
                  <a:latin typeface="Arial" charset="0"/>
                </a:endParaRPr>
              </a:p>
            </p:txBody>
          </p:sp>
        </p:grpSp>
        <p:sp>
          <p:nvSpPr>
            <p:cNvPr id="159755" name="Rectangle 1035"/>
            <p:cNvSpPr>
              <a:spLocks noChangeArrowheads="1"/>
            </p:cNvSpPr>
            <p:nvPr/>
          </p:nvSpPr>
          <p:spPr bwMode="auto">
            <a:xfrm>
              <a:off x="432" y="3302"/>
              <a:ext cx="5510" cy="336"/>
            </a:xfrm>
            <a:prstGeom prst="rect">
              <a:avLst/>
            </a:prstGeom>
            <a:noFill/>
            <a:ln w="28575">
              <a:solidFill>
                <a:schemeClr val="bg1"/>
              </a:solidFill>
              <a:miter lim="800000"/>
              <a:headEnd/>
              <a:tailEnd/>
            </a:ln>
            <a:effectLst/>
          </p:spPr>
          <p:txBody>
            <a:bodyPr wrap="none" anchor="ctr"/>
            <a:lstStyle/>
            <a:p>
              <a:pPr>
                <a:defRPr/>
              </a:pPr>
              <a:endParaRPr lang="fr-FR">
                <a:effectLst>
                  <a:outerShdw blurRad="38100" dist="38100" dir="2700000" algn="tl">
                    <a:srgbClr val="000000">
                      <a:alpha val="43137"/>
                    </a:srgbClr>
                  </a:outerShdw>
                </a:effectLst>
                <a:latin typeface="Arial" charset="0"/>
              </a:endParaRPr>
            </a:p>
          </p:txBody>
        </p:sp>
      </p:grpSp>
      <p:sp>
        <p:nvSpPr>
          <p:cNvPr id="15363" name="Rectangle 1026"/>
          <p:cNvSpPr>
            <a:spLocks noGrp="1" noChangeArrowheads="1"/>
          </p:cNvSpPr>
          <p:nvPr>
            <p:ph type="title" idx="4294967295"/>
          </p:nvPr>
        </p:nvSpPr>
        <p:spPr>
          <a:xfrm>
            <a:off x="1191986" y="260351"/>
            <a:ext cx="8788627" cy="931863"/>
          </a:xfrm>
          <a:solidFill>
            <a:schemeClr val="bg1"/>
          </a:solidFill>
          <a:ln>
            <a:solidFill>
              <a:srgbClr val="003C54"/>
            </a:solidFill>
            <a:miter lim="800000"/>
            <a:headEnd/>
            <a:tailEnd/>
          </a:ln>
        </p:spPr>
        <p:txBody>
          <a:bodyPr>
            <a:normAutofit/>
          </a:bodyPr>
          <a:lstStyle/>
          <a:p>
            <a:pPr algn="ctr"/>
            <a:r>
              <a:rPr lang="fr-FR" altLang="fr-FR" sz="2800" dirty="0">
                <a:solidFill>
                  <a:srgbClr val="2D4069"/>
                </a:solidFill>
                <a:latin typeface="Times New Roman" panose="02020603050405020304" pitchFamily="18" charset="0"/>
                <a:ea typeface="+mn-ea"/>
                <a:cs typeface="+mn-cs"/>
              </a:rPr>
              <a:t>Taux de réduction des cancers radio-induits chez l’enfant (médulloblastome)</a:t>
            </a:r>
          </a:p>
        </p:txBody>
      </p:sp>
      <p:sp>
        <p:nvSpPr>
          <p:cNvPr id="159747" name="Text Box 1027"/>
          <p:cNvSpPr txBox="1">
            <a:spLocks noChangeArrowheads="1"/>
          </p:cNvSpPr>
          <p:nvPr/>
        </p:nvSpPr>
        <p:spPr bwMode="auto">
          <a:xfrm>
            <a:off x="2438400" y="6248400"/>
            <a:ext cx="7315200" cy="36933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alpha val="43137"/>
                  </a:srgbClr>
                </a:outerShdw>
              </a:effectLst>
              <a:latin typeface="Arial" charset="0"/>
            </a:endParaRPr>
          </a:p>
        </p:txBody>
      </p:sp>
      <p:sp>
        <p:nvSpPr>
          <p:cNvPr id="159748" name="Text Box 1028"/>
          <p:cNvSpPr txBox="1">
            <a:spLocks noChangeArrowheads="1"/>
          </p:cNvSpPr>
          <p:nvPr/>
        </p:nvSpPr>
        <p:spPr bwMode="auto">
          <a:xfrm>
            <a:off x="2171700" y="6400801"/>
            <a:ext cx="7848600" cy="366713"/>
          </a:xfrm>
          <a:prstGeom prst="rect">
            <a:avLst/>
          </a:prstGeom>
          <a:noFill/>
          <a:ln w="9525">
            <a:noFill/>
            <a:miter lim="800000"/>
            <a:headEnd/>
            <a:tailEnd/>
          </a:ln>
          <a:effectLst/>
        </p:spPr>
        <p:txBody>
          <a:bodyPr>
            <a:spAutoFit/>
          </a:bodyPr>
          <a:lstStyle/>
          <a:p>
            <a:pPr algn="ctr">
              <a:spcBef>
                <a:spcPct val="50000"/>
              </a:spcBef>
              <a:defRPr/>
            </a:pPr>
            <a:r>
              <a:rPr lang="fr-FR">
                <a:effectLst>
                  <a:outerShdw blurRad="38100" dist="38100" dir="2700000" algn="tl">
                    <a:srgbClr val="000000">
                      <a:alpha val="43137"/>
                    </a:srgbClr>
                  </a:outerShdw>
                </a:effectLst>
                <a:latin typeface="Comic Sans MS" pitchFamily="66" charset="0"/>
              </a:rPr>
              <a:t>Miralbell R - IJROBP - 2002; 54:824-829</a:t>
            </a:r>
          </a:p>
        </p:txBody>
      </p:sp>
      <p:sp>
        <p:nvSpPr>
          <p:cNvPr id="12" name="Rectangle 11"/>
          <p:cNvSpPr/>
          <p:nvPr/>
        </p:nvSpPr>
        <p:spPr bwMode="auto">
          <a:xfrm>
            <a:off x="2133601" y="1498600"/>
            <a:ext cx="41275" cy="46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4" name="Rectangle 13"/>
          <p:cNvSpPr/>
          <p:nvPr/>
        </p:nvSpPr>
        <p:spPr bwMode="auto">
          <a:xfrm>
            <a:off x="2027238" y="5229225"/>
            <a:ext cx="7732712" cy="590550"/>
          </a:xfrm>
          <a:prstGeom prst="rect">
            <a:avLst/>
          </a:prstGeom>
          <a:noFill/>
          <a:ln w="38100" cap="flat" cmpd="sng" algn="ctr">
            <a:solidFill>
              <a:srgbClr val="FF0000"/>
            </a:solidFill>
            <a:prstDash val="solid"/>
            <a:round/>
            <a:headEnd type="none" w="med" len="med"/>
            <a:tailEnd type="none" w="med" len="med"/>
          </a:ln>
          <a:effec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5368" name="Text Box 12"/>
          <p:cNvSpPr txBox="1">
            <a:spLocks noChangeArrowheads="1"/>
          </p:cNvSpPr>
          <p:nvPr/>
        </p:nvSpPr>
        <p:spPr bwMode="auto">
          <a:xfrm>
            <a:off x="8580438" y="6345238"/>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fr-FR" altLang="fr-FR" sz="1800" b="1" i="1">
                <a:solidFill>
                  <a:schemeClr val="accent2"/>
                </a:solidFill>
              </a:rPr>
              <a:t>(Dia Pr G Noël)</a:t>
            </a:r>
          </a:p>
        </p:txBody>
      </p:sp>
      <p:sp>
        <p:nvSpPr>
          <p:cNvPr id="13" name="Rectangle 12"/>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48824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87" name="Picture 2" descr="kossackd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420938"/>
            <a:ext cx="286861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kossakd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2420939"/>
            <a:ext cx="31242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kossackdv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2420938"/>
            <a:ext cx="29733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5"/>
          <p:cNvSpPr txBox="1">
            <a:spLocks noChangeArrowheads="1"/>
          </p:cNvSpPr>
          <p:nvPr/>
        </p:nvSpPr>
        <p:spPr bwMode="auto">
          <a:xfrm>
            <a:off x="2438401" y="609600"/>
            <a:ext cx="7561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sz="3200" b="1">
                <a:solidFill>
                  <a:schemeClr val="tx2"/>
                </a:solidFill>
                <a:latin typeface="American Typewriter" charset="0"/>
              </a:rPr>
              <a:t>Cancer de la base du crâne </a:t>
            </a:r>
            <a:r>
              <a:rPr lang="fr-FR" altLang="fr-FR" sz="2800">
                <a:solidFill>
                  <a:schemeClr val="tx2"/>
                </a:solidFill>
                <a:latin typeface="American Typewriter" charset="0"/>
              </a:rPr>
              <a:t>(chordome)</a:t>
            </a:r>
          </a:p>
        </p:txBody>
      </p:sp>
      <p:sp>
        <p:nvSpPr>
          <p:cNvPr id="16391" name="Text Box 6"/>
          <p:cNvSpPr txBox="1">
            <a:spLocks noChangeArrowheads="1"/>
          </p:cNvSpPr>
          <p:nvPr/>
        </p:nvSpPr>
        <p:spPr bwMode="auto">
          <a:xfrm>
            <a:off x="2424113" y="6308725"/>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a:latin typeface="American Typewriter" charset="0"/>
              </a:rPr>
              <a:t>GSI, Darmstadt, Allemagne</a:t>
            </a:r>
          </a:p>
        </p:txBody>
      </p:sp>
      <p:sp>
        <p:nvSpPr>
          <p:cNvPr id="16392" name="Rectangle 1026"/>
          <p:cNvSpPr>
            <a:spLocks noChangeArrowheads="1"/>
          </p:cNvSpPr>
          <p:nvPr/>
        </p:nvSpPr>
        <p:spPr bwMode="auto">
          <a:xfrm>
            <a:off x="2027238" y="542132"/>
            <a:ext cx="7777162" cy="646906"/>
          </a:xfrm>
          <a:prstGeom prst="rect">
            <a:avLst/>
          </a:prstGeom>
          <a:solidFill>
            <a:schemeClr val="bg1"/>
          </a:solidFill>
          <a:ln w="9525">
            <a:solidFill>
              <a:srgbClr val="003C54"/>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2800" dirty="0">
                <a:solidFill>
                  <a:srgbClr val="2D4069"/>
                </a:solidFill>
              </a:rPr>
              <a:t>Cancers de la base du crâne</a:t>
            </a:r>
          </a:p>
        </p:txBody>
      </p:sp>
      <p:sp>
        <p:nvSpPr>
          <p:cNvPr id="16393" name="Text Box 8"/>
          <p:cNvSpPr txBox="1">
            <a:spLocks noChangeArrowheads="1"/>
          </p:cNvSpPr>
          <p:nvPr/>
        </p:nvSpPr>
        <p:spPr bwMode="auto">
          <a:xfrm>
            <a:off x="1919288" y="1628775"/>
            <a:ext cx="799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b="1">
                <a:solidFill>
                  <a:srgbClr val="2D4069"/>
                </a:solidFill>
              </a:rPr>
              <a:t>Chordomes – chondrosarcomes de la base du crâne</a:t>
            </a:r>
            <a:endParaRPr lang="fr-FR" altLang="fr-FR" b="1"/>
          </a:p>
        </p:txBody>
      </p:sp>
    </p:spTree>
    <p:extLst>
      <p:ext uri="{BB962C8B-B14F-4D97-AF65-F5344CB8AC3E}">
        <p14:creationId xmlns:p14="http://schemas.microsoft.com/office/powerpoint/2010/main" val="9199896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LiebIRMSagInit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1" y="1"/>
            <a:ext cx="353377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LiebIRMCoroInitial"/>
          <p:cNvPicPr>
            <a:picLocks noChangeAspect="1" noChangeArrowheads="1"/>
          </p:cNvPicPr>
          <p:nvPr/>
        </p:nvPicPr>
        <p:blipFill>
          <a:blip r:embed="rId3" cstate="print">
            <a:extLst>
              <a:ext uri="{28A0092B-C50C-407E-A947-70E740481C1C}">
                <a14:useLocalDpi xmlns:a14="http://schemas.microsoft.com/office/drawing/2010/main" val="0"/>
              </a:ext>
            </a:extLst>
          </a:blip>
          <a:srcRect t="10028" b="17828"/>
          <a:stretch>
            <a:fillRect/>
          </a:stretch>
        </p:blipFill>
        <p:spPr bwMode="auto">
          <a:xfrm>
            <a:off x="1847850" y="3679826"/>
            <a:ext cx="3024188"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3" descr="LiebIRMSagPostOp"/>
          <p:cNvPicPr>
            <a:picLocks noChangeAspect="1" noChangeArrowheads="1"/>
          </p:cNvPicPr>
          <p:nvPr/>
        </p:nvPicPr>
        <p:blipFill>
          <a:blip r:embed="rId4">
            <a:extLst>
              <a:ext uri="{28A0092B-C50C-407E-A947-70E740481C1C}">
                <a14:useLocalDpi xmlns:a14="http://schemas.microsoft.com/office/drawing/2010/main" val="0"/>
              </a:ext>
            </a:extLst>
          </a:blip>
          <a:srcRect t="14325" r="21475"/>
          <a:stretch>
            <a:fillRect/>
          </a:stretch>
        </p:blipFill>
        <p:spPr bwMode="auto">
          <a:xfrm>
            <a:off x="6311900" y="1"/>
            <a:ext cx="32131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4" descr="LiebIRMCoroPostOp"/>
          <p:cNvPicPr>
            <a:picLocks noChangeAspect="1" noChangeArrowheads="1"/>
          </p:cNvPicPr>
          <p:nvPr/>
        </p:nvPicPr>
        <p:blipFill>
          <a:blip r:embed="rId5" cstate="print">
            <a:extLst>
              <a:ext uri="{28A0092B-C50C-407E-A947-70E740481C1C}">
                <a14:useLocalDpi xmlns:a14="http://schemas.microsoft.com/office/drawing/2010/main" val="0"/>
              </a:ext>
            </a:extLst>
          </a:blip>
          <a:srcRect t="24687"/>
          <a:stretch>
            <a:fillRect/>
          </a:stretch>
        </p:blipFill>
        <p:spPr bwMode="auto">
          <a:xfrm>
            <a:off x="6240464" y="3983039"/>
            <a:ext cx="324008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Line 19"/>
          <p:cNvSpPr>
            <a:spLocks noChangeShapeType="1"/>
          </p:cNvSpPr>
          <p:nvPr/>
        </p:nvSpPr>
        <p:spPr bwMode="auto">
          <a:xfrm>
            <a:off x="2566989" y="1412876"/>
            <a:ext cx="936625" cy="3603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39" name="Line 20"/>
          <p:cNvSpPr>
            <a:spLocks noChangeShapeType="1"/>
          </p:cNvSpPr>
          <p:nvPr/>
        </p:nvSpPr>
        <p:spPr bwMode="auto">
          <a:xfrm>
            <a:off x="6888164" y="1844676"/>
            <a:ext cx="936625" cy="3603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0" name="Line 21"/>
          <p:cNvSpPr>
            <a:spLocks noChangeShapeType="1"/>
          </p:cNvSpPr>
          <p:nvPr/>
        </p:nvSpPr>
        <p:spPr bwMode="auto">
          <a:xfrm>
            <a:off x="6600826" y="5013326"/>
            <a:ext cx="936625" cy="3603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1" name="Line 22"/>
          <p:cNvSpPr>
            <a:spLocks noChangeShapeType="1"/>
          </p:cNvSpPr>
          <p:nvPr/>
        </p:nvSpPr>
        <p:spPr bwMode="auto">
          <a:xfrm>
            <a:off x="2208214" y="4724401"/>
            <a:ext cx="936625" cy="3603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2" name="Text Box 8"/>
          <p:cNvSpPr txBox="1">
            <a:spLocks noChangeArrowheads="1"/>
          </p:cNvSpPr>
          <p:nvPr/>
        </p:nvSpPr>
        <p:spPr bwMode="auto">
          <a:xfrm>
            <a:off x="3595689" y="3143251"/>
            <a:ext cx="4683125" cy="466725"/>
          </a:xfrm>
          <a:prstGeom prst="rect">
            <a:avLst/>
          </a:prstGeom>
          <a:solidFill>
            <a:schemeClr val="bg1"/>
          </a:solidFill>
          <a:ln w="9525">
            <a:solidFill>
              <a:srgbClr val="003C54"/>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b="1" i="1">
                <a:solidFill>
                  <a:srgbClr val="003C54"/>
                </a:solidFill>
                <a:latin typeface="Comic Sans MS" panose="030F0702030302020204" pitchFamily="66" charset="0"/>
              </a:rPr>
              <a:t>Chordome de la base du crâne</a:t>
            </a:r>
          </a:p>
        </p:txBody>
      </p:sp>
      <p:pic>
        <p:nvPicPr>
          <p:cNvPr id="18443" name="Picture 23" descr="logo ICP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80438" y="6102350"/>
            <a:ext cx="2087562" cy="755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65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67" name="Rectangle 71"/>
          <p:cNvSpPr>
            <a:spLocks noGrp="1" noChangeArrowheads="1"/>
          </p:cNvSpPr>
          <p:nvPr>
            <p:ph type="title"/>
          </p:nvPr>
        </p:nvSpPr>
        <p:spPr/>
        <p:txBody>
          <a:bodyPr/>
          <a:lstStyle/>
          <a:p>
            <a:pPr algn="ctr"/>
            <a:r>
              <a:rPr lang="fr-FR" altLang="fr-FR" sz="4000" b="1" dirty="0"/>
              <a:t>Une meilleure distribution de dose</a:t>
            </a:r>
          </a:p>
        </p:txBody>
      </p:sp>
      <p:sp>
        <p:nvSpPr>
          <p:cNvPr id="29768" name="Rectangle 72"/>
          <p:cNvSpPr>
            <a:spLocks noGrp="1" noChangeArrowheads="1"/>
          </p:cNvSpPr>
          <p:nvPr>
            <p:ph type="body" idx="1"/>
          </p:nvPr>
        </p:nvSpPr>
        <p:spPr/>
        <p:txBody>
          <a:bodyPr/>
          <a:lstStyle/>
          <a:p>
            <a:r>
              <a:rPr lang="fr-FR" altLang="fr-FR" dirty="0"/>
              <a:t>Est une </a:t>
            </a:r>
            <a:r>
              <a:rPr lang="fr-FR" altLang="fr-FR" dirty="0" smtClean="0"/>
              <a:t>réalité physique.</a:t>
            </a:r>
            <a:endParaRPr lang="fr-FR" altLang="fr-FR" dirty="0"/>
          </a:p>
          <a:p>
            <a:r>
              <a:rPr lang="fr-FR" altLang="fr-FR" dirty="0"/>
              <a:t>Le </a:t>
            </a:r>
            <a:r>
              <a:rPr lang="fr-FR" altLang="fr-FR" dirty="0" smtClean="0"/>
              <a:t>coût </a:t>
            </a:r>
            <a:r>
              <a:rPr lang="fr-FR" altLang="fr-FR" dirty="0"/>
              <a:t>est une certitude </a:t>
            </a:r>
            <a:r>
              <a:rPr lang="fr-FR" altLang="fr-FR" dirty="0" smtClean="0"/>
              <a:t>économique.</a:t>
            </a:r>
            <a:endParaRPr lang="fr-FR" altLang="fr-FR" dirty="0"/>
          </a:p>
          <a:p>
            <a:r>
              <a:rPr lang="fr-FR" altLang="fr-FR" dirty="0" smtClean="0"/>
              <a:t>L’amélioration </a:t>
            </a:r>
            <a:r>
              <a:rPr lang="fr-FR" altLang="fr-FR" dirty="0"/>
              <a:t>clinique est une </a:t>
            </a:r>
            <a:r>
              <a:rPr lang="fr-FR" altLang="fr-FR" dirty="0" smtClean="0"/>
              <a:t>hypothèse. </a:t>
            </a:r>
            <a:endParaRPr lang="fr-FR" altLang="fr-FR" dirty="0"/>
          </a:p>
          <a:p>
            <a:r>
              <a:rPr lang="fr-FR" altLang="fr-FR" dirty="0"/>
              <a:t>Les effets tardifs sont une </a:t>
            </a:r>
            <a:r>
              <a:rPr lang="fr-FR" altLang="fr-FR" dirty="0" smtClean="0"/>
              <a:t>incertitude.</a:t>
            </a:r>
            <a:endParaRPr lang="fr-FR" altLang="fr-FR" dirty="0"/>
          </a:p>
          <a:p>
            <a:r>
              <a:rPr lang="fr-FR" altLang="fr-FR" dirty="0" smtClean="0"/>
              <a:t>L’</a:t>
            </a:r>
            <a:r>
              <a:rPr lang="fr-FR" altLang="fr-FR" dirty="0"/>
              <a:t>é</a:t>
            </a:r>
            <a:r>
              <a:rPr lang="fr-FR" altLang="fr-FR" dirty="0" smtClean="0"/>
              <a:t>valuation </a:t>
            </a:r>
            <a:r>
              <a:rPr lang="fr-FR" altLang="fr-FR" dirty="0"/>
              <a:t>est une </a:t>
            </a:r>
            <a:r>
              <a:rPr lang="fr-FR" altLang="fr-FR" dirty="0" smtClean="0"/>
              <a:t>nécessité.</a:t>
            </a:r>
            <a:endParaRPr lang="fr-FR" altLang="fr-FR" dirty="0"/>
          </a:p>
        </p:txBody>
      </p:sp>
    </p:spTree>
    <p:extLst>
      <p:ext uri="{BB962C8B-B14F-4D97-AF65-F5344CB8AC3E}">
        <p14:creationId xmlns:p14="http://schemas.microsoft.com/office/powerpoint/2010/main" val="1339599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2052638" y="260351"/>
            <a:ext cx="8229600" cy="1005113"/>
          </a:xfrm>
        </p:spPr>
        <p:txBody>
          <a:bodyPr/>
          <a:lstStyle/>
          <a:p>
            <a:pPr algn="ctr" eaLnBrk="1" hangingPunct="1"/>
            <a:r>
              <a:rPr lang="fr-FR" altLang="ja-JP" sz="4000" b="1" dirty="0"/>
              <a:t>L</a:t>
            </a:r>
            <a:r>
              <a:rPr lang="fr-FR" altLang="ja-JP" sz="4000" b="1" dirty="0" smtClean="0"/>
              <a:t>a </a:t>
            </a:r>
            <a:r>
              <a:rPr lang="fr-FR" altLang="ja-JP" sz="4000" b="1" dirty="0"/>
              <a:t>meilleure technologie possible </a:t>
            </a:r>
          </a:p>
        </p:txBody>
      </p:sp>
      <p:sp>
        <p:nvSpPr>
          <p:cNvPr id="1001475" name="Rectangle 3"/>
          <p:cNvSpPr>
            <a:spLocks noGrp="1" noRot="1" noChangeArrowheads="1"/>
          </p:cNvSpPr>
          <p:nvPr>
            <p:ph sz="half" idx="1"/>
          </p:nvPr>
        </p:nvSpPr>
        <p:spPr>
          <a:xfrm>
            <a:off x="1981200" y="1920875"/>
            <a:ext cx="4038600" cy="4433888"/>
          </a:xfrm>
        </p:spPr>
        <p:txBody>
          <a:bodyPr>
            <a:normAutofit/>
          </a:bodyPr>
          <a:lstStyle/>
          <a:p>
            <a:pPr marL="274320" indent="-274320">
              <a:lnSpc>
                <a:spcPct val="80000"/>
              </a:lnSpc>
              <a:buClr>
                <a:schemeClr val="accent3"/>
              </a:buClr>
              <a:buFont typeface="Wingdings 2"/>
              <a:buChar char=""/>
              <a:defRPr/>
            </a:pPr>
            <a:r>
              <a:rPr lang="fr-FR" altLang="ja-JP" sz="2400" b="1" dirty="0">
                <a:ea typeface="ＭＳ Ｐゴシック" pitchFamily="34" charset="-128"/>
              </a:rPr>
              <a:t>1/ </a:t>
            </a:r>
            <a:r>
              <a:rPr lang="fr-FR" altLang="ja-JP" sz="2400" b="1" dirty="0" err="1">
                <a:ea typeface="ＭＳ Ｐゴシック" pitchFamily="34" charset="-128"/>
              </a:rPr>
              <a:t>Isocentric</a:t>
            </a:r>
            <a:r>
              <a:rPr lang="fr-FR" altLang="ja-JP" sz="2400" b="1" dirty="0">
                <a:ea typeface="ＭＳ Ｐゴシック" pitchFamily="34" charset="-128"/>
              </a:rPr>
              <a:t> </a:t>
            </a:r>
            <a:r>
              <a:rPr lang="fr-FR" altLang="ja-JP" sz="2400" b="1" dirty="0" err="1">
                <a:ea typeface="ＭＳ Ｐゴシック" pitchFamily="34" charset="-128"/>
              </a:rPr>
              <a:t>gantry</a:t>
            </a:r>
            <a:r>
              <a:rPr lang="fr-FR" altLang="ja-JP" sz="2400" b="1" dirty="0">
                <a:ea typeface="ＭＳ Ｐゴシック" pitchFamily="34" charset="-128"/>
              </a:rPr>
              <a:t> indispensable pour traiter:</a:t>
            </a:r>
          </a:p>
          <a:p>
            <a:pPr marL="640080" lvl="1" indent="-246888">
              <a:lnSpc>
                <a:spcPct val="80000"/>
              </a:lnSpc>
              <a:buFont typeface="Wingdings 2"/>
              <a:buChar char=""/>
              <a:defRPr/>
            </a:pPr>
            <a:r>
              <a:rPr lang="fr-FR" altLang="ja-JP" b="1" i="1" dirty="0" err="1" smtClean="0">
                <a:ea typeface="ＭＳ Ｐゴシック" pitchFamily="34" charset="-128"/>
              </a:rPr>
              <a:t>Orbit</a:t>
            </a:r>
            <a:r>
              <a:rPr lang="fr-FR" altLang="ja-JP" b="1" i="1" dirty="0" smtClean="0">
                <a:ea typeface="ＭＳ Ｐゴシック" pitchFamily="34" charset="-128"/>
              </a:rPr>
              <a:t> </a:t>
            </a:r>
            <a:r>
              <a:rPr lang="fr-FR" altLang="ja-JP" i="1" dirty="0" smtClean="0">
                <a:ea typeface="ＭＳ Ｐゴシック" pitchFamily="34" charset="-128"/>
              </a:rPr>
              <a:t> (</a:t>
            </a:r>
            <a:r>
              <a:rPr lang="fr-FR" altLang="ja-JP" i="1" dirty="0" err="1" smtClean="0">
                <a:ea typeface="ＭＳ Ｐゴシック" pitchFamily="34" charset="-128"/>
              </a:rPr>
              <a:t>Retino</a:t>
            </a:r>
            <a:r>
              <a:rPr lang="fr-FR" altLang="ja-JP" i="1" dirty="0" smtClean="0">
                <a:ea typeface="ＭＳ Ｐゴシック" pitchFamily="34" charset="-128"/>
              </a:rPr>
              <a:t>, RMS)</a:t>
            </a:r>
          </a:p>
          <a:p>
            <a:pPr marL="640080" lvl="1" indent="-246888">
              <a:lnSpc>
                <a:spcPct val="80000"/>
              </a:lnSpc>
              <a:buFont typeface="Wingdings 2"/>
              <a:buChar char=""/>
              <a:defRPr/>
            </a:pPr>
            <a:r>
              <a:rPr lang="fr-FR" altLang="ja-JP" b="1" i="1" dirty="0" err="1" smtClean="0">
                <a:ea typeface="ＭＳ Ｐゴシック" pitchFamily="34" charset="-128"/>
              </a:rPr>
              <a:t>Posterior</a:t>
            </a:r>
            <a:r>
              <a:rPr lang="fr-FR" altLang="ja-JP" b="1" i="1" dirty="0" smtClean="0">
                <a:ea typeface="ＭＳ Ｐゴシック" pitchFamily="34" charset="-128"/>
              </a:rPr>
              <a:t> </a:t>
            </a:r>
            <a:r>
              <a:rPr lang="fr-FR" altLang="ja-JP" b="1" i="1" dirty="0" err="1" smtClean="0">
                <a:ea typeface="ＭＳ Ｐゴシック" pitchFamily="34" charset="-128"/>
              </a:rPr>
              <a:t>fossa</a:t>
            </a:r>
            <a:r>
              <a:rPr lang="fr-FR" altLang="ja-JP" i="1" dirty="0" smtClean="0">
                <a:ea typeface="ＭＳ Ｐゴシック" pitchFamily="34" charset="-128"/>
              </a:rPr>
              <a:t> (</a:t>
            </a:r>
            <a:r>
              <a:rPr lang="fr-FR" altLang="ja-JP" i="1" dirty="0" err="1" smtClean="0">
                <a:ea typeface="ＭＳ Ｐゴシック" pitchFamily="34" charset="-128"/>
              </a:rPr>
              <a:t>medullo</a:t>
            </a:r>
            <a:r>
              <a:rPr lang="fr-FR" altLang="ja-JP" i="1" dirty="0" smtClean="0">
                <a:ea typeface="ＭＳ Ｐゴシック" pitchFamily="34" charset="-128"/>
              </a:rPr>
              <a:t>, </a:t>
            </a:r>
            <a:r>
              <a:rPr lang="fr-FR" altLang="ja-JP" i="1" dirty="0" err="1" smtClean="0">
                <a:ea typeface="ＭＳ Ｐゴシック" pitchFamily="34" charset="-128"/>
              </a:rPr>
              <a:t>ependymomas</a:t>
            </a:r>
            <a:r>
              <a:rPr lang="fr-FR" altLang="ja-JP" i="1" dirty="0" smtClean="0">
                <a:ea typeface="ＭＳ Ｐゴシック" pitchFamily="34" charset="-128"/>
              </a:rPr>
              <a:t>)</a:t>
            </a:r>
          </a:p>
          <a:p>
            <a:pPr marL="640080" lvl="1" indent="-246888">
              <a:lnSpc>
                <a:spcPct val="80000"/>
              </a:lnSpc>
              <a:buFont typeface="Wingdings 2"/>
              <a:buChar char=""/>
              <a:defRPr/>
            </a:pPr>
            <a:r>
              <a:rPr lang="fr-FR" altLang="ja-JP" b="1" i="1" dirty="0" smtClean="0">
                <a:ea typeface="ＭＳ Ｐゴシック" pitchFamily="34" charset="-128"/>
              </a:rPr>
              <a:t>Spinal/para spinal</a:t>
            </a:r>
            <a:r>
              <a:rPr lang="fr-FR" altLang="ja-JP" i="1" dirty="0" smtClean="0">
                <a:ea typeface="ＭＳ Ｐゴシック" pitchFamily="34" charset="-128"/>
              </a:rPr>
              <a:t> (</a:t>
            </a:r>
            <a:r>
              <a:rPr lang="fr-FR" altLang="ja-JP" i="1" dirty="0" err="1" smtClean="0">
                <a:ea typeface="ＭＳ Ｐゴシック" pitchFamily="34" charset="-128"/>
              </a:rPr>
              <a:t>ependymomas</a:t>
            </a:r>
            <a:r>
              <a:rPr lang="fr-FR" altLang="ja-JP" i="1" dirty="0" smtClean="0">
                <a:ea typeface="ＭＳ Ｐゴシック" pitchFamily="34" charset="-128"/>
              </a:rPr>
              <a:t>, Ewing)</a:t>
            </a:r>
          </a:p>
          <a:p>
            <a:pPr marL="640080" lvl="1" indent="-246888">
              <a:lnSpc>
                <a:spcPct val="80000"/>
              </a:lnSpc>
              <a:buFont typeface="Wingdings 2"/>
              <a:buChar char=""/>
              <a:defRPr/>
            </a:pPr>
            <a:r>
              <a:rPr lang="fr-FR" altLang="ja-JP" b="1" i="1" dirty="0" smtClean="0">
                <a:ea typeface="ＭＳ Ｐゴシック" pitchFamily="34" charset="-128"/>
              </a:rPr>
              <a:t>Intra </a:t>
            </a:r>
            <a:r>
              <a:rPr lang="fr-FR" altLang="ja-JP" b="1" i="1" dirty="0" err="1" smtClean="0">
                <a:ea typeface="ＭＳ Ｐゴシック" pitchFamily="34" charset="-128"/>
              </a:rPr>
              <a:t>thoracic</a:t>
            </a:r>
            <a:r>
              <a:rPr lang="fr-FR" altLang="ja-JP" i="1" dirty="0" smtClean="0">
                <a:ea typeface="ＭＳ Ｐゴシック" pitchFamily="34" charset="-128"/>
              </a:rPr>
              <a:t> (Ewing, RMS)</a:t>
            </a:r>
          </a:p>
          <a:p>
            <a:pPr marL="640080" lvl="1" indent="-246888">
              <a:lnSpc>
                <a:spcPct val="80000"/>
              </a:lnSpc>
              <a:buFont typeface="Wingdings 2"/>
              <a:buChar char=""/>
              <a:defRPr/>
            </a:pPr>
            <a:r>
              <a:rPr lang="fr-FR" altLang="ja-JP" b="1" i="1" dirty="0" smtClean="0">
                <a:ea typeface="ＭＳ Ｐゴシック" pitchFamily="34" charset="-128"/>
              </a:rPr>
              <a:t>Intra </a:t>
            </a:r>
            <a:r>
              <a:rPr lang="fr-FR" altLang="ja-JP" b="1" i="1" dirty="0" err="1" smtClean="0">
                <a:ea typeface="ＭＳ Ｐゴシック" pitchFamily="34" charset="-128"/>
              </a:rPr>
              <a:t>abominal</a:t>
            </a:r>
            <a:r>
              <a:rPr lang="fr-FR" altLang="ja-JP" b="1" i="1" dirty="0" smtClean="0">
                <a:ea typeface="ＭＳ Ｐゴシック" pitchFamily="34" charset="-128"/>
              </a:rPr>
              <a:t>/</a:t>
            </a:r>
            <a:r>
              <a:rPr lang="fr-FR" altLang="ja-JP" b="1" i="1" dirty="0" err="1" smtClean="0">
                <a:ea typeface="ＭＳ Ｐゴシック" pitchFamily="34" charset="-128"/>
              </a:rPr>
              <a:t>pelvic</a:t>
            </a:r>
            <a:r>
              <a:rPr lang="fr-FR" altLang="ja-JP" i="1" dirty="0" smtClean="0">
                <a:ea typeface="ＭＳ Ｐゴシック" pitchFamily="34" charset="-128"/>
              </a:rPr>
              <a:t> (</a:t>
            </a:r>
            <a:r>
              <a:rPr lang="fr-FR" altLang="ja-JP" i="1" dirty="0" err="1" smtClean="0">
                <a:ea typeface="ＭＳ Ｐゴシック" pitchFamily="34" charset="-128"/>
              </a:rPr>
              <a:t>Ewing,Neurobl</a:t>
            </a:r>
            <a:r>
              <a:rPr lang="fr-FR" altLang="ja-JP" i="1" dirty="0" smtClean="0">
                <a:ea typeface="ＭＳ Ｐゴシック" pitchFamily="34" charset="-128"/>
              </a:rPr>
              <a:t>, RMS)</a:t>
            </a:r>
          </a:p>
          <a:p>
            <a:pPr marL="640080" lvl="1" indent="-246888">
              <a:lnSpc>
                <a:spcPct val="80000"/>
              </a:lnSpc>
              <a:buFont typeface="Wingdings 2"/>
              <a:buChar char=""/>
              <a:defRPr/>
            </a:pPr>
            <a:r>
              <a:rPr lang="fr-FR" altLang="ja-JP" i="1" dirty="0" err="1" smtClean="0">
                <a:ea typeface="ＭＳ Ｐゴシック" pitchFamily="34" charset="-128"/>
              </a:rPr>
              <a:t>Children</a:t>
            </a:r>
            <a:r>
              <a:rPr lang="fr-FR" altLang="ja-JP" i="1" dirty="0" smtClean="0">
                <a:ea typeface="ＭＳ Ｐゴシック" pitchFamily="34" charset="-128"/>
              </a:rPr>
              <a:t> </a:t>
            </a:r>
            <a:r>
              <a:rPr lang="fr-FR" altLang="ja-JP" i="1" dirty="0" err="1" smtClean="0">
                <a:ea typeface="ＭＳ Ｐゴシック" pitchFamily="34" charset="-128"/>
              </a:rPr>
              <a:t>under</a:t>
            </a:r>
            <a:r>
              <a:rPr lang="fr-FR" altLang="ja-JP" i="1" dirty="0" smtClean="0">
                <a:ea typeface="ＭＳ Ｐゴシック" pitchFamily="34" charset="-128"/>
              </a:rPr>
              <a:t> </a:t>
            </a:r>
            <a:r>
              <a:rPr lang="fr-FR" altLang="ja-JP" b="1" i="1" dirty="0" smtClean="0">
                <a:ea typeface="ＭＳ Ｐゴシック" pitchFamily="34" charset="-128"/>
              </a:rPr>
              <a:t>GA</a:t>
            </a:r>
          </a:p>
          <a:p>
            <a:pPr marL="640080" lvl="1" indent="-246888">
              <a:lnSpc>
                <a:spcPct val="80000"/>
              </a:lnSpc>
              <a:buNone/>
              <a:defRPr/>
            </a:pPr>
            <a:endParaRPr lang="fr-FR" altLang="ja-JP" b="1" i="1" dirty="0" smtClean="0">
              <a:ea typeface="ＭＳ Ｐゴシック" pitchFamily="34" charset="-128"/>
            </a:endParaRPr>
          </a:p>
          <a:p>
            <a:pPr marL="640080" lvl="1" indent="-246888">
              <a:lnSpc>
                <a:spcPct val="80000"/>
              </a:lnSpc>
              <a:buNone/>
              <a:defRPr/>
            </a:pPr>
            <a:endParaRPr lang="fr-FR" altLang="ja-JP" sz="2000" dirty="0">
              <a:ea typeface="ＭＳ Ｐゴシック" pitchFamily="34" charset="-128"/>
            </a:endParaRPr>
          </a:p>
        </p:txBody>
      </p:sp>
      <p:sp>
        <p:nvSpPr>
          <p:cNvPr id="1001478" name="Rectangle 6"/>
          <p:cNvSpPr>
            <a:spLocks noGrp="1" noRot="1" noChangeArrowheads="1"/>
          </p:cNvSpPr>
          <p:nvPr>
            <p:ph sz="half" idx="2"/>
          </p:nvPr>
        </p:nvSpPr>
        <p:spPr>
          <a:xfrm>
            <a:off x="6172200" y="1920875"/>
            <a:ext cx="4038600" cy="4433888"/>
          </a:xfrm>
        </p:spPr>
        <p:txBody>
          <a:bodyPr>
            <a:normAutofit/>
          </a:bodyPr>
          <a:lstStyle/>
          <a:p>
            <a:pPr marL="274320" indent="-274320">
              <a:lnSpc>
                <a:spcPct val="80000"/>
              </a:lnSpc>
              <a:buClr>
                <a:schemeClr val="accent3"/>
              </a:buClr>
              <a:buFont typeface="Wingdings 2"/>
              <a:buChar char=""/>
              <a:defRPr/>
            </a:pPr>
            <a:endParaRPr lang="ja-JP" altLang="ja-JP" sz="2400">
              <a:ea typeface="ＭＳ Ｐゴシック" pitchFamily="34" charset="-128"/>
            </a:endParaRPr>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9" y="1628775"/>
            <a:ext cx="424973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4460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7D124B10-C502-46F5-B429-D9A654BF39E9}" type="slidenum">
              <a:rPr lang="fr-FR" altLang="fr-FR"/>
              <a:pPr/>
              <a:t>2</a:t>
            </a:fld>
            <a:endParaRPr lang="fr-FR" altLang="fr-FR"/>
          </a:p>
        </p:txBody>
      </p:sp>
      <p:pic>
        <p:nvPicPr>
          <p:cNvPr id="113666" name="Picture 2" descr="Courb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6" y="2133600"/>
            <a:ext cx="6257925" cy="4560888"/>
          </a:xfrm>
          <a:prstGeom prst="rect">
            <a:avLst/>
          </a:prstGeom>
          <a:noFill/>
          <a:ln w="57150" cmpd="thinThick">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67" name="Rectangle 3"/>
          <p:cNvSpPr>
            <a:spLocks noGrp="1" noChangeArrowheads="1"/>
          </p:cNvSpPr>
          <p:nvPr>
            <p:ph type="title"/>
          </p:nvPr>
        </p:nvSpPr>
        <p:spPr>
          <a:xfrm>
            <a:off x="2154238" y="76200"/>
            <a:ext cx="9085262" cy="533400"/>
          </a:xfrm>
        </p:spPr>
        <p:txBody>
          <a:bodyPr>
            <a:normAutofit/>
          </a:bodyPr>
          <a:lstStyle/>
          <a:p>
            <a:pPr algn="ctr"/>
            <a:r>
              <a:rPr lang="fr-FR" altLang="fr-FR" sz="3200" b="1" dirty="0"/>
              <a:t>LA PROTONTHERAPIE</a:t>
            </a:r>
          </a:p>
        </p:txBody>
      </p:sp>
      <p:sp>
        <p:nvSpPr>
          <p:cNvPr id="113668" name="Text Box 4"/>
          <p:cNvSpPr txBox="1">
            <a:spLocks noChangeArrowheads="1"/>
          </p:cNvSpPr>
          <p:nvPr/>
        </p:nvSpPr>
        <p:spPr bwMode="auto">
          <a:xfrm>
            <a:off x="3389313" y="688975"/>
            <a:ext cx="6438900" cy="133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2088" indent="-1920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15000"/>
              </a:lnSpc>
              <a:buClr>
                <a:schemeClr val="tx2"/>
              </a:buClr>
              <a:buFont typeface="Monotype Sorts" pitchFamily="2" charset="2"/>
              <a:buChar char="ß"/>
            </a:pPr>
            <a:r>
              <a:rPr lang="fr-FR" altLang="fr-FR" sz="1400" b="1" dirty="0">
                <a:latin typeface="Times New Roman" panose="02020603050405020304" pitchFamily="18" charset="0"/>
              </a:rPr>
              <a:t>TEL faible</a:t>
            </a:r>
          </a:p>
          <a:p>
            <a:pPr>
              <a:lnSpc>
                <a:spcPct val="115000"/>
              </a:lnSpc>
              <a:buClr>
                <a:schemeClr val="tx2"/>
              </a:buClr>
              <a:buFont typeface="Monotype Sorts" pitchFamily="2" charset="2"/>
              <a:buChar char="ß"/>
            </a:pPr>
            <a:r>
              <a:rPr lang="fr-FR" altLang="fr-FR" sz="1400" b="1" dirty="0">
                <a:latin typeface="Times New Roman" panose="02020603050405020304" pitchFamily="18" charset="0"/>
              </a:rPr>
              <a:t>Très haute sélectivité (20% D. à l'entrée, 0% après le pic)</a:t>
            </a:r>
          </a:p>
          <a:p>
            <a:pPr>
              <a:lnSpc>
                <a:spcPct val="115000"/>
              </a:lnSpc>
              <a:buClr>
                <a:schemeClr val="tx2"/>
              </a:buClr>
              <a:buFont typeface="Monotype Sorts" pitchFamily="2" charset="2"/>
              <a:buChar char="ß"/>
            </a:pPr>
            <a:r>
              <a:rPr lang="fr-FR" altLang="fr-FR" sz="1400" b="1" dirty="0">
                <a:latin typeface="Times New Roman" panose="02020603050405020304" pitchFamily="18" charset="0"/>
              </a:rPr>
              <a:t>Indication : MELANOME CHOROIDIEN (95% CL, méta.)</a:t>
            </a:r>
          </a:p>
          <a:p>
            <a:pPr>
              <a:lnSpc>
                <a:spcPct val="115000"/>
              </a:lnSpc>
              <a:buClr>
                <a:schemeClr val="tx2"/>
              </a:buClr>
              <a:buFont typeface="Monotype Sorts" pitchFamily="2" charset="2"/>
              <a:buChar char="ß"/>
            </a:pPr>
            <a:r>
              <a:rPr lang="fr-FR" altLang="fr-FR" sz="1400" b="1" dirty="0">
                <a:latin typeface="Times New Roman" panose="02020603050405020304" pitchFamily="18" charset="0"/>
              </a:rPr>
              <a:t>Dose : 70 Gy en 5 séances</a:t>
            </a:r>
          </a:p>
          <a:p>
            <a:pPr>
              <a:lnSpc>
                <a:spcPct val="115000"/>
              </a:lnSpc>
              <a:buClr>
                <a:schemeClr val="tx2"/>
              </a:buClr>
              <a:buFont typeface="Monotype Sorts" pitchFamily="2" charset="2"/>
              <a:buChar char="ß"/>
            </a:pPr>
            <a:r>
              <a:rPr lang="fr-FR" altLang="fr-FR" sz="1400" b="1" dirty="0">
                <a:latin typeface="Times New Roman" panose="02020603050405020304" pitchFamily="18" charset="0"/>
              </a:rPr>
              <a:t>Possibilité de déplacer et d'élargir le pic</a:t>
            </a:r>
          </a:p>
        </p:txBody>
      </p:sp>
      <p:sp>
        <p:nvSpPr>
          <p:cNvPr id="113669" name="Rectangle 5"/>
          <p:cNvSpPr>
            <a:spLocks noChangeArrowheads="1"/>
          </p:cNvSpPr>
          <p:nvPr/>
        </p:nvSpPr>
        <p:spPr bwMode="auto">
          <a:xfrm>
            <a:off x="8242300" y="3765551"/>
            <a:ext cx="204788" cy="187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706117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wipe(up)">
                                      <p:cBhvr>
                                        <p:cTn id="7" dur="500"/>
                                        <p:tgtEl>
                                          <p:spTgt spid="11366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3668">
                                            <p:txEl>
                                              <p:pRg st="0" end="0"/>
                                            </p:txEl>
                                          </p:spTgt>
                                        </p:tgtEl>
                                        <p:attrNameLst>
                                          <p:attrName>style.visibility</p:attrName>
                                        </p:attrNameLst>
                                      </p:cBhvr>
                                      <p:to>
                                        <p:strVal val="visible"/>
                                      </p:to>
                                    </p:set>
                                    <p:anim calcmode="lin" valueType="num">
                                      <p:cBhvr additive="base">
                                        <p:cTn id="11" dur="500" fill="hold"/>
                                        <p:tgtEl>
                                          <p:spTgt spid="11366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3668">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13668">
                                            <p:txEl>
                                              <p:pRg st="1" end="1"/>
                                            </p:txEl>
                                          </p:spTgt>
                                        </p:tgtEl>
                                        <p:attrNameLst>
                                          <p:attrName>style.visibility</p:attrName>
                                        </p:attrNameLst>
                                      </p:cBhvr>
                                      <p:to>
                                        <p:strVal val="visible"/>
                                      </p:to>
                                    </p:set>
                                    <p:anim calcmode="lin" valueType="num">
                                      <p:cBhvr additive="base">
                                        <p:cTn id="16" dur="500" fill="hold"/>
                                        <p:tgtEl>
                                          <p:spTgt spid="113668">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13668">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3668">
                                            <p:txEl>
                                              <p:pRg st="2" end="2"/>
                                            </p:txEl>
                                          </p:spTgt>
                                        </p:tgtEl>
                                        <p:attrNameLst>
                                          <p:attrName>style.visibility</p:attrName>
                                        </p:attrNameLst>
                                      </p:cBhvr>
                                      <p:to>
                                        <p:strVal val="visible"/>
                                      </p:to>
                                    </p:set>
                                    <p:anim calcmode="lin" valueType="num">
                                      <p:cBhvr additive="base">
                                        <p:cTn id="21" dur="500" fill="hold"/>
                                        <p:tgtEl>
                                          <p:spTgt spid="11366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3668">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13668">
                                            <p:txEl>
                                              <p:pRg st="3" end="3"/>
                                            </p:txEl>
                                          </p:spTgt>
                                        </p:tgtEl>
                                        <p:attrNameLst>
                                          <p:attrName>style.visibility</p:attrName>
                                        </p:attrNameLst>
                                      </p:cBhvr>
                                      <p:to>
                                        <p:strVal val="visible"/>
                                      </p:to>
                                    </p:set>
                                    <p:anim calcmode="lin" valueType="num">
                                      <p:cBhvr additive="base">
                                        <p:cTn id="26" dur="500" fill="hold"/>
                                        <p:tgtEl>
                                          <p:spTgt spid="113668">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3668">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13668">
                                            <p:txEl>
                                              <p:pRg st="4" end="4"/>
                                            </p:txEl>
                                          </p:spTgt>
                                        </p:tgtEl>
                                        <p:attrNameLst>
                                          <p:attrName>style.visibility</p:attrName>
                                        </p:attrNameLst>
                                      </p:cBhvr>
                                      <p:to>
                                        <p:strVal val="visible"/>
                                      </p:to>
                                    </p:set>
                                    <p:anim calcmode="lin" valueType="num">
                                      <p:cBhvr additive="base">
                                        <p:cTn id="31" dur="500" fill="hold"/>
                                        <p:tgtEl>
                                          <p:spTgt spid="11366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366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2167" y="228601"/>
            <a:ext cx="11347451" cy="1200149"/>
          </a:xfrm>
        </p:spPr>
        <p:txBody>
          <a:bodyPr>
            <a:normAutofit/>
          </a:bodyPr>
          <a:lstStyle/>
          <a:p>
            <a:pPr algn="ctr"/>
            <a:r>
              <a:rPr lang="fr-FR" sz="4000" b="1" dirty="0" smtClean="0"/>
              <a:t>La collaboration avec </a:t>
            </a:r>
            <a:r>
              <a:rPr lang="fr-FR" sz="4000" b="1" dirty="0"/>
              <a:t>N</a:t>
            </a:r>
            <a:r>
              <a:rPr lang="fr-FR" sz="4000" b="1" dirty="0" smtClean="0"/>
              <a:t>ice </a:t>
            </a:r>
            <a:endParaRPr lang="fr-FR" sz="4000" b="1" dirty="0"/>
          </a:p>
        </p:txBody>
      </p:sp>
      <p:sp>
        <p:nvSpPr>
          <p:cNvPr id="3" name="Espace réservé du texte 2"/>
          <p:cNvSpPr>
            <a:spLocks noGrp="1"/>
          </p:cNvSpPr>
          <p:nvPr>
            <p:ph type="body" sz="half" idx="1"/>
          </p:nvPr>
        </p:nvSpPr>
        <p:spPr/>
        <p:txBody>
          <a:bodyPr/>
          <a:lstStyle/>
          <a:p>
            <a:r>
              <a:rPr lang="fr-FR" dirty="0" smtClean="0"/>
              <a:t>Il n’y aura pas de protons à Lyon avant 4 ou 5 ans et pas avant que les trois centres français soient saturés.</a:t>
            </a:r>
          </a:p>
          <a:p>
            <a:r>
              <a:rPr lang="fr-FR" dirty="0" smtClean="0"/>
              <a:t>Les indications reconnues partent à Nice, à </a:t>
            </a:r>
            <a:r>
              <a:rPr lang="fr-FR" smtClean="0"/>
              <a:t>Curie ou à </a:t>
            </a:r>
            <a:r>
              <a:rPr lang="fr-FR" dirty="0" smtClean="0"/>
              <a:t>Caen.</a:t>
            </a:r>
          </a:p>
          <a:p>
            <a:r>
              <a:rPr lang="fr-FR" dirty="0" smtClean="0"/>
              <a:t>Pour maintenir le leadership de la pédiatrie et des sarcomes à Lyon, nécessité d’un accès aux Protons. </a:t>
            </a:r>
          </a:p>
          <a:p>
            <a:r>
              <a:rPr lang="fr-FR" dirty="0" smtClean="0"/>
              <a:t>Problème politique local et régional</a:t>
            </a:r>
            <a:endParaRPr lang="fr-FR" dirty="0"/>
          </a:p>
        </p:txBody>
      </p:sp>
      <p:sp>
        <p:nvSpPr>
          <p:cNvPr id="4" name="Espace réservé du contenu 3"/>
          <p:cNvSpPr>
            <a:spLocks noGrp="1"/>
          </p:cNvSpPr>
          <p:nvPr>
            <p:ph sz="half" idx="2"/>
          </p:nvPr>
        </p:nvSpPr>
        <p:spPr/>
        <p:txBody>
          <a:bodyPr/>
          <a:lstStyle/>
          <a:p>
            <a:r>
              <a:rPr lang="fr-FR" dirty="0" smtClean="0"/>
              <a:t>Le but : rester les référents et prendre en charge les patients sur site avec nos médecins </a:t>
            </a:r>
          </a:p>
          <a:p>
            <a:r>
              <a:rPr lang="fr-FR" dirty="0" smtClean="0"/>
              <a:t>Evaluation réelle du nombre d’indication</a:t>
            </a:r>
          </a:p>
          <a:p>
            <a:r>
              <a:rPr lang="fr-FR" dirty="0" smtClean="0"/>
              <a:t>Acquisition de la compétence </a:t>
            </a:r>
          </a:p>
          <a:p>
            <a:r>
              <a:rPr lang="fr-FR" dirty="0" smtClean="0"/>
              <a:t>Un médecin par semaine sur Nice </a:t>
            </a:r>
          </a:p>
          <a:p>
            <a:r>
              <a:rPr lang="fr-FR" dirty="0" smtClean="0"/>
              <a:t>Une console protons </a:t>
            </a:r>
            <a:r>
              <a:rPr lang="fr-FR" dirty="0"/>
              <a:t>à</a:t>
            </a:r>
            <a:r>
              <a:rPr lang="fr-FR" dirty="0" smtClean="0"/>
              <a:t> Lyon</a:t>
            </a:r>
          </a:p>
          <a:p>
            <a:r>
              <a:rPr lang="fr-FR" dirty="0" smtClean="0"/>
              <a:t>Deux physiciens </a:t>
            </a:r>
            <a:r>
              <a:rPr lang="fr-FR" dirty="0"/>
              <a:t>l</a:t>
            </a:r>
            <a:r>
              <a:rPr lang="fr-FR" dirty="0" smtClean="0"/>
              <a:t>yonnais formés</a:t>
            </a:r>
            <a:endParaRPr lang="fr-FR" dirty="0"/>
          </a:p>
        </p:txBody>
      </p:sp>
    </p:spTree>
    <p:extLst>
      <p:ext uri="{BB962C8B-B14F-4D97-AF65-F5344CB8AC3E}">
        <p14:creationId xmlns:p14="http://schemas.microsoft.com/office/powerpoint/2010/main" val="352427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2167" y="228602"/>
            <a:ext cx="11347451" cy="1167492"/>
          </a:xfrm>
        </p:spPr>
        <p:txBody>
          <a:bodyPr>
            <a:normAutofit/>
          </a:bodyPr>
          <a:lstStyle/>
          <a:p>
            <a:pPr algn="ctr"/>
            <a:r>
              <a:rPr lang="fr-FR" sz="4000" b="1" dirty="0" smtClean="0"/>
              <a:t>Collaboration Nice /CLB </a:t>
            </a:r>
            <a:endParaRPr lang="fr-FR" sz="4000" b="1" dirty="0"/>
          </a:p>
        </p:txBody>
      </p:sp>
      <p:sp>
        <p:nvSpPr>
          <p:cNvPr id="3" name="Espace réservé du texte 2"/>
          <p:cNvSpPr>
            <a:spLocks noGrp="1"/>
          </p:cNvSpPr>
          <p:nvPr>
            <p:ph type="body" sz="half" idx="1"/>
          </p:nvPr>
        </p:nvSpPr>
        <p:spPr>
          <a:xfrm>
            <a:off x="402168" y="1676401"/>
            <a:ext cx="5680225" cy="4487635"/>
          </a:xfrm>
        </p:spPr>
        <p:txBody>
          <a:bodyPr>
            <a:normAutofit fontScale="92500" lnSpcReduction="10000"/>
          </a:bodyPr>
          <a:lstStyle/>
          <a:p>
            <a:r>
              <a:rPr lang="fr-FR" dirty="0" smtClean="0"/>
              <a:t>Signature de la collaboration: juin 2015</a:t>
            </a:r>
          </a:p>
          <a:p>
            <a:r>
              <a:rPr lang="fr-FR" dirty="0" smtClean="0"/>
              <a:t>1</a:t>
            </a:r>
            <a:r>
              <a:rPr lang="fr-FR" baseline="30000" dirty="0" smtClean="0"/>
              <a:t>ère</a:t>
            </a:r>
            <a:r>
              <a:rPr lang="fr-FR" dirty="0" smtClean="0"/>
              <a:t> consultation: Lyon </a:t>
            </a:r>
          </a:p>
          <a:p>
            <a:r>
              <a:rPr lang="fr-FR" dirty="0" smtClean="0"/>
              <a:t>Scanner </a:t>
            </a:r>
            <a:r>
              <a:rPr lang="fr-FR" dirty="0" err="1" smtClean="0"/>
              <a:t>dosi</a:t>
            </a:r>
            <a:r>
              <a:rPr lang="fr-FR" dirty="0" smtClean="0"/>
              <a:t>: Nice</a:t>
            </a:r>
          </a:p>
          <a:p>
            <a:r>
              <a:rPr lang="fr-FR" dirty="0" err="1" smtClean="0"/>
              <a:t>Dosi</a:t>
            </a:r>
            <a:r>
              <a:rPr lang="fr-FR" dirty="0" smtClean="0"/>
              <a:t>: Lyon (été 2017)</a:t>
            </a:r>
          </a:p>
          <a:p>
            <a:r>
              <a:rPr lang="fr-FR" dirty="0" smtClean="0"/>
              <a:t>TTT: Nice </a:t>
            </a:r>
          </a:p>
          <a:p>
            <a:r>
              <a:rPr lang="fr-FR" dirty="0" smtClean="0"/>
              <a:t>Visite surveillance hebdo à Nice par médecin de Lyon depuis octobre 2016 </a:t>
            </a:r>
          </a:p>
          <a:p>
            <a:r>
              <a:rPr lang="fr-FR" dirty="0" smtClean="0"/>
              <a:t>Le CLB reçoit le prix d’une séance par semaine. </a:t>
            </a:r>
          </a:p>
          <a:p>
            <a:r>
              <a:rPr lang="fr-FR" dirty="0" smtClean="0"/>
              <a:t>Le CLB garde la main sur son recrutement. </a:t>
            </a:r>
            <a:endParaRPr lang="fr-FR" dirty="0"/>
          </a:p>
        </p:txBody>
      </p:sp>
      <p:sp>
        <p:nvSpPr>
          <p:cNvPr id="4" name="Espace réservé du contenu 3"/>
          <p:cNvSpPr>
            <a:spLocks noGrp="1"/>
          </p:cNvSpPr>
          <p:nvPr>
            <p:ph sz="half" idx="2"/>
          </p:nvPr>
        </p:nvSpPr>
        <p:spPr/>
        <p:txBody>
          <a:bodyPr/>
          <a:lstStyle/>
          <a:p>
            <a:r>
              <a:rPr lang="fr-FR" dirty="0" smtClean="0"/>
              <a:t>Nice double son activité. </a:t>
            </a:r>
          </a:p>
          <a:p>
            <a:r>
              <a:rPr lang="fr-FR" dirty="0" smtClean="0"/>
              <a:t>Nice bénéficie de l’expérience pédiatrie et sarcome de Lyon. </a:t>
            </a:r>
            <a:endParaRPr lang="fr-FR" dirty="0"/>
          </a:p>
        </p:txBody>
      </p:sp>
    </p:spTree>
    <p:extLst>
      <p:ext uri="{BB962C8B-B14F-4D97-AF65-F5344CB8AC3E}">
        <p14:creationId xmlns:p14="http://schemas.microsoft.com/office/powerpoint/2010/main" val="92218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sz="4000" b="1" dirty="0" smtClean="0"/>
              <a:t>Conclusion</a:t>
            </a:r>
            <a:endParaRPr lang="fr-FR" sz="4000" b="1" dirty="0"/>
          </a:p>
        </p:txBody>
      </p:sp>
      <p:sp>
        <p:nvSpPr>
          <p:cNvPr id="6" name="Espace réservé du contenu 5"/>
          <p:cNvSpPr>
            <a:spLocks noGrp="1"/>
          </p:cNvSpPr>
          <p:nvPr>
            <p:ph idx="1"/>
          </p:nvPr>
        </p:nvSpPr>
        <p:spPr/>
        <p:txBody>
          <a:bodyPr/>
          <a:lstStyle/>
          <a:p>
            <a:r>
              <a:rPr lang="fr-FR" dirty="0" smtClean="0"/>
              <a:t>La machine idéale si il n’y avait pas le problème du coût </a:t>
            </a:r>
          </a:p>
          <a:p>
            <a:r>
              <a:rPr lang="fr-FR" dirty="0" smtClean="0"/>
              <a:t>25 millions d’euro sans compter l’implantation </a:t>
            </a:r>
          </a:p>
          <a:p>
            <a:r>
              <a:rPr lang="fr-FR" dirty="0" smtClean="0"/>
              <a:t>10% par an de maintenance </a:t>
            </a:r>
          </a:p>
          <a:p>
            <a:r>
              <a:rPr lang="fr-FR" dirty="0" smtClean="0"/>
              <a:t>250 pts/an minimum pour équilibrer le budget </a:t>
            </a:r>
          </a:p>
          <a:p>
            <a:r>
              <a:rPr lang="fr-FR" dirty="0" smtClean="0"/>
              <a:t>Actuellement reconnu indispensable dans moins de 10% des irradiations (hors pédiatrie)</a:t>
            </a:r>
          </a:p>
          <a:p>
            <a:r>
              <a:rPr lang="fr-FR" dirty="0" smtClean="0"/>
              <a:t>Le délai reste un obstacle (moins depuis l’accord avec Nice ).</a:t>
            </a:r>
            <a:endParaRPr lang="fr-FR" dirty="0"/>
          </a:p>
        </p:txBody>
      </p:sp>
    </p:spTree>
    <p:extLst>
      <p:ext uri="{BB962C8B-B14F-4D97-AF65-F5344CB8AC3E}">
        <p14:creationId xmlns:p14="http://schemas.microsoft.com/office/powerpoint/2010/main" val="411844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e 11"/>
          <p:cNvGrpSpPr>
            <a:grpSpLocks/>
          </p:cNvGrpSpPr>
          <p:nvPr/>
        </p:nvGrpSpPr>
        <p:grpSpPr bwMode="auto">
          <a:xfrm>
            <a:off x="4638675" y="2490788"/>
            <a:ext cx="5803900" cy="4068762"/>
            <a:chOff x="809419" y="2105700"/>
            <a:chExt cx="6628952" cy="4070336"/>
          </a:xfrm>
        </p:grpSpPr>
        <p:pic>
          <p:nvPicPr>
            <p:cNvPr id="5129" name="Picture 3"/>
            <p:cNvPicPr>
              <a:picLocks noChangeAspect="1" noChangeArrowheads="1"/>
            </p:cNvPicPr>
            <p:nvPr/>
          </p:nvPicPr>
          <p:blipFill>
            <a:blip r:embed="rId2">
              <a:extLst>
                <a:ext uri="{28A0092B-C50C-407E-A947-70E740481C1C}">
                  <a14:useLocalDpi xmlns:a14="http://schemas.microsoft.com/office/drawing/2010/main" val="0"/>
                </a:ext>
              </a:extLst>
            </a:blip>
            <a:srcRect l="2402" t="15154" r="1933" b="4143"/>
            <a:stretch>
              <a:fillRect/>
            </a:stretch>
          </p:blipFill>
          <p:spPr bwMode="auto">
            <a:xfrm>
              <a:off x="809419" y="2105700"/>
              <a:ext cx="6628952" cy="407033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5130" name="Groupe 11"/>
            <p:cNvGrpSpPr>
              <a:grpSpLocks/>
            </p:cNvGrpSpPr>
            <p:nvPr/>
          </p:nvGrpSpPr>
          <p:grpSpPr bwMode="auto">
            <a:xfrm>
              <a:off x="4081463" y="2348880"/>
              <a:ext cx="1990725" cy="3204716"/>
              <a:chOff x="4082192" y="2653694"/>
              <a:chExt cx="1990006" cy="3061321"/>
            </a:xfrm>
          </p:grpSpPr>
          <p:sp>
            <p:nvSpPr>
              <p:cNvPr id="5131" name="Oval 7"/>
              <p:cNvSpPr>
                <a:spLocks noChangeArrowheads="1"/>
              </p:cNvSpPr>
              <p:nvPr/>
            </p:nvSpPr>
            <p:spPr bwMode="auto">
              <a:xfrm>
                <a:off x="4082192" y="2653694"/>
                <a:ext cx="1990006" cy="3061321"/>
              </a:xfrm>
              <a:prstGeom prst="ellipse">
                <a:avLst/>
              </a:prstGeom>
              <a:noFill/>
              <a:ln w="28575">
                <a:solidFill>
                  <a:srgbClr val="003C5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5132" name="Oval 8"/>
              <p:cNvSpPr>
                <a:spLocks noChangeArrowheads="1"/>
              </p:cNvSpPr>
              <p:nvPr/>
            </p:nvSpPr>
            <p:spPr bwMode="auto">
              <a:xfrm>
                <a:off x="4143372" y="3493436"/>
                <a:ext cx="1857388" cy="935696"/>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a:t>Tumeur</a:t>
                </a:r>
              </a:p>
            </p:txBody>
          </p:sp>
        </p:grpSp>
      </p:grpSp>
      <p:grpSp>
        <p:nvGrpSpPr>
          <p:cNvPr id="5123" name="Groupe 11"/>
          <p:cNvGrpSpPr>
            <a:grpSpLocks/>
          </p:cNvGrpSpPr>
          <p:nvPr/>
        </p:nvGrpSpPr>
        <p:grpSpPr bwMode="auto">
          <a:xfrm>
            <a:off x="1782763" y="166689"/>
            <a:ext cx="3651250" cy="2205037"/>
            <a:chOff x="285750" y="1428736"/>
            <a:chExt cx="8570913" cy="5143536"/>
          </a:xfrm>
        </p:grpSpPr>
        <p:grpSp>
          <p:nvGrpSpPr>
            <p:cNvPr id="5125" name="Groupe 5"/>
            <p:cNvGrpSpPr>
              <a:grpSpLocks/>
            </p:cNvGrpSpPr>
            <p:nvPr/>
          </p:nvGrpSpPr>
          <p:grpSpPr bwMode="auto">
            <a:xfrm>
              <a:off x="285750" y="1428736"/>
              <a:ext cx="8570913" cy="5143536"/>
              <a:chOff x="285750" y="1428736"/>
              <a:chExt cx="8570913" cy="5143536"/>
            </a:xfrm>
          </p:grpSpPr>
          <p:pic>
            <p:nvPicPr>
              <p:cNvPr id="5127" name="Picture 6" descr="pic de Bragg 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36"/>
                <a:ext cx="8570913" cy="514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902862" y="1547234"/>
                <a:ext cx="3786108" cy="1007230"/>
              </a:xfrm>
              <a:prstGeom prst="rect">
                <a:avLst/>
              </a:prstGeom>
              <a:solidFill>
                <a:schemeClr val="accent3"/>
              </a:solidFill>
            </p:spPr>
            <p:txBody>
              <a:bodyPr>
                <a:spAutoFit/>
              </a:bodyPr>
              <a:lstStyle/>
              <a:p>
                <a:pPr>
                  <a:defRPr/>
                </a:pPr>
                <a:r>
                  <a:rPr lang="fr-FR" sz="1050" b="1" dirty="0">
                    <a:solidFill>
                      <a:srgbClr val="C00000"/>
                    </a:solidFill>
                    <a:latin typeface="Arial Black" pitchFamily="34" charset="0"/>
                  </a:rPr>
                  <a:t>Protons (ou ions carbone)</a:t>
                </a:r>
              </a:p>
            </p:txBody>
          </p:sp>
        </p:grpSp>
        <p:cxnSp>
          <p:nvCxnSpPr>
            <p:cNvPr id="8" name="Connecteur droit avec flèche 7"/>
            <p:cNvCxnSpPr/>
            <p:nvPr/>
          </p:nvCxnSpPr>
          <p:spPr>
            <a:xfrm rot="10800000" flipV="1">
              <a:off x="4716538" y="2498916"/>
              <a:ext cx="782562" cy="57397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24" name="Text Box 5"/>
          <p:cNvSpPr txBox="1">
            <a:spLocks noChangeArrowheads="1"/>
          </p:cNvSpPr>
          <p:nvPr/>
        </p:nvSpPr>
        <p:spPr bwMode="auto">
          <a:xfrm>
            <a:off x="6543676" y="246063"/>
            <a:ext cx="3898899" cy="523220"/>
          </a:xfrm>
          <a:prstGeom prst="rect">
            <a:avLst/>
          </a:prstGeom>
          <a:solidFill>
            <a:srgbClr val="FFFFFF"/>
          </a:solidFill>
          <a:ln w="9525">
            <a:solidFill>
              <a:srgbClr val="C0000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fr-FR" sz="2800" b="1" dirty="0">
                <a:solidFill>
                  <a:schemeClr val="tx2"/>
                </a:solidFill>
              </a:rPr>
              <a:t>Pic de Bragg </a:t>
            </a:r>
            <a:r>
              <a:rPr lang="en-US" altLang="fr-FR" sz="2800" b="1" dirty="0" err="1">
                <a:solidFill>
                  <a:schemeClr val="tx2"/>
                </a:solidFill>
              </a:rPr>
              <a:t>étalé</a:t>
            </a:r>
            <a:endParaRPr lang="en-US" altLang="fr-FR" sz="2800" b="1" dirty="0">
              <a:solidFill>
                <a:schemeClr val="tx2"/>
              </a:solidFill>
            </a:endParaRPr>
          </a:p>
        </p:txBody>
      </p:sp>
    </p:spTree>
    <p:extLst>
      <p:ext uri="{BB962C8B-B14F-4D97-AF65-F5344CB8AC3E}">
        <p14:creationId xmlns:p14="http://schemas.microsoft.com/office/powerpoint/2010/main" val="18580399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numéro de diapositive 3"/>
          <p:cNvSpPr>
            <a:spLocks noGrp="1"/>
          </p:cNvSpPr>
          <p:nvPr>
            <p:ph type="sldNum" sz="quarter" idx="12"/>
          </p:nvPr>
        </p:nvSpPr>
        <p:spPr>
          <a:xfrm>
            <a:off x="2773363" y="62722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30F27778-0A46-4C7B-87C9-C47ABE33A3BB}" type="slidenum">
              <a:rPr lang="fr-FR" altLang="fr-FR" sz="1400">
                <a:latin typeface="Arial Black" panose="020B0A04020102020204" pitchFamily="34" charset="0"/>
              </a:rPr>
              <a:pPr algn="l"/>
              <a:t>4</a:t>
            </a:fld>
            <a:endParaRPr lang="fr-FR" altLang="fr-FR" sz="1400">
              <a:latin typeface="Arial Black" panose="020B0A04020102020204" pitchFamily="34" charset="0"/>
            </a:endParaRPr>
          </a:p>
        </p:txBody>
      </p:sp>
      <p:sp>
        <p:nvSpPr>
          <p:cNvPr id="1028" name="Rectangle 2"/>
          <p:cNvSpPr>
            <a:spLocks noGrp="1" noChangeArrowheads="1"/>
          </p:cNvSpPr>
          <p:nvPr>
            <p:ph type="title"/>
          </p:nvPr>
        </p:nvSpPr>
        <p:spPr>
          <a:xfrm>
            <a:off x="2995614" y="1157288"/>
            <a:ext cx="3444875" cy="639762"/>
          </a:xfrm>
        </p:spPr>
        <p:txBody>
          <a:bodyPr>
            <a:normAutofit fontScale="90000"/>
          </a:bodyPr>
          <a:lstStyle/>
          <a:p>
            <a:r>
              <a:rPr lang="fr-FR" altLang="fr-FR" smtClean="0"/>
              <a:t>Modulateur</a:t>
            </a:r>
          </a:p>
        </p:txBody>
      </p:sp>
      <p:pic>
        <p:nvPicPr>
          <p:cNvPr id="10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1916114"/>
            <a:ext cx="47879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4"/>
          <p:cNvGraphicFramePr>
            <a:graphicFrameLocks noChangeAspect="1"/>
          </p:cNvGraphicFramePr>
          <p:nvPr/>
        </p:nvGraphicFramePr>
        <p:xfrm>
          <a:off x="1847850" y="2241551"/>
          <a:ext cx="3132138" cy="3063875"/>
        </p:xfrm>
        <a:graphic>
          <a:graphicData uri="http://schemas.openxmlformats.org/presentationml/2006/ole">
            <mc:AlternateContent xmlns:mc="http://schemas.openxmlformats.org/markup-compatibility/2006">
              <mc:Choice xmlns:v="urn:schemas-microsoft-com:vml" Requires="v">
                <p:oleObj spid="_x0000_s1052" name="Image" r:id="rId4" imgW="4088889" imgH="4000000" progId="Photoshop.Image.7">
                  <p:embed/>
                </p:oleObj>
              </mc:Choice>
              <mc:Fallback>
                <p:oleObj name="Image" r:id="rId4" imgW="4088889" imgH="4000000"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241551"/>
                        <a:ext cx="3132138"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7" descr="logo ICPO"/>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7608889" y="404814"/>
            <a:ext cx="2587625" cy="1023937"/>
          </a:xfrm>
          <a:solidFill>
            <a:schemeClr val="bg1"/>
          </a:solidFill>
        </p:spPr>
      </p:pic>
      <p:sp>
        <p:nvSpPr>
          <p:cNvPr id="1031" name="ZoneTexte 6"/>
          <p:cNvSpPr txBox="1">
            <a:spLocks noChangeArrowheads="1"/>
          </p:cNvSpPr>
          <p:nvPr/>
        </p:nvSpPr>
        <p:spPr bwMode="auto">
          <a:xfrm>
            <a:off x="2597150" y="198439"/>
            <a:ext cx="396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3200" b="1">
                <a:solidFill>
                  <a:srgbClr val="C00000"/>
                </a:solidFill>
              </a:rPr>
              <a:t> technique « passive »</a:t>
            </a:r>
          </a:p>
        </p:txBody>
      </p:sp>
    </p:spTree>
    <p:extLst>
      <p:ext uri="{BB962C8B-B14F-4D97-AF65-F5344CB8AC3E}">
        <p14:creationId xmlns:p14="http://schemas.microsoft.com/office/powerpoint/2010/main" val="3935605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02167" y="228601"/>
            <a:ext cx="11347451" cy="1069520"/>
          </a:xfrm>
        </p:spPr>
        <p:txBody>
          <a:bodyPr>
            <a:normAutofit/>
          </a:bodyPr>
          <a:lstStyle/>
          <a:p>
            <a:pPr algn="ctr"/>
            <a:r>
              <a:rPr lang="fr-FR" altLang="ja-JP" sz="4000" b="1" dirty="0"/>
              <a:t>La meilleure technologie possible (2)</a:t>
            </a:r>
          </a:p>
        </p:txBody>
      </p:sp>
      <p:sp>
        <p:nvSpPr>
          <p:cNvPr id="54275" name="Rectangle 3"/>
          <p:cNvSpPr>
            <a:spLocks noGrp="1" noRot="1" noChangeArrowheads="1"/>
          </p:cNvSpPr>
          <p:nvPr>
            <p:ph type="body" sz="half" idx="1"/>
          </p:nvPr>
        </p:nvSpPr>
        <p:spPr/>
        <p:txBody>
          <a:bodyPr/>
          <a:lstStyle/>
          <a:p>
            <a:pPr eaLnBrk="1" hangingPunct="1"/>
            <a:r>
              <a:rPr lang="fr-FR" altLang="ja-JP" b="1" dirty="0">
                <a:ea typeface="MS PGothic" panose="020B0600070205080204" pitchFamily="34" charset="-128"/>
              </a:rPr>
              <a:t>2</a:t>
            </a:r>
            <a:r>
              <a:rPr lang="fr-FR" altLang="ja-JP" sz="3200" b="1" dirty="0">
                <a:ea typeface="MS PGothic" panose="020B0600070205080204" pitchFamily="34" charset="-128"/>
              </a:rPr>
              <a:t>/ Active scanning souhaitable pour :</a:t>
            </a:r>
          </a:p>
          <a:p>
            <a:pPr lvl="1" eaLnBrk="1" hangingPunct="1"/>
            <a:r>
              <a:rPr lang="fr-FR" altLang="ja-JP" sz="3200" b="1" i="1" dirty="0">
                <a:ea typeface="MS PGothic" panose="020B0600070205080204" pitchFamily="34" charset="-128"/>
              </a:rPr>
              <a:t>Diminuer la dose </a:t>
            </a:r>
            <a:r>
              <a:rPr lang="fr-FR" altLang="ja-JP" sz="3200" b="1" i="1" dirty="0" smtClean="0">
                <a:ea typeface="MS PGothic" panose="020B0600070205080204" pitchFamily="34" charset="-128"/>
              </a:rPr>
              <a:t>intégrale</a:t>
            </a:r>
            <a:endParaRPr lang="fr-FR" altLang="ja-JP" sz="3200" i="1" dirty="0">
              <a:ea typeface="MS PGothic" panose="020B0600070205080204" pitchFamily="34" charset="-128"/>
            </a:endParaRPr>
          </a:p>
          <a:p>
            <a:pPr lvl="1" eaLnBrk="1" hangingPunct="1"/>
            <a:r>
              <a:rPr lang="fr-FR" altLang="ja-JP" sz="3200" b="1" i="1" dirty="0">
                <a:ea typeface="MS PGothic" panose="020B0600070205080204" pitchFamily="34" charset="-128"/>
              </a:rPr>
              <a:t>Simplifier la </a:t>
            </a:r>
            <a:r>
              <a:rPr lang="fr-FR" altLang="ja-JP" sz="3200" b="1" i="1" dirty="0" smtClean="0">
                <a:ea typeface="MS PGothic" panose="020B0600070205080204" pitchFamily="34" charset="-128"/>
              </a:rPr>
              <a:t>préparation, </a:t>
            </a:r>
            <a:r>
              <a:rPr lang="fr-FR" altLang="ja-JP" sz="3200" b="1" i="1" dirty="0">
                <a:ea typeface="MS PGothic" panose="020B0600070205080204" pitchFamily="34" charset="-128"/>
              </a:rPr>
              <a:t>l’installation et la </a:t>
            </a:r>
            <a:r>
              <a:rPr lang="fr-FR" altLang="ja-JP" sz="3200" b="1" i="1" dirty="0" smtClean="0">
                <a:ea typeface="MS PGothic" panose="020B0600070205080204" pitchFamily="34" charset="-128"/>
              </a:rPr>
              <a:t>dosimétrie </a:t>
            </a:r>
            <a:endParaRPr lang="fr-FR" altLang="ja-JP" sz="3200" i="1" dirty="0">
              <a:ea typeface="MS PGothic" panose="020B0600070205080204" pitchFamily="34" charset="-128"/>
            </a:endParaRPr>
          </a:p>
          <a:p>
            <a:pPr lvl="1" eaLnBrk="1" hangingPunct="1"/>
            <a:endParaRPr lang="fr-FR" altLang="ja-JP" sz="3200" i="1" dirty="0">
              <a:ea typeface="MS PGothic" panose="020B0600070205080204" pitchFamily="34" charset="-128"/>
            </a:endParaRPr>
          </a:p>
          <a:p>
            <a:pPr eaLnBrk="1" hangingPunct="1"/>
            <a:endParaRPr lang="fr-FR" altLang="ja-JP" b="1" dirty="0">
              <a:ea typeface="MS PGothic" panose="020B0600070205080204" pitchFamily="34" charset="-128"/>
            </a:endParaRPr>
          </a:p>
        </p:txBody>
      </p:sp>
      <p:graphicFrame>
        <p:nvGraphicFramePr>
          <p:cNvPr id="54276" name="Object 6"/>
          <p:cNvGraphicFramePr>
            <a:graphicFrameLocks noGrp="1" noChangeAspect="1"/>
          </p:cNvGraphicFramePr>
          <p:nvPr>
            <p:ph sz="half" idx="2"/>
            <p:extLst>
              <p:ext uri="{D42A27DB-BD31-4B8C-83A1-F6EECF244321}">
                <p14:modId xmlns:p14="http://schemas.microsoft.com/office/powerpoint/2010/main" val="496289944"/>
              </p:ext>
            </p:extLst>
          </p:nvPr>
        </p:nvGraphicFramePr>
        <p:xfrm>
          <a:off x="6547079" y="1907496"/>
          <a:ext cx="4194175" cy="3146425"/>
        </p:xfrm>
        <a:graphic>
          <a:graphicData uri="http://schemas.openxmlformats.org/presentationml/2006/ole">
            <mc:AlternateContent xmlns:mc="http://schemas.openxmlformats.org/markup-compatibility/2006">
              <mc:Choice xmlns:v="urn:schemas-microsoft-com:vml" Requires="v">
                <p:oleObj spid="_x0000_s3098" name="Diapositive" r:id="rId3" imgW="4476750" imgH="3357563" progId="PowerPoint.Slide.8">
                  <p:embed/>
                </p:oleObj>
              </mc:Choice>
              <mc:Fallback>
                <p:oleObj name="Diapositive" r:id="rId3" imgW="4476750" imgH="3357563" progId="PowerPoint.Slid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079" y="1907496"/>
                        <a:ext cx="41941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39279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fld id="{A2090A95-07FD-4E9D-AFB6-3B820DC750F0}" type="slidenum">
              <a:rPr lang="fr-FR" altLang="fr-FR"/>
              <a:pPr/>
              <a:t>6</a:t>
            </a:fld>
            <a:endParaRPr lang="fr-FR" altLang="fr-FR"/>
          </a:p>
        </p:txBody>
      </p:sp>
      <p:sp>
        <p:nvSpPr>
          <p:cNvPr id="114690" name="Rectangle 2"/>
          <p:cNvSpPr>
            <a:spLocks noGrp="1" noChangeArrowheads="1"/>
          </p:cNvSpPr>
          <p:nvPr>
            <p:ph type="body" idx="1"/>
          </p:nvPr>
        </p:nvSpPr>
        <p:spPr>
          <a:xfrm>
            <a:off x="2343151" y="1306513"/>
            <a:ext cx="2143125" cy="4468812"/>
          </a:xfrm>
        </p:spPr>
        <p:txBody>
          <a:bodyPr/>
          <a:lstStyle/>
          <a:p>
            <a:pPr marL="0" indent="0" defTabSz="287338">
              <a:spcBef>
                <a:spcPct val="0"/>
              </a:spcBef>
              <a:buNone/>
            </a:pPr>
            <a:r>
              <a:rPr lang="fr-FR" altLang="fr-FR" sz="1600" b="1" dirty="0">
                <a:solidFill>
                  <a:srgbClr val="278CB5"/>
                </a:solidFill>
              </a:rPr>
              <a:t>PHOTONS</a:t>
            </a:r>
            <a:endParaRPr lang="fr-FR" altLang="fr-FR" sz="1600" dirty="0">
              <a:solidFill>
                <a:srgbClr val="278CB5"/>
              </a:solidFill>
            </a:endParaRPr>
          </a:p>
          <a:p>
            <a:pPr marL="0" indent="0" defTabSz="287338">
              <a:spcBef>
                <a:spcPct val="0"/>
              </a:spcBef>
              <a:buNone/>
            </a:pPr>
            <a:r>
              <a:rPr lang="fr-FR" altLang="fr-FR" sz="1600" dirty="0">
                <a:solidFill>
                  <a:schemeClr val="tx2"/>
                </a:solidFill>
              </a:rPr>
              <a:t>(X ou gamma)</a:t>
            </a:r>
          </a:p>
          <a:p>
            <a:pPr marL="0" indent="0" defTabSz="287338">
              <a:spcBef>
                <a:spcPct val="0"/>
              </a:spcBef>
              <a:buNone/>
            </a:pPr>
            <a:endParaRPr lang="fr-FR" altLang="fr-FR" sz="1600" dirty="0"/>
          </a:p>
          <a:p>
            <a:pPr marL="0" indent="0" defTabSz="287338">
              <a:spcBef>
                <a:spcPct val="0"/>
              </a:spcBef>
              <a:buNone/>
            </a:pPr>
            <a:r>
              <a:rPr lang="fr-FR" altLang="fr-FR" sz="1600" dirty="0"/>
              <a:t>Mise en </a:t>
            </a:r>
            <a:r>
              <a:rPr lang="fr-FR" altLang="fr-FR" sz="1600" dirty="0" err="1"/>
              <a:t>mvt</a:t>
            </a:r>
            <a:r>
              <a:rPr lang="fr-FR" altLang="fr-FR" sz="1600" dirty="0"/>
              <a:t> d'électrons </a:t>
            </a:r>
            <a:r>
              <a:rPr lang="fr-FR" altLang="fr-FR" sz="1600" dirty="0" err="1"/>
              <a:t>sdaire</a:t>
            </a:r>
            <a:endParaRPr lang="fr-FR" altLang="fr-FR" sz="1600" dirty="0"/>
          </a:p>
          <a:p>
            <a:pPr marL="0" indent="0" defTabSz="287338">
              <a:spcBef>
                <a:spcPct val="0"/>
              </a:spcBef>
              <a:buNone/>
            </a:pPr>
            <a:endParaRPr lang="fr-FR" altLang="fr-FR" sz="1600" dirty="0"/>
          </a:p>
          <a:p>
            <a:pPr marL="0" indent="0" defTabSz="287338">
              <a:spcBef>
                <a:spcPct val="0"/>
              </a:spcBef>
              <a:buNone/>
            </a:pPr>
            <a:endParaRPr lang="fr-FR" altLang="fr-FR" sz="1600" dirty="0"/>
          </a:p>
          <a:p>
            <a:pPr marL="0" indent="0" defTabSz="287338">
              <a:spcBef>
                <a:spcPct val="0"/>
              </a:spcBef>
              <a:buNone/>
            </a:pPr>
            <a:endParaRPr lang="fr-FR" altLang="fr-FR" sz="1600" dirty="0"/>
          </a:p>
          <a:p>
            <a:pPr marL="0" indent="0" defTabSz="287338">
              <a:spcBef>
                <a:spcPct val="0"/>
              </a:spcBef>
              <a:buNone/>
            </a:pPr>
            <a:endParaRPr lang="fr-FR" altLang="fr-FR" sz="1600" dirty="0"/>
          </a:p>
          <a:p>
            <a:pPr marL="0" indent="0" defTabSz="287338">
              <a:spcBef>
                <a:spcPct val="0"/>
              </a:spcBef>
              <a:buNone/>
            </a:pPr>
            <a:endParaRPr lang="fr-FR" altLang="fr-FR" sz="1600" dirty="0"/>
          </a:p>
          <a:p>
            <a:pPr marL="0" indent="0" defTabSz="287338">
              <a:spcBef>
                <a:spcPct val="0"/>
              </a:spcBef>
              <a:buNone/>
            </a:pPr>
            <a:r>
              <a:rPr lang="fr-FR" altLang="fr-FR" sz="1600" dirty="0"/>
              <a:t>TEL : faible</a:t>
            </a:r>
          </a:p>
          <a:p>
            <a:pPr marL="0" indent="0" defTabSz="287338">
              <a:spcBef>
                <a:spcPct val="0"/>
              </a:spcBef>
              <a:buNone/>
            </a:pPr>
            <a:r>
              <a:rPr lang="fr-FR" altLang="fr-FR" sz="1600" dirty="0"/>
              <a:t>(&gt;10 </a:t>
            </a:r>
            <a:r>
              <a:rPr lang="fr-FR" altLang="fr-FR" sz="1600" dirty="0" err="1"/>
              <a:t>KeV</a:t>
            </a:r>
            <a:r>
              <a:rPr lang="fr-FR" altLang="fr-FR" sz="1600" dirty="0"/>
              <a:t>/</a:t>
            </a:r>
            <a:r>
              <a:rPr lang="fr-FR" altLang="fr-FR" sz="1600" dirty="0" err="1"/>
              <a:t>micro.n</a:t>
            </a:r>
            <a:r>
              <a:rPr lang="fr-FR" altLang="fr-FR" sz="1600" dirty="0"/>
              <a:t>)</a:t>
            </a:r>
          </a:p>
          <a:p>
            <a:pPr marL="0" indent="0" defTabSz="287338">
              <a:spcBef>
                <a:spcPct val="0"/>
              </a:spcBef>
              <a:buNone/>
            </a:pPr>
            <a:endParaRPr lang="fr-FR" altLang="fr-FR" sz="1600" dirty="0"/>
          </a:p>
          <a:p>
            <a:pPr marL="0" indent="0" defTabSz="287338">
              <a:spcBef>
                <a:spcPct val="0"/>
              </a:spcBef>
              <a:buNone/>
            </a:pPr>
            <a:r>
              <a:rPr lang="fr-FR" altLang="fr-FR" sz="1600" dirty="0"/>
              <a:t>EBR  : 1</a:t>
            </a:r>
          </a:p>
          <a:p>
            <a:pPr marL="0" indent="0" defTabSz="287338">
              <a:spcBef>
                <a:spcPct val="0"/>
              </a:spcBef>
              <a:buNone/>
            </a:pPr>
            <a:endParaRPr lang="fr-FR" altLang="fr-FR" sz="1600" dirty="0"/>
          </a:p>
          <a:p>
            <a:pPr marL="0" indent="0" defTabSz="287338">
              <a:spcBef>
                <a:spcPct val="0"/>
              </a:spcBef>
              <a:buNone/>
            </a:pPr>
            <a:r>
              <a:rPr lang="fr-FR" altLang="fr-FR" sz="1600" dirty="0"/>
              <a:t>OER: 3,1</a:t>
            </a:r>
          </a:p>
        </p:txBody>
      </p:sp>
      <p:sp>
        <p:nvSpPr>
          <p:cNvPr id="114691" name="Rectangle 3"/>
          <p:cNvSpPr>
            <a:spLocks noChangeArrowheads="1"/>
          </p:cNvSpPr>
          <p:nvPr/>
        </p:nvSpPr>
        <p:spPr bwMode="auto">
          <a:xfrm>
            <a:off x="4443413" y="1306514"/>
            <a:ext cx="211455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defTabSz="287338">
              <a:spcBef>
                <a:spcPct val="20000"/>
              </a:spcBef>
              <a:buClr>
                <a:srgbClr val="278CB5"/>
              </a:buClr>
              <a:buChar char="•"/>
              <a:defRPr sz="2000">
                <a:solidFill>
                  <a:schemeClr val="tx1"/>
                </a:solidFill>
                <a:latin typeface="Arial" panose="020B0604020202020204" pitchFamily="34" charset="0"/>
              </a:defRPr>
            </a:lvl1pPr>
            <a:lvl2pPr marL="765175" indent="-28575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2pPr>
            <a:lvl3pPr marL="1184275" indent="-228600" defTabSz="287338">
              <a:spcBef>
                <a:spcPct val="20000"/>
              </a:spcBef>
              <a:buClr>
                <a:srgbClr val="278CB5"/>
              </a:buClr>
              <a:buChar char="•"/>
              <a:defRPr sz="2000">
                <a:solidFill>
                  <a:schemeClr val="tx1"/>
                </a:solidFill>
                <a:latin typeface="Arial" panose="020B0604020202020204" pitchFamily="34" charset="0"/>
              </a:defRPr>
            </a:lvl3pPr>
            <a:lvl4pPr marL="1603375"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4pPr>
            <a:lvl5pPr marL="2057400"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5pPr>
            <a:lvl6pPr marL="25146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6pPr>
            <a:lvl7pPr marL="29718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7pPr>
            <a:lvl8pPr marL="34290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8pPr>
            <a:lvl9pPr marL="38862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9pPr>
          </a:lstStyle>
          <a:p>
            <a:pPr algn="ctr">
              <a:spcBef>
                <a:spcPct val="0"/>
              </a:spcBef>
              <a:buFontTx/>
              <a:buNone/>
            </a:pPr>
            <a:r>
              <a:rPr lang="fr-FR" altLang="fr-FR" sz="1600" b="1" dirty="0">
                <a:solidFill>
                  <a:srgbClr val="278CB5"/>
                </a:solidFill>
              </a:rPr>
              <a:t>ELECTRONS</a:t>
            </a:r>
            <a:endParaRPr lang="fr-FR" altLang="fr-FR" sz="1600" dirty="0">
              <a:solidFill>
                <a:srgbClr val="278CB5"/>
              </a:solidFill>
            </a:endParaRPr>
          </a:p>
          <a:p>
            <a:pPr algn="ctr">
              <a:spcBef>
                <a:spcPct val="0"/>
              </a:spcBef>
              <a:buFontTx/>
              <a:buNone/>
            </a:pPr>
            <a:r>
              <a:rPr lang="fr-FR" altLang="fr-FR" sz="1600" dirty="0" err="1">
                <a:solidFill>
                  <a:schemeClr val="tx2"/>
                </a:solidFill>
              </a:rPr>
              <a:t>Iaire</a:t>
            </a:r>
            <a:endParaRPr lang="fr-FR" altLang="fr-FR" sz="1600" dirty="0">
              <a:solidFill>
                <a:schemeClr val="tx2"/>
              </a:solidFill>
            </a:endParaRPr>
          </a:p>
          <a:p>
            <a:pPr>
              <a:spcBef>
                <a:spcPct val="0"/>
              </a:spcBef>
              <a:buFontTx/>
              <a:buNone/>
            </a:pPr>
            <a:endParaRPr lang="fr-FR" altLang="fr-FR" sz="1600" dirty="0"/>
          </a:p>
          <a:p>
            <a:pPr>
              <a:spcBef>
                <a:spcPct val="0"/>
              </a:spcBef>
              <a:buFontTx/>
              <a:buNone/>
            </a:pPr>
            <a:r>
              <a:rPr lang="fr-FR" altLang="fr-FR" sz="1600" dirty="0"/>
              <a:t>Ionisation (&gt; 10ev)</a:t>
            </a:r>
          </a:p>
          <a:p>
            <a:pPr>
              <a:spcBef>
                <a:spcPct val="0"/>
              </a:spcBef>
              <a:buFontTx/>
              <a:buNone/>
            </a:pPr>
            <a:r>
              <a:rPr lang="fr-FR" altLang="fr-FR" sz="1600" dirty="0"/>
              <a:t>Excitation (&lt; 10ev)</a:t>
            </a:r>
          </a:p>
          <a:p>
            <a:pPr>
              <a:spcBef>
                <a:spcPct val="0"/>
              </a:spcBef>
              <a:buFontTx/>
              <a:buNone/>
            </a:pPr>
            <a:endParaRPr lang="fr-FR" altLang="fr-FR" sz="1600" dirty="0"/>
          </a:p>
          <a:p>
            <a:pPr>
              <a:spcBef>
                <a:spcPct val="0"/>
              </a:spcBef>
              <a:buFontTx/>
              <a:buNone/>
            </a:pPr>
            <a:endParaRPr lang="fr-FR" altLang="fr-FR" sz="1600" dirty="0"/>
          </a:p>
          <a:p>
            <a:pPr>
              <a:spcBef>
                <a:spcPct val="0"/>
              </a:spcBef>
              <a:buFontTx/>
              <a:buNone/>
            </a:pPr>
            <a:endParaRPr lang="fr-FR" altLang="fr-FR" sz="1600" dirty="0"/>
          </a:p>
          <a:p>
            <a:pPr>
              <a:spcBef>
                <a:spcPct val="0"/>
              </a:spcBef>
              <a:buFontTx/>
              <a:buNone/>
            </a:pPr>
            <a:endParaRPr lang="fr-FR" altLang="fr-FR" sz="1600" dirty="0"/>
          </a:p>
          <a:p>
            <a:pPr>
              <a:spcBef>
                <a:spcPct val="0"/>
              </a:spcBef>
              <a:buFontTx/>
              <a:buNone/>
            </a:pPr>
            <a:endParaRPr lang="fr-FR" altLang="fr-FR" sz="1600" dirty="0"/>
          </a:p>
          <a:p>
            <a:pPr>
              <a:spcBef>
                <a:spcPct val="0"/>
              </a:spcBef>
              <a:buFontTx/>
              <a:buNone/>
            </a:pPr>
            <a:r>
              <a:rPr lang="fr-FR" altLang="fr-FR" sz="1600" dirty="0"/>
              <a:t>TEL : faible</a:t>
            </a:r>
          </a:p>
          <a:p>
            <a:pPr>
              <a:spcBef>
                <a:spcPct val="0"/>
              </a:spcBef>
              <a:buFontTx/>
              <a:buNone/>
            </a:pPr>
            <a:r>
              <a:rPr lang="fr-FR" altLang="fr-FR" sz="1600" dirty="0"/>
              <a:t> </a:t>
            </a:r>
          </a:p>
          <a:p>
            <a:pPr>
              <a:spcBef>
                <a:spcPct val="0"/>
              </a:spcBef>
              <a:buFontTx/>
              <a:buNone/>
            </a:pPr>
            <a:endParaRPr lang="fr-FR" altLang="fr-FR" sz="1600" dirty="0"/>
          </a:p>
          <a:p>
            <a:pPr>
              <a:spcBef>
                <a:spcPct val="0"/>
              </a:spcBef>
              <a:buFontTx/>
              <a:buNone/>
            </a:pPr>
            <a:r>
              <a:rPr lang="fr-FR" altLang="fr-FR" sz="1600" dirty="0"/>
              <a:t>EBR: 1</a:t>
            </a:r>
          </a:p>
          <a:p>
            <a:pPr>
              <a:spcBef>
                <a:spcPct val="0"/>
              </a:spcBef>
              <a:buFontTx/>
              <a:buNone/>
            </a:pPr>
            <a:endParaRPr lang="fr-FR" altLang="fr-FR" sz="1600" dirty="0"/>
          </a:p>
          <a:p>
            <a:pPr>
              <a:spcBef>
                <a:spcPct val="0"/>
              </a:spcBef>
              <a:buFontTx/>
              <a:buNone/>
            </a:pPr>
            <a:r>
              <a:rPr lang="fr-FR" altLang="fr-FR" sz="1600" dirty="0"/>
              <a:t>OER: 3,1</a:t>
            </a:r>
          </a:p>
        </p:txBody>
      </p:sp>
      <p:sp>
        <p:nvSpPr>
          <p:cNvPr id="114692" name="Rectangle 4"/>
          <p:cNvSpPr>
            <a:spLocks noChangeArrowheads="1"/>
          </p:cNvSpPr>
          <p:nvPr/>
        </p:nvSpPr>
        <p:spPr bwMode="auto">
          <a:xfrm>
            <a:off x="6519864" y="1306513"/>
            <a:ext cx="280352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defTabSz="287338">
              <a:spcBef>
                <a:spcPct val="20000"/>
              </a:spcBef>
              <a:buClr>
                <a:srgbClr val="278CB5"/>
              </a:buClr>
              <a:buChar char="•"/>
              <a:defRPr sz="2000">
                <a:solidFill>
                  <a:schemeClr val="tx1"/>
                </a:solidFill>
                <a:latin typeface="Arial" panose="020B0604020202020204" pitchFamily="34" charset="0"/>
              </a:defRPr>
            </a:lvl1pPr>
            <a:lvl2pPr marL="765175" indent="-28575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2pPr>
            <a:lvl3pPr marL="1184275" indent="-228600" defTabSz="287338">
              <a:spcBef>
                <a:spcPct val="20000"/>
              </a:spcBef>
              <a:buClr>
                <a:srgbClr val="278CB5"/>
              </a:buClr>
              <a:buChar char="•"/>
              <a:defRPr sz="2000">
                <a:solidFill>
                  <a:schemeClr val="tx1"/>
                </a:solidFill>
                <a:latin typeface="Arial" panose="020B0604020202020204" pitchFamily="34" charset="0"/>
              </a:defRPr>
            </a:lvl3pPr>
            <a:lvl4pPr marL="1603375"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4pPr>
            <a:lvl5pPr marL="2057400"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5pPr>
            <a:lvl6pPr marL="25146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6pPr>
            <a:lvl7pPr marL="29718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7pPr>
            <a:lvl8pPr marL="34290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8pPr>
            <a:lvl9pPr marL="38862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9pPr>
          </a:lstStyle>
          <a:p>
            <a:pPr algn="ctr">
              <a:spcBef>
                <a:spcPct val="0"/>
              </a:spcBef>
              <a:buFontTx/>
              <a:buNone/>
            </a:pPr>
            <a:r>
              <a:rPr lang="fr-FR" altLang="fr-FR" sz="1600" b="1">
                <a:solidFill>
                  <a:srgbClr val="278CB5"/>
                </a:solidFill>
              </a:rPr>
              <a:t>NEUTRONS</a:t>
            </a:r>
            <a:endParaRPr lang="fr-FR" altLang="fr-FR" sz="1600">
              <a:solidFill>
                <a:srgbClr val="278CB5"/>
              </a:solidFill>
            </a:endParaRPr>
          </a:p>
          <a:p>
            <a:pPr algn="ctr">
              <a:spcBef>
                <a:spcPct val="0"/>
              </a:spcBef>
              <a:buFontTx/>
              <a:buNone/>
            </a:pPr>
            <a:r>
              <a:rPr lang="fr-FR" altLang="fr-FR" sz="1600">
                <a:solidFill>
                  <a:schemeClr val="tx2"/>
                </a:solidFill>
              </a:rPr>
              <a:t>(20 MeV)</a:t>
            </a:r>
            <a:endParaRPr lang="fr-FR" altLang="fr-FR" sz="1600"/>
          </a:p>
          <a:p>
            <a:pPr>
              <a:spcBef>
                <a:spcPct val="0"/>
              </a:spcBef>
              <a:buFontTx/>
              <a:buNone/>
            </a:pPr>
            <a:endParaRPr lang="fr-FR" altLang="fr-FR" sz="1600"/>
          </a:p>
          <a:p>
            <a:pPr>
              <a:spcBef>
                <a:spcPct val="0"/>
              </a:spcBef>
              <a:buFontTx/>
              <a:buNone/>
            </a:pPr>
            <a:r>
              <a:rPr lang="fr-FR" altLang="fr-FR" sz="1600"/>
              <a:t>Mise en mvt de protons à faible parcours</a:t>
            </a:r>
          </a:p>
          <a:p>
            <a:pPr>
              <a:spcBef>
                <a:spcPct val="0"/>
              </a:spcBef>
              <a:buFontTx/>
              <a:buNone/>
            </a:pPr>
            <a:r>
              <a:rPr lang="fr-FR" altLang="fr-FR" sz="1600"/>
              <a:t>(TEL élevé)</a:t>
            </a:r>
          </a:p>
          <a:p>
            <a:pPr>
              <a:spcBef>
                <a:spcPct val="0"/>
              </a:spcBef>
              <a:buFontTx/>
              <a:buNone/>
            </a:pPr>
            <a:r>
              <a:rPr lang="fr-FR" altLang="fr-FR" sz="1600"/>
              <a:t>Production de photons</a:t>
            </a:r>
          </a:p>
          <a:p>
            <a:pPr>
              <a:spcBef>
                <a:spcPct val="0"/>
              </a:spcBef>
              <a:buFontTx/>
              <a:buNone/>
            </a:pPr>
            <a:r>
              <a:rPr lang="fr-FR" altLang="fr-FR" sz="1600"/>
              <a:t>Production de part alpha (TEL élevé)</a:t>
            </a:r>
          </a:p>
          <a:p>
            <a:pPr>
              <a:spcBef>
                <a:spcPct val="0"/>
              </a:spcBef>
              <a:buFontTx/>
              <a:buNone/>
            </a:pPr>
            <a:endParaRPr lang="fr-FR" altLang="fr-FR" sz="1600"/>
          </a:p>
          <a:p>
            <a:pPr>
              <a:spcBef>
                <a:spcPct val="0"/>
              </a:spcBef>
              <a:buFontTx/>
              <a:buNone/>
            </a:pPr>
            <a:r>
              <a:rPr lang="fr-FR" altLang="fr-FR" sz="1600"/>
              <a:t>TEL : élevé</a:t>
            </a:r>
          </a:p>
          <a:p>
            <a:pPr>
              <a:spcBef>
                <a:spcPct val="0"/>
              </a:spcBef>
              <a:buFontTx/>
              <a:buNone/>
            </a:pPr>
            <a:r>
              <a:rPr lang="fr-FR" altLang="fr-FR" sz="1600"/>
              <a:t>(&gt;15 KeV/micro.m)</a:t>
            </a:r>
          </a:p>
          <a:p>
            <a:pPr>
              <a:spcBef>
                <a:spcPct val="0"/>
              </a:spcBef>
              <a:buFontTx/>
              <a:buNone/>
            </a:pPr>
            <a:r>
              <a:rPr lang="fr-FR" altLang="fr-FR" sz="1600"/>
              <a:t> </a:t>
            </a:r>
          </a:p>
          <a:p>
            <a:pPr>
              <a:spcBef>
                <a:spcPct val="0"/>
              </a:spcBef>
              <a:buFontTx/>
              <a:buNone/>
            </a:pPr>
            <a:r>
              <a:rPr lang="fr-FR" altLang="fr-FR" sz="1600"/>
              <a:t>EBR: 2,4</a:t>
            </a:r>
          </a:p>
          <a:p>
            <a:pPr>
              <a:spcBef>
                <a:spcPct val="0"/>
              </a:spcBef>
              <a:buFontTx/>
              <a:buNone/>
            </a:pPr>
            <a:endParaRPr lang="fr-FR" altLang="fr-FR" sz="1600"/>
          </a:p>
          <a:p>
            <a:pPr>
              <a:spcBef>
                <a:spcPct val="0"/>
              </a:spcBef>
              <a:buFontTx/>
              <a:buNone/>
            </a:pPr>
            <a:r>
              <a:rPr lang="fr-FR" altLang="fr-FR" sz="1600"/>
              <a:t>OER: 1.8</a:t>
            </a:r>
          </a:p>
        </p:txBody>
      </p:sp>
      <p:sp>
        <p:nvSpPr>
          <p:cNvPr id="114693" name="Rectangle 5"/>
          <p:cNvSpPr>
            <a:spLocks noChangeArrowheads="1"/>
          </p:cNvSpPr>
          <p:nvPr/>
        </p:nvSpPr>
        <p:spPr bwMode="auto">
          <a:xfrm>
            <a:off x="9288463" y="1306513"/>
            <a:ext cx="2063750"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defTabSz="287338">
              <a:spcBef>
                <a:spcPct val="20000"/>
              </a:spcBef>
              <a:buClr>
                <a:srgbClr val="278CB5"/>
              </a:buClr>
              <a:buChar char="•"/>
              <a:defRPr sz="2000">
                <a:solidFill>
                  <a:schemeClr val="tx1"/>
                </a:solidFill>
                <a:latin typeface="Arial" panose="020B0604020202020204" pitchFamily="34" charset="0"/>
              </a:defRPr>
            </a:lvl1pPr>
            <a:lvl2pPr marL="765175" indent="-28575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2pPr>
            <a:lvl3pPr marL="1184275" indent="-228600" defTabSz="287338">
              <a:spcBef>
                <a:spcPct val="20000"/>
              </a:spcBef>
              <a:buClr>
                <a:srgbClr val="278CB5"/>
              </a:buClr>
              <a:buChar char="•"/>
              <a:defRPr sz="2000">
                <a:solidFill>
                  <a:schemeClr val="tx1"/>
                </a:solidFill>
                <a:latin typeface="Arial" panose="020B0604020202020204" pitchFamily="34" charset="0"/>
              </a:defRPr>
            </a:lvl3pPr>
            <a:lvl4pPr marL="1603375"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4pPr>
            <a:lvl5pPr marL="2057400" indent="-228600" defTabSz="287338">
              <a:spcBef>
                <a:spcPct val="20000"/>
              </a:spcBef>
              <a:buClr>
                <a:srgbClr val="278CB5"/>
              </a:buClr>
              <a:buFont typeface="Times New Roman" panose="02020603050405020304" pitchFamily="18" charset="0"/>
              <a:buChar char="»"/>
              <a:defRPr sz="2000">
                <a:solidFill>
                  <a:schemeClr val="tx1"/>
                </a:solidFill>
                <a:latin typeface="Arial" panose="020B0604020202020204" pitchFamily="34" charset="0"/>
              </a:defRPr>
            </a:lvl5pPr>
            <a:lvl6pPr marL="25146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6pPr>
            <a:lvl7pPr marL="29718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7pPr>
            <a:lvl8pPr marL="34290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8pPr>
            <a:lvl9pPr marL="3886200" indent="-228600" defTabSz="287338" eaLnBrk="0" fontAlgn="base" hangingPunct="0">
              <a:spcBef>
                <a:spcPct val="20000"/>
              </a:spcBef>
              <a:spcAft>
                <a:spcPct val="0"/>
              </a:spcAft>
              <a:buClr>
                <a:srgbClr val="278CB5"/>
              </a:buClr>
              <a:buFont typeface="Times New Roman" panose="02020603050405020304" pitchFamily="18" charset="0"/>
              <a:buChar char="»"/>
              <a:defRPr sz="2000">
                <a:solidFill>
                  <a:schemeClr val="tx1"/>
                </a:solidFill>
                <a:latin typeface="Arial" panose="020B0604020202020204" pitchFamily="34" charset="0"/>
              </a:defRPr>
            </a:lvl9pPr>
          </a:lstStyle>
          <a:p>
            <a:pPr algn="ctr">
              <a:spcBef>
                <a:spcPct val="0"/>
              </a:spcBef>
              <a:buFontTx/>
              <a:buNone/>
            </a:pPr>
            <a:r>
              <a:rPr lang="fr-FR" altLang="fr-FR" sz="1600" b="1">
                <a:solidFill>
                  <a:srgbClr val="278CB5"/>
                </a:solidFill>
              </a:rPr>
              <a:t>PROTONS</a:t>
            </a:r>
            <a:endParaRPr lang="fr-FR" altLang="fr-FR" sz="1600">
              <a:solidFill>
                <a:srgbClr val="278CB5"/>
              </a:solidFill>
            </a:endParaRPr>
          </a:p>
          <a:p>
            <a:pPr algn="ctr">
              <a:spcBef>
                <a:spcPct val="0"/>
              </a:spcBef>
              <a:buFontTx/>
              <a:buNone/>
            </a:pPr>
            <a:r>
              <a:rPr lang="fr-FR" altLang="fr-FR" sz="1600">
                <a:solidFill>
                  <a:schemeClr val="tx2"/>
                </a:solidFill>
              </a:rPr>
              <a:t>Iaire</a:t>
            </a:r>
            <a:endParaRPr lang="fr-FR" altLang="fr-FR" sz="1600"/>
          </a:p>
          <a:p>
            <a:pPr>
              <a:spcBef>
                <a:spcPct val="0"/>
              </a:spcBef>
              <a:buFontTx/>
              <a:buNone/>
            </a:pPr>
            <a:endParaRPr lang="fr-FR" altLang="fr-FR" sz="1600"/>
          </a:p>
          <a:p>
            <a:pPr>
              <a:spcBef>
                <a:spcPct val="0"/>
              </a:spcBef>
              <a:buFontTx/>
              <a:buNone/>
            </a:pPr>
            <a:r>
              <a:rPr lang="fr-FR" altLang="fr-FR" sz="1600"/>
              <a:t>Ionisations +++ en fin de parcours</a:t>
            </a:r>
          </a:p>
          <a:p>
            <a:pPr>
              <a:spcBef>
                <a:spcPct val="0"/>
              </a:spcBef>
              <a:buFontTx/>
              <a:buNone/>
            </a:pPr>
            <a:endParaRPr lang="fr-FR" altLang="fr-FR" sz="1600"/>
          </a:p>
          <a:p>
            <a:pPr>
              <a:spcBef>
                <a:spcPct val="0"/>
              </a:spcBef>
              <a:buFontTx/>
              <a:buNone/>
            </a:pPr>
            <a:endParaRPr lang="fr-FR" altLang="fr-FR" sz="1600"/>
          </a:p>
          <a:p>
            <a:pPr>
              <a:spcBef>
                <a:spcPct val="0"/>
              </a:spcBef>
              <a:buFontTx/>
              <a:buNone/>
            </a:pPr>
            <a:endParaRPr lang="fr-FR" altLang="fr-FR" sz="1600"/>
          </a:p>
          <a:p>
            <a:pPr>
              <a:spcBef>
                <a:spcPct val="0"/>
              </a:spcBef>
              <a:buFontTx/>
              <a:buNone/>
            </a:pPr>
            <a:endParaRPr lang="fr-FR" altLang="fr-FR" sz="1600"/>
          </a:p>
          <a:p>
            <a:pPr>
              <a:spcBef>
                <a:spcPct val="0"/>
              </a:spcBef>
              <a:buFontTx/>
              <a:buNone/>
            </a:pPr>
            <a:endParaRPr lang="fr-FR" altLang="fr-FR" sz="1600"/>
          </a:p>
          <a:p>
            <a:pPr>
              <a:spcBef>
                <a:spcPct val="0"/>
              </a:spcBef>
              <a:buFontTx/>
              <a:buNone/>
            </a:pPr>
            <a:r>
              <a:rPr lang="fr-FR" altLang="fr-FR" sz="1600"/>
              <a:t>TEL : faible</a:t>
            </a:r>
          </a:p>
          <a:p>
            <a:pPr>
              <a:spcBef>
                <a:spcPct val="0"/>
              </a:spcBef>
              <a:buFontTx/>
              <a:buNone/>
            </a:pPr>
            <a:endParaRPr lang="fr-FR" altLang="fr-FR" sz="1600"/>
          </a:p>
          <a:p>
            <a:pPr>
              <a:spcBef>
                <a:spcPct val="0"/>
              </a:spcBef>
              <a:buFontTx/>
              <a:buNone/>
            </a:pPr>
            <a:r>
              <a:rPr lang="fr-FR" altLang="fr-FR" sz="1600"/>
              <a:t> </a:t>
            </a:r>
          </a:p>
          <a:p>
            <a:pPr>
              <a:spcBef>
                <a:spcPct val="0"/>
              </a:spcBef>
              <a:buFontTx/>
              <a:buNone/>
            </a:pPr>
            <a:r>
              <a:rPr lang="fr-FR" altLang="fr-FR" sz="1600"/>
              <a:t>EBR: 1,1</a:t>
            </a:r>
          </a:p>
          <a:p>
            <a:pPr>
              <a:spcBef>
                <a:spcPct val="0"/>
              </a:spcBef>
              <a:buFontTx/>
              <a:buNone/>
            </a:pPr>
            <a:endParaRPr lang="fr-FR" altLang="fr-FR" sz="1600"/>
          </a:p>
          <a:p>
            <a:pPr>
              <a:spcBef>
                <a:spcPct val="0"/>
              </a:spcBef>
              <a:buFontTx/>
              <a:buNone/>
            </a:pPr>
            <a:r>
              <a:rPr lang="fr-FR" altLang="fr-FR" sz="1600"/>
              <a:t>OER: 3</a:t>
            </a:r>
          </a:p>
        </p:txBody>
      </p:sp>
      <p:sp>
        <p:nvSpPr>
          <p:cNvPr id="114694" name="Line 6"/>
          <p:cNvSpPr>
            <a:spLocks noChangeShapeType="1"/>
          </p:cNvSpPr>
          <p:nvPr/>
        </p:nvSpPr>
        <p:spPr bwMode="auto">
          <a:xfrm>
            <a:off x="2424114" y="1989138"/>
            <a:ext cx="8567737" cy="0"/>
          </a:xfrm>
          <a:prstGeom prst="line">
            <a:avLst/>
          </a:prstGeom>
          <a:noFill/>
          <a:ln w="9525">
            <a:solidFill>
              <a:srgbClr val="278C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27786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4691"/>
                                        </p:tgtEl>
                                        <p:attrNameLst>
                                          <p:attrName>style.visibility</p:attrName>
                                        </p:attrNameLst>
                                      </p:cBhvr>
                                      <p:to>
                                        <p:strVal val="visible"/>
                                      </p:to>
                                    </p:set>
                                    <p:animEffect transition="in" filter="box(out)">
                                      <p:cBhvr>
                                        <p:cTn id="12" dur="500"/>
                                        <p:tgtEl>
                                          <p:spTgt spid="1146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4692"/>
                                        </p:tgtEl>
                                        <p:attrNameLst>
                                          <p:attrName>style.visibility</p:attrName>
                                        </p:attrNameLst>
                                      </p:cBhvr>
                                      <p:to>
                                        <p:strVal val="visible"/>
                                      </p:to>
                                    </p:set>
                                    <p:animEffect transition="in" filter="box(out)">
                                      <p:cBhvr>
                                        <p:cTn id="17" dur="500"/>
                                        <p:tgtEl>
                                          <p:spTgt spid="1146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4693"/>
                                        </p:tgtEl>
                                        <p:attrNameLst>
                                          <p:attrName>style.visibility</p:attrName>
                                        </p:attrNameLst>
                                      </p:cBhvr>
                                      <p:to>
                                        <p:strVal val="visible"/>
                                      </p:to>
                                    </p:set>
                                    <p:animEffect transition="in" filter="box(out)">
                                      <p:cBhvr>
                                        <p:cTn id="22"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utoUpdateAnimBg="0"/>
      <p:bldP spid="114692" grpId="0" autoUpdateAnimBg="0"/>
      <p:bldP spid="1146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476250"/>
            <a:ext cx="907256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ZoneTexte 3"/>
          <p:cNvSpPr txBox="1">
            <a:spLocks noChangeArrowheads="1"/>
          </p:cNvSpPr>
          <p:nvPr/>
        </p:nvSpPr>
        <p:spPr bwMode="auto">
          <a:xfrm>
            <a:off x="3432176" y="5373688"/>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t>Goitein RO 2010</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13425"/>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03438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1"/>
          <p:cNvSpPr>
            <a:spLocks noGrp="1"/>
          </p:cNvSpPr>
          <p:nvPr>
            <p:ph type="sldNum" sz="quarter" idx="12"/>
          </p:nvPr>
        </p:nvSpPr>
        <p:spPr>
          <a:xfrm>
            <a:off x="2773363" y="62722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C5CA0511-B49E-43D1-8BD4-8676C5E6321F}" type="slidenum">
              <a:rPr lang="fr-FR" altLang="fr-FR" sz="1400">
                <a:latin typeface="Arial Black" panose="020B0A04020102020204" pitchFamily="34" charset="0"/>
              </a:rPr>
              <a:pPr algn="l"/>
              <a:t>8</a:t>
            </a:fld>
            <a:endParaRPr lang="fr-FR" altLang="fr-FR" sz="1400">
              <a:latin typeface="Arial Black" panose="020B0A04020102020204" pitchFamily="34" charset="0"/>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584201"/>
            <a:ext cx="91249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7" y="5380039"/>
            <a:ext cx="911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ZoneTexte 4"/>
          <p:cNvSpPr txBox="1">
            <a:spLocks noChangeArrowheads="1"/>
          </p:cNvSpPr>
          <p:nvPr/>
        </p:nvSpPr>
        <p:spPr bwMode="auto">
          <a:xfrm>
            <a:off x="3359150" y="5876925"/>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t>Goitein RO 2010</a:t>
            </a:r>
          </a:p>
        </p:txBody>
      </p:sp>
      <p:sp>
        <p:nvSpPr>
          <p:cNvPr id="6" name="Rectangle 5"/>
          <p:cNvSpPr/>
          <p:nvPr/>
        </p:nvSpPr>
        <p:spPr>
          <a:xfrm>
            <a:off x="1524001" y="6453188"/>
            <a:ext cx="1331913"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2988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2762251" y="123825"/>
            <a:ext cx="7616825" cy="433388"/>
          </a:xfrm>
        </p:spPr>
        <p:txBody>
          <a:bodyPr>
            <a:normAutofit fontScale="90000"/>
          </a:bodyPr>
          <a:lstStyle/>
          <a:p>
            <a:r>
              <a:rPr lang="fr-FR" altLang="fr-FR" smtClean="0"/>
              <a:t>Protons vs. IMRT</a:t>
            </a:r>
          </a:p>
        </p:txBody>
      </p:sp>
      <p:pic>
        <p:nvPicPr>
          <p:cNvPr id="9219" name="Picture 2" descr="http://ars.els-cdn.com/content/image/1-s2.0-S0958394708001301-gr7.jpg"/>
          <p:cNvPicPr>
            <a:picLocks noChangeAspect="1" noChangeArrowheads="1"/>
          </p:cNvPicPr>
          <p:nvPr/>
        </p:nvPicPr>
        <p:blipFill>
          <a:blip r:embed="rId2">
            <a:extLst>
              <a:ext uri="{28A0092B-C50C-407E-A947-70E740481C1C}">
                <a14:useLocalDpi xmlns:a14="http://schemas.microsoft.com/office/drawing/2010/main" val="0"/>
              </a:ext>
            </a:extLst>
          </a:blip>
          <a:srcRect t="4517"/>
          <a:stretch>
            <a:fillRect/>
          </a:stretch>
        </p:blipFill>
        <p:spPr bwMode="auto">
          <a:xfrm>
            <a:off x="2014539" y="728664"/>
            <a:ext cx="8281987"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84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782</Words>
  <Application>Microsoft Office PowerPoint</Application>
  <PresentationFormat>Personnalisé</PresentationFormat>
  <Paragraphs>176</Paragraphs>
  <Slides>22</Slides>
  <Notes>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22</vt:i4>
      </vt:variant>
    </vt:vector>
  </HeadingPairs>
  <TitlesOfParts>
    <vt:vector size="25" baseType="lpstr">
      <vt:lpstr>Thème Office</vt:lpstr>
      <vt:lpstr>Image</vt:lpstr>
      <vt:lpstr>Diapositive</vt:lpstr>
      <vt:lpstr>Centre Antoine Lacassagne                   NICE</vt:lpstr>
      <vt:lpstr>LA PROTONTHERAPIE</vt:lpstr>
      <vt:lpstr>Présentation PowerPoint</vt:lpstr>
      <vt:lpstr>Modulateur</vt:lpstr>
      <vt:lpstr>La meilleure technologie possible (2)</vt:lpstr>
      <vt:lpstr>Présentation PowerPoint</vt:lpstr>
      <vt:lpstr>Présentation PowerPoint</vt:lpstr>
      <vt:lpstr>Présentation PowerPoint</vt:lpstr>
      <vt:lpstr>Protons vs. IMRT</vt:lpstr>
      <vt:lpstr>Présentation PowerPoint</vt:lpstr>
      <vt:lpstr>Présentation PowerPoint</vt:lpstr>
      <vt:lpstr>Réduction du risque de cancers radio-induits chez l’enfant (Rhabdomyosarcome)</vt:lpstr>
      <vt:lpstr>Présentation PowerPoint</vt:lpstr>
      <vt:lpstr>Réduction des cancers radio-induits chez l’enfant (médulloblastome)</vt:lpstr>
      <vt:lpstr>Taux de réduction des cancers radio-induits chez l’enfant (médulloblastome)</vt:lpstr>
      <vt:lpstr>Présentation PowerPoint</vt:lpstr>
      <vt:lpstr>Présentation PowerPoint</vt:lpstr>
      <vt:lpstr>Une meilleure distribution de dose</vt:lpstr>
      <vt:lpstr>La meilleure technologie possible </vt:lpstr>
      <vt:lpstr>La collaboration avec Nice </vt:lpstr>
      <vt:lpstr>Collaboration Nice /CLB </vt:lpstr>
      <vt:lpstr>Conclusion</vt:lpstr>
    </vt:vector>
  </TitlesOfParts>
  <Company>Centre Léon Bérard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protontherapie </dc:title>
  <dc:creator>CARRIE Christian</dc:creator>
  <cp:lastModifiedBy>MERCIER Thérèse</cp:lastModifiedBy>
  <cp:revision>23</cp:revision>
  <dcterms:created xsi:type="dcterms:W3CDTF">2017-04-24T09:07:29Z</dcterms:created>
  <dcterms:modified xsi:type="dcterms:W3CDTF">2017-06-15T07:18:28Z</dcterms:modified>
</cp:coreProperties>
</file>