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301" r:id="rId5"/>
    <p:sldId id="259" r:id="rId6"/>
    <p:sldId id="260" r:id="rId7"/>
    <p:sldId id="261" r:id="rId8"/>
    <p:sldId id="286" r:id="rId9"/>
    <p:sldId id="266" r:id="rId10"/>
    <p:sldId id="267" r:id="rId11"/>
    <p:sldId id="262" r:id="rId12"/>
    <p:sldId id="265" r:id="rId13"/>
    <p:sldId id="263" r:id="rId14"/>
    <p:sldId id="264" r:id="rId15"/>
    <p:sldId id="268" r:id="rId16"/>
    <p:sldId id="269" r:id="rId17"/>
    <p:sldId id="270" r:id="rId18"/>
    <p:sldId id="287" r:id="rId19"/>
    <p:sldId id="271" r:id="rId20"/>
    <p:sldId id="272" r:id="rId21"/>
    <p:sldId id="288" r:id="rId22"/>
    <p:sldId id="273" r:id="rId23"/>
    <p:sldId id="274" r:id="rId24"/>
    <p:sldId id="289" r:id="rId25"/>
    <p:sldId id="275" r:id="rId26"/>
    <p:sldId id="283" r:id="rId27"/>
    <p:sldId id="295" r:id="rId28"/>
    <p:sldId id="277" r:id="rId29"/>
    <p:sldId id="290" r:id="rId30"/>
    <p:sldId id="293" r:id="rId31"/>
    <p:sldId id="300" r:id="rId32"/>
    <p:sldId id="291" r:id="rId33"/>
    <p:sldId id="294" r:id="rId34"/>
    <p:sldId id="297" r:id="rId35"/>
    <p:sldId id="279" r:id="rId36"/>
    <p:sldId id="280" r:id="rId37"/>
    <p:sldId id="298" r:id="rId38"/>
    <p:sldId id="299" r:id="rId39"/>
    <p:sldId id="281" r:id="rId40"/>
    <p:sldId id="282" r:id="rId41"/>
    <p:sldId id="296" r:id="rId42"/>
    <p:sldId id="285" r:id="rId43"/>
  </p:sldIdLst>
  <p:sldSz cx="9144000" cy="6858000" type="screen4x3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26C"/>
    <a:srgbClr val="499CE1"/>
    <a:srgbClr val="B41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199"/>
          </a:xfrm>
          <a:prstGeom prst="rect">
            <a:avLst/>
          </a:prstGeom>
        </p:spPr>
        <p:txBody>
          <a:bodyPr vert="horz" lIns="90462" tIns="45231" rIns="90462" bIns="4523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7199"/>
          </a:xfrm>
          <a:prstGeom prst="rect">
            <a:avLst/>
          </a:prstGeom>
        </p:spPr>
        <p:txBody>
          <a:bodyPr vert="horz" lIns="90462" tIns="45231" rIns="90462" bIns="45231" rtlCol="0"/>
          <a:lstStyle>
            <a:lvl1pPr algn="r">
              <a:defRPr sz="1200"/>
            </a:lvl1pPr>
          </a:lstStyle>
          <a:p>
            <a:fld id="{6FF794E0-6905-45C8-AF1A-6BC9FCE9232A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040"/>
            <a:ext cx="2945293" cy="497199"/>
          </a:xfrm>
          <a:prstGeom prst="rect">
            <a:avLst/>
          </a:prstGeom>
        </p:spPr>
        <p:txBody>
          <a:bodyPr vert="horz" lIns="90462" tIns="45231" rIns="90462" bIns="4523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815" y="9431040"/>
            <a:ext cx="2945293" cy="497199"/>
          </a:xfrm>
          <a:prstGeom prst="rect">
            <a:avLst/>
          </a:prstGeom>
        </p:spPr>
        <p:txBody>
          <a:bodyPr vert="horz" lIns="90462" tIns="45231" rIns="90462" bIns="45231" rtlCol="0" anchor="b"/>
          <a:lstStyle>
            <a:lvl1pPr algn="r">
              <a:defRPr sz="1200"/>
            </a:lvl1pPr>
          </a:lstStyle>
          <a:p>
            <a:fld id="{FD23C90B-18DD-41EC-BB64-A5F05BAAAD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150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91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491"/>
          </a:xfrm>
          <a:prstGeom prst="rect">
            <a:avLst/>
          </a:prstGeom>
        </p:spPr>
        <p:txBody>
          <a:bodyPr vert="horz" lIns="95572" tIns="47786" rIns="95572" bIns="47786" rtlCol="0"/>
          <a:lstStyle>
            <a:lvl1pPr algn="r">
              <a:defRPr sz="1300"/>
            </a:lvl1pPr>
          </a:lstStyle>
          <a:p>
            <a:fld id="{D69E5CF4-4604-40CD-9703-4EB48734BF5A}" type="datetimeFigureOut">
              <a:rPr lang="fr-FR" smtClean="0"/>
              <a:t>23/08/2023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2" tIns="47786" rIns="95572" bIns="4778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5572" tIns="47786" rIns="95572" bIns="4778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8"/>
            <a:ext cx="2945660" cy="496491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1598"/>
            <a:ext cx="2945660" cy="496491"/>
          </a:xfrm>
          <a:prstGeom prst="rect">
            <a:avLst/>
          </a:prstGeom>
        </p:spPr>
        <p:txBody>
          <a:bodyPr vert="horz" lIns="95572" tIns="47786" rIns="95572" bIns="47786" rtlCol="0" anchor="b"/>
          <a:lstStyle>
            <a:lvl1pPr algn="r">
              <a:defRPr sz="1300"/>
            </a:lvl1pPr>
          </a:lstStyle>
          <a:p>
            <a:fld id="{47549539-A326-4852-AE05-D4F899E384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50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49539-A326-4852-AE05-D4F899E3844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02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85A1-F354-4358-B75E-0CFCC34DF55D}" type="datetime1">
              <a:rPr lang="fr-FR" smtClean="0"/>
              <a:t>23/08/2023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540854" cy="136815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316416" y="186398"/>
            <a:ext cx="504056" cy="144016"/>
          </a:xfrm>
          <a:prstGeom prst="rect">
            <a:avLst/>
          </a:prstGeom>
          <a:solidFill>
            <a:srgbClr val="B41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179512" y="6525344"/>
            <a:ext cx="504056" cy="144016"/>
          </a:xfrm>
          <a:prstGeom prst="rect">
            <a:avLst/>
          </a:prstGeom>
          <a:solidFill>
            <a:srgbClr val="499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119F-1C19-434B-BBE2-2BF9CE8B03B4}" type="datetime1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1D20-F21C-456C-9D8B-4B35C9D76CDA}" type="datetime1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>
            <a:lvl1pPr>
              <a:defRPr sz="5400" b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540854" cy="1368152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8316416" y="186398"/>
            <a:ext cx="504056" cy="144016"/>
          </a:xfrm>
          <a:prstGeom prst="rect">
            <a:avLst/>
          </a:prstGeom>
          <a:solidFill>
            <a:srgbClr val="B41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 userDrawn="1"/>
        </p:nvSpPr>
        <p:spPr>
          <a:xfrm>
            <a:off x="179512" y="6525344"/>
            <a:ext cx="504056" cy="144016"/>
          </a:xfrm>
          <a:prstGeom prst="rect">
            <a:avLst/>
          </a:prstGeom>
          <a:solidFill>
            <a:srgbClr val="499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62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D30B-AAAD-4391-B531-954806F4698C}" type="datetime1">
              <a:rPr lang="fr-FR" smtClean="0"/>
              <a:t>23/08/2023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403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099D-2A64-403F-85B8-3B1F63FD2056}" type="datetime1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4777-DF2C-436E-9BFA-B06D076B9566}" type="datetime1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FC960-8F4E-40F7-9203-98EF88374655}" type="datetime1">
              <a:rPr lang="fr-FR" smtClean="0"/>
              <a:t>23/08/2023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68BE-9337-4D03-989D-3419961DE2F3}" type="datetime1">
              <a:rPr lang="fr-FR" smtClean="0"/>
              <a:t>23/08/2023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F9EA-BAA6-489A-B5ED-5EAC7A8F1992}" type="datetime1">
              <a:rPr lang="fr-FR" smtClean="0"/>
              <a:t>23/08/2023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0D19B-F432-417C-8DC3-19A12A600D57}" type="datetime1">
              <a:rPr lang="fr-FR" smtClean="0"/>
              <a:t>23/08/2023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oupe 4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930-8919-4EA6-8AA5-347ED1EE06D0}" type="datetime1">
              <a:rPr lang="fr-FR" smtClean="0"/>
              <a:t>23/08/2023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825D-E042-49D9-92FB-A27BFA107353}" type="datetime1">
              <a:rPr lang="fr-FR" smtClean="0"/>
              <a:t>23/08/2023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D342C-46A7-435D-AD1A-ABFF6FDB5F9D}" type="slidenum">
              <a:rPr lang="fr-FR" smtClean="0"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179512" y="186398"/>
            <a:ext cx="8795263" cy="6508143"/>
            <a:chOff x="179512" y="186398"/>
            <a:chExt cx="8795263" cy="650814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5874758"/>
              <a:ext cx="1522455" cy="81978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8316416" y="186398"/>
              <a:ext cx="504056" cy="144016"/>
            </a:xfrm>
            <a:prstGeom prst="rect">
              <a:avLst/>
            </a:prstGeom>
            <a:solidFill>
              <a:srgbClr val="B418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9512" y="6525344"/>
              <a:ext cx="504056" cy="144016"/>
            </a:xfrm>
            <a:prstGeom prst="rect">
              <a:avLst/>
            </a:prstGeom>
            <a:solidFill>
              <a:srgbClr val="499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34C44F-D890-429D-A6BB-0747977A8529}" type="datetime1">
              <a:rPr lang="fr-FR" smtClean="0"/>
              <a:t>23/08/2023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31540" y="1412776"/>
            <a:ext cx="8316924" cy="0"/>
          </a:xfrm>
          <a:prstGeom prst="line">
            <a:avLst/>
          </a:prstGeom>
          <a:ln w="3175">
            <a:solidFill>
              <a:srgbClr val="2C426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649" r:id="rId12"/>
    <p:sldLayoutId id="2147483650" r:id="rId13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99592" y="3284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Traitement du cancer du poumon</a:t>
            </a:r>
            <a:endParaRPr lang="fr-FR" sz="5400" dirty="0">
              <a:solidFill>
                <a:srgbClr val="2C426C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880" y="5085184"/>
            <a:ext cx="5184576" cy="1512168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fr-FR" dirty="0" smtClean="0"/>
              <a:t>Par Géraldine LOMBARDI et</a:t>
            </a:r>
          </a:p>
          <a:p>
            <a:pPr algn="r"/>
            <a:r>
              <a:rPr lang="fr-FR" dirty="0" smtClean="0"/>
              <a:t> Marie-Laure CHASSAGNE </a:t>
            </a:r>
          </a:p>
          <a:p>
            <a:pPr algn="r"/>
            <a:r>
              <a:rPr lang="fr-FR" dirty="0" smtClean="0"/>
              <a:t>MER en radiothérapie</a:t>
            </a:r>
          </a:p>
          <a:p>
            <a:pPr algn="r"/>
            <a:r>
              <a:rPr lang="fr-FR" dirty="0" smtClean="0"/>
              <a:t>Avec la participation du Dr Martel-</a:t>
            </a:r>
            <a:r>
              <a:rPr lang="fr-FR" dirty="0" err="1" smtClean="0"/>
              <a:t>Lafay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30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fr-FR" dirty="0" smtClean="0"/>
              <a:t>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75010"/>
            <a:ext cx="3610744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Le diagnostic se fait par :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Radiographie thoracique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Scanner thoracique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Bilan biologique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Broncho-fibroscopie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Biopsie</a:t>
            </a:r>
          </a:p>
          <a:p>
            <a:pPr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BUREAU\Z-RXT\dossiers perso\MARIE\radio poum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38" y="1556792"/>
            <a:ext cx="25828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BUREAU\Z-RXT\dossiers perso\MARIE\scanne tumeur pou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37992"/>
            <a:ext cx="365440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6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fr-FR" dirty="0" smtClean="0"/>
              <a:t>Les différents types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102027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Un cancer bronchique est une maladie des cellules des bronches ou plus rarement des cellules qui tapissent les alvéoles pulmonaires.</a:t>
            </a:r>
          </a:p>
          <a:p>
            <a:pPr marL="0" indent="0" algn="just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Il existe 2 grands types de cancers bronchiques :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b="1" dirty="0" smtClean="0">
                <a:solidFill>
                  <a:schemeClr val="tx1"/>
                </a:solidFill>
              </a:rPr>
              <a:t>cancers bronchiques à petites cellules CBPC </a:t>
            </a:r>
            <a:r>
              <a:rPr lang="fr-FR" dirty="0" smtClean="0">
                <a:solidFill>
                  <a:schemeClr val="tx1"/>
                </a:solidFill>
              </a:rPr>
              <a:t>(20% des cas)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Les </a:t>
            </a:r>
            <a:r>
              <a:rPr lang="fr-FR" b="1" dirty="0" smtClean="0">
                <a:solidFill>
                  <a:schemeClr val="tx1"/>
                </a:solidFill>
              </a:rPr>
              <a:t>cancers bronchiques non à petites cellules CBNPC </a:t>
            </a:r>
            <a:r>
              <a:rPr lang="fr-FR" dirty="0" smtClean="0">
                <a:solidFill>
                  <a:schemeClr val="tx1"/>
                </a:solidFill>
              </a:rPr>
              <a:t>(80% des cas)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cancers épidermoïdes (55% des cas),       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adénocarcinomes (20% des cas),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</a:rPr>
              <a:t>carcinomes à grandes cellules (5% des cas) 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0728"/>
          </a:xfrm>
        </p:spPr>
        <p:txBody>
          <a:bodyPr/>
          <a:lstStyle/>
          <a:p>
            <a:r>
              <a:rPr lang="fr-FR" dirty="0" smtClean="0"/>
              <a:t>Classification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fr-FR" dirty="0" smtClean="0">
                <a:solidFill>
                  <a:schemeClr val="tx1"/>
                </a:solidFill>
              </a:rPr>
              <a:t>Différents critères permettent de déterminer ce qu’on appelle le stade du cancer, c’est-à-dire son degré d’extension : </a:t>
            </a:r>
            <a:endParaRPr lang="fr-FR" dirty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La taille de la tumeur et l’étendue du cancer dans les poumons (la maladie touche un poumon ou les 2)</a:t>
            </a:r>
          </a:p>
          <a:p>
            <a:pPr algn="just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L’atteinte ou non des structures voisines</a:t>
            </a:r>
          </a:p>
          <a:p>
            <a:pPr algn="just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L’atteinte ou non des ganglions lymphatiques</a:t>
            </a:r>
          </a:p>
          <a:p>
            <a:pPr algn="just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La présence ou non de métastases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0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fr-FR" dirty="0" smtClean="0"/>
              <a:t>Classification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9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Pour les </a:t>
            </a:r>
            <a:r>
              <a:rPr lang="fr-FR" b="1" dirty="0" smtClean="0">
                <a:solidFill>
                  <a:schemeClr val="tx1"/>
                </a:solidFill>
              </a:rPr>
              <a:t>cancers bronchiques non à petites cellules</a:t>
            </a:r>
            <a:r>
              <a:rPr lang="fr-FR" dirty="0" smtClean="0">
                <a:solidFill>
                  <a:schemeClr val="tx1"/>
                </a:solidFill>
              </a:rPr>
              <a:t>, il existe 4 stades différents :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Stades I et II : précoces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Stade III : localement avancé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Stade IV : métastatique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Pour les </a:t>
            </a:r>
            <a:r>
              <a:rPr lang="fr-FR" b="1" dirty="0">
                <a:solidFill>
                  <a:schemeClr val="tx1"/>
                </a:solidFill>
              </a:rPr>
              <a:t>cancers </a:t>
            </a:r>
            <a:r>
              <a:rPr lang="fr-FR" b="1" dirty="0" smtClean="0">
                <a:solidFill>
                  <a:schemeClr val="tx1"/>
                </a:solidFill>
              </a:rPr>
              <a:t>bronchiques</a:t>
            </a:r>
            <a:r>
              <a:rPr lang="fr-FR" b="1" dirty="0">
                <a:solidFill>
                  <a:schemeClr val="tx1"/>
                </a:solidFill>
              </a:rPr>
              <a:t> à petites </a:t>
            </a:r>
            <a:r>
              <a:rPr lang="fr-FR" b="1" dirty="0" smtClean="0">
                <a:solidFill>
                  <a:schemeClr val="tx1"/>
                </a:solidFill>
              </a:rPr>
              <a:t>cellules</a:t>
            </a:r>
            <a:r>
              <a:rPr lang="fr-FR" dirty="0" smtClean="0">
                <a:solidFill>
                  <a:schemeClr val="tx1"/>
                </a:solidFill>
              </a:rPr>
              <a:t>, il </a:t>
            </a:r>
            <a:r>
              <a:rPr lang="fr-FR" dirty="0">
                <a:solidFill>
                  <a:schemeClr val="tx1"/>
                </a:solidFill>
              </a:rPr>
              <a:t>existe </a:t>
            </a:r>
            <a:r>
              <a:rPr lang="fr-FR" dirty="0" smtClean="0">
                <a:solidFill>
                  <a:schemeClr val="tx1"/>
                </a:solidFill>
              </a:rPr>
              <a:t>2 stades différents: </a:t>
            </a:r>
            <a:endParaRPr lang="fr-F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Localisé </a:t>
            </a:r>
            <a:r>
              <a:rPr lang="fr-FR" dirty="0" smtClean="0">
                <a:solidFill>
                  <a:schemeClr val="tx1"/>
                </a:solidFill>
              </a:rPr>
              <a:t>au thorax</a:t>
            </a:r>
            <a:endParaRPr lang="fr-F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Disséminé ou diffus = métastatique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r-FR" dirty="0" smtClean="0"/>
              <a:t>III- Les traitements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 flipH="1">
            <a:off x="827584" y="4063514"/>
            <a:ext cx="2232249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Chirurgie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074" name="Picture 2" descr="G:\BUREAU\Z-RXT\dossiers perso\MARIE\chirurgie poum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6" y="1727344"/>
            <a:ext cx="2305050" cy="230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BUREAU\Z-RXT\dossiers perso\MARIE\radiotherapie pou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758464"/>
            <a:ext cx="4105275" cy="2305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BUREAU\Z-RXT\dossiers perso\MARIE\chimiothérapie-poum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46" y="4581128"/>
            <a:ext cx="2857500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15028" y="4064501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Radiothérapie</a:t>
            </a:r>
            <a:endParaRPr lang="fr-FR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55976" y="5300289"/>
            <a:ext cx="2735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+mj-lt"/>
              </a:rPr>
              <a:t>Chimiothérapie</a:t>
            </a:r>
          </a:p>
          <a:p>
            <a:r>
              <a:rPr lang="fr-FR" sz="2400" dirty="0" smtClean="0">
                <a:latin typeface="+mj-lt"/>
              </a:rPr>
              <a:t>Thérapies ciblées</a:t>
            </a:r>
          </a:p>
          <a:p>
            <a:r>
              <a:rPr lang="fr-FR" sz="2400" dirty="0" smtClean="0">
                <a:latin typeface="+mj-lt"/>
              </a:rPr>
              <a:t>Immunothérapie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99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fr-FR" dirty="0" smtClean="0"/>
              <a:t>La chirurgie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dirty="0">
                <a:solidFill>
                  <a:schemeClr val="tx1"/>
                </a:solidFill>
              </a:rPr>
              <a:t>chirurgie constitue le </a:t>
            </a:r>
            <a:r>
              <a:rPr lang="fr-FR" b="1" dirty="0">
                <a:solidFill>
                  <a:schemeClr val="tx1"/>
                </a:solidFill>
              </a:rPr>
              <a:t>traitement de référence des cancers bronchiques non à petites cellules </a:t>
            </a:r>
            <a:r>
              <a:rPr lang="fr-FR" b="1" dirty="0" smtClean="0">
                <a:solidFill>
                  <a:schemeClr val="tx1"/>
                </a:solidFill>
              </a:rPr>
              <a:t>précoces de stade I et II.</a:t>
            </a:r>
            <a:endParaRPr lang="fr-F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- Elle </a:t>
            </a:r>
            <a:r>
              <a:rPr lang="fr-FR" dirty="0">
                <a:solidFill>
                  <a:schemeClr val="tx1"/>
                </a:solidFill>
              </a:rPr>
              <a:t>est parfois utilisée pour certaines formes localement avancées.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- Elle </a:t>
            </a:r>
            <a:r>
              <a:rPr lang="fr-FR" dirty="0">
                <a:solidFill>
                  <a:schemeClr val="tx1"/>
                </a:solidFill>
              </a:rPr>
              <a:t>a pour objectif d’enlever la tumeur dans son intégralité, ainsi que les ganglions correspondants (curage ganglionnaire).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- Pour </a:t>
            </a:r>
            <a:r>
              <a:rPr lang="fr-FR" dirty="0">
                <a:solidFill>
                  <a:schemeClr val="tx1"/>
                </a:solidFill>
              </a:rPr>
              <a:t>accéder à la tumeur il est nécessaire de faire une </a:t>
            </a:r>
            <a:r>
              <a:rPr lang="fr-FR" b="1" dirty="0" smtClean="0">
                <a:solidFill>
                  <a:schemeClr val="tx1"/>
                </a:solidFill>
              </a:rPr>
              <a:t>thoracotomie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ou une </a:t>
            </a:r>
            <a:r>
              <a:rPr lang="fr-FR" dirty="0" err="1" smtClean="0">
                <a:solidFill>
                  <a:schemeClr val="tx1"/>
                </a:solidFill>
              </a:rPr>
              <a:t>thoracoscopie</a:t>
            </a:r>
            <a:r>
              <a:rPr lang="fr-FR" dirty="0" smtClean="0">
                <a:solidFill>
                  <a:schemeClr val="tx1"/>
                </a:solidFill>
              </a:rPr>
              <a:t> moins invasive.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2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fr-FR" dirty="0" smtClean="0"/>
              <a:t>La chirurgie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Il existe 3 types de chirurgie du cancer bronchique :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La lobectomie </a:t>
            </a:r>
            <a:r>
              <a:rPr lang="fr-FR" dirty="0" smtClean="0">
                <a:solidFill>
                  <a:schemeClr val="tx1"/>
                </a:solidFill>
              </a:rPr>
              <a:t>: consiste à enlever le lobe du poumon où siège la tumeur ainsi que les ganglions correspondants.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La pneumonectomie </a:t>
            </a:r>
            <a:r>
              <a:rPr lang="fr-FR" dirty="0" smtClean="0">
                <a:solidFill>
                  <a:schemeClr val="tx1"/>
                </a:solidFill>
              </a:rPr>
              <a:t>: consiste à enlever la totalité du poumon où siège la tumeur ainsi que les ganglions associés.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La </a:t>
            </a:r>
            <a:r>
              <a:rPr lang="fr-FR" b="1" dirty="0" err="1" smtClean="0">
                <a:solidFill>
                  <a:schemeClr val="tx1"/>
                </a:solidFill>
              </a:rPr>
              <a:t>segmentectomie</a:t>
            </a:r>
            <a:r>
              <a:rPr lang="fr-FR" b="1" dirty="0" smtClean="0">
                <a:solidFill>
                  <a:schemeClr val="tx1"/>
                </a:solidFill>
              </a:rPr>
              <a:t> : </a:t>
            </a:r>
            <a:r>
              <a:rPr lang="fr-FR" dirty="0">
                <a:solidFill>
                  <a:schemeClr val="tx1"/>
                </a:solidFill>
              </a:rPr>
              <a:t>p</a:t>
            </a:r>
            <a:r>
              <a:rPr lang="fr-FR" dirty="0" smtClean="0">
                <a:solidFill>
                  <a:schemeClr val="tx1"/>
                </a:solidFill>
              </a:rPr>
              <a:t>lus </a:t>
            </a:r>
            <a:r>
              <a:rPr lang="fr-FR" smtClean="0">
                <a:solidFill>
                  <a:schemeClr val="tx1"/>
                </a:solidFill>
              </a:rPr>
              <a:t>rarement utilisée </a:t>
            </a:r>
            <a:r>
              <a:rPr lang="fr-FR" dirty="0" smtClean="0">
                <a:solidFill>
                  <a:schemeClr val="tx1"/>
                </a:solidFill>
              </a:rPr>
              <a:t>pour épargner le parenchyme sain chez des patients fragiles.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Dans tous </a:t>
            </a:r>
            <a:r>
              <a:rPr lang="fr-FR" dirty="0">
                <a:solidFill>
                  <a:schemeClr val="tx1"/>
                </a:solidFill>
              </a:rPr>
              <a:t>les </a:t>
            </a:r>
            <a:r>
              <a:rPr lang="fr-FR" dirty="0" smtClean="0">
                <a:solidFill>
                  <a:schemeClr val="tx1"/>
                </a:solidFill>
              </a:rPr>
              <a:t>cas, </a:t>
            </a:r>
            <a:r>
              <a:rPr lang="fr-FR" dirty="0">
                <a:solidFill>
                  <a:schemeClr val="tx1"/>
                </a:solidFill>
              </a:rPr>
              <a:t>les ganglions sont </a:t>
            </a:r>
            <a:r>
              <a:rPr lang="fr-FR" dirty="0" smtClean="0">
                <a:solidFill>
                  <a:schemeClr val="tx1"/>
                </a:solidFill>
              </a:rPr>
              <a:t>enlevés permettant ainsi </a:t>
            </a:r>
            <a:r>
              <a:rPr lang="fr-FR" dirty="0">
                <a:solidFill>
                  <a:schemeClr val="tx1"/>
                </a:solidFill>
              </a:rPr>
              <a:t>de limiter le risque de récidive </a:t>
            </a:r>
            <a:r>
              <a:rPr lang="fr-FR" dirty="0" err="1">
                <a:solidFill>
                  <a:schemeClr val="tx1"/>
                </a:solidFill>
              </a:rPr>
              <a:t>loco-régionale</a:t>
            </a:r>
            <a:r>
              <a:rPr lang="fr-FR" dirty="0">
                <a:solidFill>
                  <a:schemeClr val="tx1"/>
                </a:solidFill>
              </a:rPr>
              <a:t> et de déterminer après leur analyse si un traitement complémentaire est nécessaire.</a:t>
            </a:r>
          </a:p>
        </p:txBody>
      </p:sp>
    </p:spTree>
    <p:extLst>
      <p:ext uri="{BB962C8B-B14F-4D97-AF65-F5344CB8AC3E}">
        <p14:creationId xmlns:p14="http://schemas.microsoft.com/office/powerpoint/2010/main" val="31649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96752"/>
          </a:xfrm>
        </p:spPr>
        <p:txBody>
          <a:bodyPr/>
          <a:lstStyle/>
          <a:p>
            <a:r>
              <a:rPr lang="fr-FR" dirty="0" smtClean="0"/>
              <a:t>La chirurgie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19256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>
                <a:solidFill>
                  <a:schemeClr val="tx1"/>
                </a:solidFill>
              </a:rPr>
              <a:t>E</a:t>
            </a:r>
            <a:r>
              <a:rPr lang="fr-FR" u="sng" dirty="0" smtClean="0">
                <a:solidFill>
                  <a:schemeClr val="tx1"/>
                </a:solidFill>
              </a:rPr>
              <a:t>ffets secondaires à court terme 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Douleur au niveau de la cicatrice si thoracotomie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Pneumothorax, épanchement pleural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Saignements, thrombose veineuse, phlébite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Infection de la plaie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Fatigue liée a l’intervention</a:t>
            </a:r>
          </a:p>
        </p:txBody>
      </p:sp>
    </p:spTree>
    <p:extLst>
      <p:ext uri="{BB962C8B-B14F-4D97-AF65-F5344CB8AC3E}">
        <p14:creationId xmlns:p14="http://schemas.microsoft.com/office/powerpoint/2010/main" val="1783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fr-FR" dirty="0" smtClean="0"/>
              <a:t>La chirurgie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9552" y="198884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u="sng" dirty="0">
                <a:latin typeface="+mj-lt"/>
              </a:rPr>
              <a:t>E</a:t>
            </a:r>
            <a:r>
              <a:rPr lang="fr-FR" sz="2400" u="sng" dirty="0" smtClean="0">
                <a:latin typeface="+mj-lt"/>
              </a:rPr>
              <a:t>ffets </a:t>
            </a:r>
            <a:r>
              <a:rPr lang="fr-FR" sz="2400" u="sng" dirty="0">
                <a:latin typeface="+mj-lt"/>
              </a:rPr>
              <a:t>secondaire tardifs </a:t>
            </a:r>
            <a:r>
              <a:rPr lang="fr-FR" sz="2400" dirty="0">
                <a:latin typeface="+mj-lt"/>
              </a:rPr>
              <a:t>: </a:t>
            </a:r>
            <a:r>
              <a:rPr lang="fr-FR" sz="2400" dirty="0" smtClean="0">
                <a:latin typeface="+mj-lt"/>
              </a:rPr>
              <a:t> </a:t>
            </a:r>
          </a:p>
          <a:p>
            <a:endParaRPr lang="fr-FR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+mj-lt"/>
              </a:rPr>
              <a:t> Douleurs </a:t>
            </a:r>
            <a:r>
              <a:rPr lang="fr-FR" sz="2400" dirty="0">
                <a:latin typeface="+mj-lt"/>
              </a:rPr>
              <a:t>persistantes au niveau du thorax parfois intenses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+mj-lt"/>
              </a:rPr>
              <a:t> Essoufflement </a:t>
            </a:r>
            <a:r>
              <a:rPr lang="fr-FR" sz="2400" dirty="0">
                <a:latin typeface="+mj-lt"/>
              </a:rPr>
              <a:t>persistant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+mj-lt"/>
              </a:rPr>
              <a:t> Troubles </a:t>
            </a:r>
            <a:r>
              <a:rPr lang="fr-FR" sz="2400" dirty="0">
                <a:latin typeface="+mj-lt"/>
              </a:rPr>
              <a:t>cardiaques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+mj-lt"/>
              </a:rPr>
              <a:t> Démangeaisons </a:t>
            </a:r>
            <a:r>
              <a:rPr lang="fr-FR" sz="2400" dirty="0">
                <a:latin typeface="+mj-lt"/>
              </a:rPr>
              <a:t>au niveau de la cicatrice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+mj-lt"/>
              </a:rPr>
              <a:t> Modification </a:t>
            </a:r>
            <a:r>
              <a:rPr lang="fr-FR" sz="2400" dirty="0">
                <a:latin typeface="+mj-lt"/>
              </a:rPr>
              <a:t>de la voix par blessure du nerf récurrent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54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r-FR" dirty="0" smtClean="0"/>
              <a:t>La chimiothérapie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Dans quels cas ? </a:t>
            </a:r>
          </a:p>
          <a:p>
            <a:pPr marL="0" indent="0">
              <a:buNone/>
            </a:pPr>
            <a:endParaRPr lang="fr-FR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Pour les CBNPC :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Stades précoces (I et II) : non systématique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Localement avancés (III) : recommandée en complément du traitement local (chirurgie et/ou radiothérapie)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Métastatiques (IV) : chimiothérapie associée ou non à une thérapie ciblée et/ou à une immunothérapie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Pour les CBPC :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Localisés : chimiothérapie associée à la radiothérapie, de façon concomitante (= standard) ou séquentielle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Disséminés : chimiothérapie seule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170" name="Picture 2" descr="G:\BUREAU\Z-RXT\dossiers perso\MARIE\thFUAG7N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4824"/>
            <a:ext cx="2235150" cy="13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6408712" cy="51845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sz="4700" dirty="0" smtClean="0"/>
              <a:t>   </a:t>
            </a:r>
            <a:r>
              <a:rPr lang="fr-FR" sz="4700" dirty="0" smtClean="0">
                <a:solidFill>
                  <a:schemeClr val="tx1"/>
                </a:solidFill>
              </a:rPr>
              <a:t>I - ANATOMIE</a:t>
            </a:r>
          </a:p>
          <a:p>
            <a:endParaRPr lang="fr-FR" sz="47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4700" dirty="0" smtClean="0">
                <a:solidFill>
                  <a:schemeClr val="tx1"/>
                </a:solidFill>
              </a:rPr>
              <a:t>   II - LES TUMEURS BRONCHIQUES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5000" dirty="0" smtClean="0">
                <a:solidFill>
                  <a:schemeClr val="tx1"/>
                </a:solidFill>
              </a:rPr>
              <a:t>Facteurs de risques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5000" dirty="0" smtClean="0">
                <a:solidFill>
                  <a:schemeClr val="tx1"/>
                </a:solidFill>
              </a:rPr>
              <a:t>Symptômes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5000" dirty="0" smtClean="0">
                <a:solidFill>
                  <a:schemeClr val="tx1"/>
                </a:solidFill>
              </a:rPr>
              <a:t>Diagnostique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5000" dirty="0" smtClean="0">
                <a:solidFill>
                  <a:schemeClr val="tx1"/>
                </a:solidFill>
              </a:rPr>
              <a:t>Classification</a:t>
            </a:r>
            <a:endParaRPr lang="fr-FR" sz="5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47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4700" dirty="0" smtClean="0">
                <a:solidFill>
                  <a:schemeClr val="tx1"/>
                </a:solidFill>
              </a:rPr>
              <a:t>   III - LES </a:t>
            </a:r>
            <a:r>
              <a:rPr lang="fr-FR" sz="4500" dirty="0" smtClean="0">
                <a:solidFill>
                  <a:schemeClr val="tx1"/>
                </a:solidFill>
              </a:rPr>
              <a:t>TRAITEMENTS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5000" dirty="0" smtClean="0">
                <a:solidFill>
                  <a:schemeClr val="tx1"/>
                </a:solidFill>
              </a:rPr>
              <a:t>Chirurgie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5000" dirty="0" smtClean="0">
                <a:solidFill>
                  <a:schemeClr val="tx1"/>
                </a:solidFill>
              </a:rPr>
              <a:t>Chimiothérapie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5000" dirty="0" smtClean="0">
                <a:solidFill>
                  <a:schemeClr val="tx1"/>
                </a:solidFill>
              </a:rPr>
              <a:t>Radiothérapie</a:t>
            </a:r>
          </a:p>
          <a:p>
            <a:pPr marL="0" indent="0">
              <a:buNone/>
            </a:pPr>
            <a:endParaRPr lang="fr-FR" sz="5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5200" dirty="0" smtClean="0">
                <a:solidFill>
                  <a:schemeClr val="tx1"/>
                </a:solidFill>
              </a:rPr>
              <a:t>   </a:t>
            </a:r>
            <a:r>
              <a:rPr lang="fr-FR" sz="4700" dirty="0" smtClean="0">
                <a:solidFill>
                  <a:schemeClr val="tx1"/>
                </a:solidFill>
              </a:rPr>
              <a:t>IV – PRONOSTIC ET SUIVI APRES TRAITEMENT</a:t>
            </a:r>
          </a:p>
          <a:p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r-FR" dirty="0" smtClean="0"/>
              <a:t>Chimiothérapie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Quels médicaments? </a:t>
            </a:r>
          </a:p>
          <a:p>
            <a:pPr marL="0" indent="0">
              <a:buNone/>
            </a:pPr>
            <a:endParaRPr lang="fr-FR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Le protocole de chimiothérapie est déterminé au cas par cas.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On utilise le plus souvent un doublet à base de platine. 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Administrés par IV, le </a:t>
            </a:r>
            <a:r>
              <a:rPr lang="fr-FR" dirty="0" err="1" smtClean="0">
                <a:solidFill>
                  <a:schemeClr val="tx1"/>
                </a:solidFill>
              </a:rPr>
              <a:t>cisplatine</a:t>
            </a:r>
            <a:r>
              <a:rPr lang="fr-FR" dirty="0" smtClean="0">
                <a:solidFill>
                  <a:schemeClr val="tx1"/>
                </a:solidFill>
              </a:rPr>
              <a:t> ou le </a:t>
            </a:r>
            <a:r>
              <a:rPr lang="fr-FR" dirty="0" err="1" smtClean="0">
                <a:solidFill>
                  <a:schemeClr val="tx1"/>
                </a:solidFill>
              </a:rPr>
              <a:t>carboplatine</a:t>
            </a:r>
            <a:r>
              <a:rPr lang="fr-FR" dirty="0" smtClean="0">
                <a:solidFill>
                  <a:schemeClr val="tx1"/>
                </a:solidFill>
              </a:rPr>
              <a:t> sont habituellement associés à l’un des agents suivants : </a:t>
            </a:r>
            <a:r>
              <a:rPr lang="fr-FR" dirty="0" err="1" smtClean="0">
                <a:solidFill>
                  <a:schemeClr val="tx1"/>
                </a:solidFill>
              </a:rPr>
              <a:t>étoposide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paclitaxel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docétaxel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gemcitabine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vinorelbine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 err="1" smtClean="0">
                <a:solidFill>
                  <a:schemeClr val="tx1"/>
                </a:solidFill>
              </a:rPr>
              <a:t>pemetrexed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51520"/>
          </a:xfrm>
        </p:spPr>
        <p:txBody>
          <a:bodyPr/>
          <a:lstStyle/>
          <a:p>
            <a:r>
              <a:rPr lang="fr-FR" dirty="0" smtClean="0"/>
              <a:t>Chimiothérapie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dirty="0">
                <a:solidFill>
                  <a:schemeClr val="tx1"/>
                </a:solidFill>
              </a:rPr>
              <a:t>durée totale du traitement est </a:t>
            </a:r>
            <a:r>
              <a:rPr lang="fr-FR" dirty="0" smtClean="0">
                <a:solidFill>
                  <a:schemeClr val="tx1"/>
                </a:solidFill>
              </a:rPr>
              <a:t>variable ;  généralement </a:t>
            </a:r>
            <a:r>
              <a:rPr lang="fr-FR" dirty="0">
                <a:solidFill>
                  <a:schemeClr val="tx1"/>
                </a:solidFill>
              </a:rPr>
              <a:t>elle est d’au moins </a:t>
            </a:r>
            <a:r>
              <a:rPr lang="fr-FR" b="1" dirty="0">
                <a:solidFill>
                  <a:schemeClr val="tx1"/>
                </a:solidFill>
              </a:rPr>
              <a:t>4 à 6 cycles</a:t>
            </a:r>
            <a:r>
              <a:rPr lang="fr-FR" dirty="0">
                <a:solidFill>
                  <a:schemeClr val="tx1"/>
                </a:solidFill>
              </a:rPr>
              <a:t>. 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Schémas habituels : 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J1 → J21</a:t>
            </a:r>
          </a:p>
          <a:p>
            <a:r>
              <a:rPr lang="fr-FR" dirty="0">
                <a:solidFill>
                  <a:schemeClr val="tx1"/>
                </a:solidFill>
              </a:rPr>
              <a:t>J1 → J8 → J15 → J28	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Chaque cure est suivie d’une période de repos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6702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68760"/>
          </a:xfrm>
        </p:spPr>
        <p:txBody>
          <a:bodyPr/>
          <a:lstStyle/>
          <a:p>
            <a:r>
              <a:rPr lang="fr-FR" dirty="0" smtClean="0"/>
              <a:t>Chimiothérapie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Effets secondaires : </a:t>
            </a:r>
          </a:p>
          <a:p>
            <a:pPr marL="0" indent="0">
              <a:buNone/>
            </a:pPr>
            <a:endParaRPr lang="fr-FR" sz="1200" b="1" u="sng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Nausées et vomissements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Baisse des globules blancs, rouges et plaquettes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Diarrhée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Constipation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Lésions de la bouche (</a:t>
            </a:r>
            <a:r>
              <a:rPr lang="fr-FR" dirty="0" err="1" smtClean="0">
                <a:solidFill>
                  <a:schemeClr val="tx1"/>
                </a:solidFill>
              </a:rPr>
              <a:t>mucite</a:t>
            </a:r>
            <a:r>
              <a:rPr lang="fr-FR" dirty="0" smtClean="0">
                <a:solidFill>
                  <a:schemeClr val="tx1"/>
                </a:solidFill>
              </a:rPr>
              <a:t>, aphtes)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Perte d’appétit et perte de poids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Chute des cheveux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Troubles cutanés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Réactions allergiques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146" name="Picture 2" descr="G:\BUREAU\Z-RXT\dossiers perso\MARIE\chemotherapy-clipart-chat-a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3051720" cy="3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r-FR" dirty="0" smtClean="0"/>
              <a:t>Radiothérapie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7030A0"/>
                </a:solidFill>
              </a:rPr>
              <a:t>Dans quels cas ?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b="1" i="1" u="sng" dirty="0" smtClean="0">
                <a:solidFill>
                  <a:schemeClr val="tx1"/>
                </a:solidFill>
              </a:rPr>
              <a:t>Pour les CBNPC 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Traitement de référence associé à la chimio pour les stades III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Alternative à la chirurgie (non </a:t>
            </a:r>
            <a:r>
              <a:rPr lang="fr-FR" dirty="0" err="1" smtClean="0">
                <a:solidFill>
                  <a:schemeClr val="tx1"/>
                </a:solidFill>
              </a:rPr>
              <a:t>résécabilité</a:t>
            </a:r>
            <a:r>
              <a:rPr lang="fr-FR" dirty="0" smtClean="0">
                <a:solidFill>
                  <a:schemeClr val="tx1"/>
                </a:solidFill>
              </a:rPr>
              <a:t> ou non opérabilité) pour les stades I et II, le plus souvent en stéréotaxie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En complément de la chirurgie et de la chimio en cas d’atteinte pariétale ou exérèse incomplète ou atteinte ganglionnaire médiastinale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Traitement des métastases (cérébrales, osseuses…)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endParaRPr lang="fr-FR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540589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i="1" u="sng" dirty="0">
                <a:latin typeface="+mj-lt"/>
              </a:rPr>
              <a:t>Pour les CBPC </a:t>
            </a:r>
            <a:r>
              <a:rPr lang="fr-FR" sz="2400" dirty="0">
                <a:latin typeface="+mj-lt"/>
              </a:rPr>
              <a:t>: </a:t>
            </a:r>
            <a:endParaRPr lang="fr-FR" sz="2400" dirty="0" smtClean="0">
              <a:latin typeface="+mj-lt"/>
            </a:endParaRPr>
          </a:p>
          <a:p>
            <a:pPr algn="just"/>
            <a:endParaRPr lang="fr-FR" sz="24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</a:rPr>
              <a:t>Traitement de référence avec radio-chimio concomitante pour les stades </a:t>
            </a:r>
            <a:r>
              <a:rPr lang="fr-FR" sz="2400" b="1" dirty="0" smtClean="0">
                <a:latin typeface="+mj-lt"/>
              </a:rPr>
              <a:t>localisés</a:t>
            </a:r>
          </a:p>
          <a:p>
            <a:pPr algn="just"/>
            <a:endParaRPr lang="fr-FR" sz="2400" b="1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Irradiation cérébrale prophylactique (30Gy en 15 fractions) recommandée pour prévenir d’éventuelles métastases cérébrales et améliorer les chances de </a:t>
            </a:r>
            <a:r>
              <a:rPr lang="fr-FR" sz="2400" dirty="0" smtClean="0">
                <a:latin typeface="+mj-lt"/>
              </a:rPr>
              <a:t>survies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400" dirty="0"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Traitement des métastases symptomatiques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456496" y="332656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dirty="0" smtClean="0"/>
              <a:t>Radiothérapie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06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fr-FR" dirty="0" smtClean="0"/>
              <a:t>Radiothérapie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u="sng" dirty="0" smtClean="0">
                <a:solidFill>
                  <a:schemeClr val="tx1"/>
                </a:solidFill>
              </a:rPr>
              <a:t>Radiothérapie </a:t>
            </a:r>
            <a:r>
              <a:rPr lang="fr-FR" sz="2800" b="1" u="sng" dirty="0" err="1" smtClean="0">
                <a:solidFill>
                  <a:schemeClr val="tx1"/>
                </a:solidFill>
              </a:rPr>
              <a:t>conformationnelle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(technique la plus </a:t>
            </a:r>
            <a:r>
              <a:rPr lang="fr-FR" sz="1400" dirty="0" smtClean="0">
                <a:solidFill>
                  <a:schemeClr val="tx1"/>
                </a:solidFill>
              </a:rPr>
              <a:t>utilisée)</a:t>
            </a:r>
            <a:endParaRPr lang="fr-FR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2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Consiste à faire correspondre le plus précisément possible le volume sur lequel vont être dirigés les rayons au volume de la tumeur. </a:t>
            </a:r>
          </a:p>
          <a:p>
            <a:pPr>
              <a:buFont typeface="Arial" charset="0"/>
              <a:buChar char="•"/>
            </a:pPr>
            <a:r>
              <a:rPr lang="fr-FR" dirty="0" smtClean="0">
                <a:solidFill>
                  <a:schemeClr val="tx1"/>
                </a:solidFill>
              </a:rPr>
              <a:t>Permet de délivrer des doses efficaces en limitant l’exposition aux tissus sains.</a:t>
            </a:r>
          </a:p>
          <a:p>
            <a:pPr>
              <a:buFont typeface="Arial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Utilisée pour les tumeurs opérées et en place de plus de 6 cm</a:t>
            </a:r>
          </a:p>
          <a:p>
            <a:pPr>
              <a:buFont typeface="Arial" charset="0"/>
              <a:buChar char="•"/>
            </a:pPr>
            <a:r>
              <a:rPr lang="fr-FR" b="1" dirty="0" smtClean="0">
                <a:solidFill>
                  <a:schemeClr val="tx1"/>
                </a:solidFill>
              </a:rPr>
              <a:t>La dose totale peut aller de 50 à 70 Gy, 2Gy/jour, 5 jours/semaine.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r-FR" dirty="0"/>
              <a:t>Radiothérapie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300" b="1" u="sng" dirty="0">
                <a:solidFill>
                  <a:schemeClr val="tx1"/>
                </a:solidFill>
              </a:rPr>
              <a:t>Radiothérapie stéréotaxique </a:t>
            </a:r>
            <a:r>
              <a:rPr lang="fr-FR" sz="3300" b="1" u="sng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endParaRPr lang="fr-FR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Technique qui permet de traiter de petites tumeurs </a:t>
            </a:r>
            <a:r>
              <a:rPr lang="fr-FR" dirty="0" smtClean="0">
                <a:solidFill>
                  <a:schemeClr val="tx1"/>
                </a:solidFill>
              </a:rPr>
              <a:t>(moins de </a:t>
            </a:r>
            <a:r>
              <a:rPr lang="fr-FR" dirty="0">
                <a:solidFill>
                  <a:schemeClr val="tx1"/>
                </a:solidFill>
              </a:rPr>
              <a:t>5cm) , non opérables </a:t>
            </a:r>
            <a:r>
              <a:rPr lang="fr-FR" dirty="0" smtClean="0">
                <a:solidFill>
                  <a:schemeClr val="tx1"/>
                </a:solidFill>
              </a:rPr>
              <a:t>de </a:t>
            </a:r>
            <a:r>
              <a:rPr lang="fr-FR" dirty="0">
                <a:solidFill>
                  <a:schemeClr val="tx1"/>
                </a:solidFill>
              </a:rPr>
              <a:t>stade </a:t>
            </a:r>
            <a:r>
              <a:rPr lang="fr-FR" dirty="0" smtClean="0">
                <a:solidFill>
                  <a:schemeClr val="tx1"/>
                </a:solidFill>
              </a:rPr>
              <a:t>1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Elle peut être délivrée par un appareil dédié (Cyber) ou non </a:t>
            </a:r>
            <a:r>
              <a:rPr lang="fr-FR" dirty="0" smtClean="0">
                <a:solidFill>
                  <a:schemeClr val="tx1"/>
                </a:solidFill>
              </a:rPr>
              <a:t>(Versa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La stéréotaxie avec un accélérateur non dédié 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endParaRPr lang="fr-FR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traitement </a:t>
            </a:r>
            <a:r>
              <a:rPr lang="fr-FR" dirty="0">
                <a:solidFill>
                  <a:schemeClr val="tx1"/>
                </a:solidFill>
              </a:rPr>
              <a:t>dure 40 </a:t>
            </a:r>
            <a:r>
              <a:rPr lang="fr-FR" dirty="0" smtClean="0">
                <a:solidFill>
                  <a:schemeClr val="tx1"/>
                </a:solidFill>
              </a:rPr>
              <a:t>min environ, </a:t>
            </a:r>
            <a:endParaRPr lang="fr-F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Permet de délivrer </a:t>
            </a:r>
            <a:r>
              <a:rPr lang="fr-FR" dirty="0">
                <a:solidFill>
                  <a:schemeClr val="tx1"/>
                </a:solidFill>
              </a:rPr>
              <a:t>des doses élevées centrées uniquement sur la tumeur avec </a:t>
            </a:r>
            <a:r>
              <a:rPr lang="fr-FR" dirty="0" smtClean="0">
                <a:solidFill>
                  <a:schemeClr val="tx1"/>
                </a:solidFill>
              </a:rPr>
              <a:t>un petit </a:t>
            </a:r>
            <a:r>
              <a:rPr lang="fr-FR" dirty="0">
                <a:solidFill>
                  <a:schemeClr val="tx1"/>
                </a:solidFill>
              </a:rPr>
              <a:t>nombre de séances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>
                <a:solidFill>
                  <a:schemeClr val="tx1"/>
                </a:solidFill>
              </a:rPr>
              <a:t>ex : </a:t>
            </a:r>
            <a:r>
              <a:rPr lang="fr-FR" dirty="0" smtClean="0">
                <a:solidFill>
                  <a:schemeClr val="tx1"/>
                </a:solidFill>
              </a:rPr>
              <a:t>67,5 Gy</a:t>
            </a:r>
            <a:r>
              <a:rPr lang="fr-FR" dirty="0">
                <a:solidFill>
                  <a:schemeClr val="tx1"/>
                </a:solidFill>
              </a:rPr>
              <a:t>, tous les 2 jours, </a:t>
            </a:r>
            <a:r>
              <a:rPr lang="fr-FR" dirty="0" smtClean="0">
                <a:solidFill>
                  <a:schemeClr val="tx1"/>
                </a:solidFill>
              </a:rPr>
              <a:t>22,5 </a:t>
            </a:r>
            <a:r>
              <a:rPr lang="fr-FR" dirty="0">
                <a:solidFill>
                  <a:schemeClr val="tx1"/>
                </a:solidFill>
              </a:rPr>
              <a:t>G</a:t>
            </a:r>
            <a:r>
              <a:rPr lang="fr-FR" dirty="0" smtClean="0">
                <a:solidFill>
                  <a:schemeClr val="tx1"/>
                </a:solidFill>
              </a:rPr>
              <a:t>y </a:t>
            </a:r>
            <a:r>
              <a:rPr lang="fr-FR" dirty="0">
                <a:solidFill>
                  <a:schemeClr val="tx1"/>
                </a:solidFill>
              </a:rPr>
              <a:t>par séance 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P</a:t>
            </a:r>
            <a:r>
              <a:rPr lang="fr-FR" dirty="0" smtClean="0">
                <a:solidFill>
                  <a:schemeClr val="tx1"/>
                </a:solidFill>
              </a:rPr>
              <a:t>ossibilité de traiter des tumeurs petites et peu visibles  grâce au CBCT avant chaque séance </a:t>
            </a:r>
            <a:endParaRPr lang="fr-F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Traitement avec ou sans compression en fonction de la localisation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5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r-FR" dirty="0" smtClean="0"/>
              <a:t>Radiothérapie</a:t>
            </a:r>
            <a:endParaRPr lang="fr-FR" dirty="0"/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2" y="1815872"/>
            <a:ext cx="8337238" cy="21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BUREAU\Z-RXT\dossiers perso\MARIE\stereo ver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74" y="4293095"/>
            <a:ext cx="3713394" cy="208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1628800"/>
            <a:ext cx="83529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u="sng" dirty="0" smtClean="0">
                <a:solidFill>
                  <a:schemeClr val="tx1"/>
                </a:solidFill>
              </a:rPr>
              <a:t>Radiothérapie stéréotaxique au cyber :</a:t>
            </a:r>
          </a:p>
          <a:p>
            <a:pPr marL="0" indent="0">
              <a:buNone/>
            </a:pPr>
            <a:endParaRPr lang="fr-FR" sz="2800" b="1" u="sng" dirty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Traitement </a:t>
            </a:r>
            <a:r>
              <a:rPr lang="fr-FR" sz="2800" dirty="0">
                <a:solidFill>
                  <a:schemeClr val="tx1"/>
                </a:solidFill>
              </a:rPr>
              <a:t>fait pour des tumeurs non opérables de </a:t>
            </a:r>
            <a:r>
              <a:rPr lang="fr-FR" sz="2800" dirty="0" smtClean="0">
                <a:solidFill>
                  <a:schemeClr val="tx1"/>
                </a:solidFill>
              </a:rPr>
              <a:t>15 </a:t>
            </a:r>
            <a:r>
              <a:rPr lang="fr-FR" sz="2800" dirty="0">
                <a:solidFill>
                  <a:schemeClr val="tx1"/>
                </a:solidFill>
              </a:rPr>
              <a:t>mm à 5 cm </a:t>
            </a:r>
            <a:endParaRPr lang="fr-FR" sz="2800" dirty="0" smtClean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Traitement </a:t>
            </a:r>
            <a:r>
              <a:rPr lang="fr-FR" sz="2800" dirty="0" err="1">
                <a:solidFill>
                  <a:schemeClr val="tx1"/>
                </a:solidFill>
              </a:rPr>
              <a:t>hypofractionné</a:t>
            </a:r>
            <a:r>
              <a:rPr lang="fr-FR" sz="2800" dirty="0">
                <a:solidFill>
                  <a:schemeClr val="tx1"/>
                </a:solidFill>
              </a:rPr>
              <a:t> en 3 ou 5 </a:t>
            </a:r>
            <a:r>
              <a:rPr lang="fr-FR" sz="2800" dirty="0" smtClean="0">
                <a:solidFill>
                  <a:schemeClr val="tx1"/>
                </a:solidFill>
              </a:rPr>
              <a:t>séances</a:t>
            </a:r>
          </a:p>
          <a:p>
            <a:r>
              <a:rPr lang="fr-FR" sz="2800" dirty="0" smtClean="0">
                <a:solidFill>
                  <a:schemeClr val="tx1"/>
                </a:solidFill>
              </a:rPr>
              <a:t>Le patient a toujours un scanner suivi d’une évaluation au Cyber qui déterminera si le patient peut être traité sur cet appareil </a:t>
            </a:r>
            <a:endParaRPr lang="fr-FR" sz="2800" dirty="0">
              <a:solidFill>
                <a:schemeClr val="tx1"/>
              </a:solidFill>
            </a:endParaRPr>
          </a:p>
          <a:p>
            <a:r>
              <a:rPr lang="fr-FR" sz="2800" dirty="0" smtClean="0">
                <a:solidFill>
                  <a:schemeClr val="tx1"/>
                </a:solidFill>
              </a:rPr>
              <a:t>2 types de traitements : </a:t>
            </a:r>
            <a:r>
              <a:rPr lang="fr-FR" sz="2800" dirty="0" err="1" smtClean="0">
                <a:solidFill>
                  <a:schemeClr val="tx1"/>
                </a:solidFill>
              </a:rPr>
              <a:t>Tracking</a:t>
            </a:r>
            <a:r>
              <a:rPr lang="fr-FR" sz="2800" dirty="0" smtClean="0">
                <a:solidFill>
                  <a:schemeClr val="tx1"/>
                </a:solidFill>
              </a:rPr>
              <a:t> ou </a:t>
            </a:r>
            <a:r>
              <a:rPr lang="fr-FR" sz="2800" dirty="0" err="1" smtClean="0">
                <a:solidFill>
                  <a:schemeClr val="tx1"/>
                </a:solidFill>
              </a:rPr>
              <a:t>Spine</a:t>
            </a: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fr-FR" smtClean="0"/>
              <a:t>Radiothérapie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9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2736"/>
          </a:xfrm>
        </p:spPr>
        <p:txBody>
          <a:bodyPr/>
          <a:lstStyle/>
          <a:p>
            <a:r>
              <a:rPr lang="fr-FR" dirty="0" smtClean="0"/>
              <a:t>Radiothérapie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67544" y="1484784"/>
            <a:ext cx="82089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i="1" dirty="0">
                <a:latin typeface="+mj-lt"/>
              </a:rPr>
              <a:t>Le </a:t>
            </a:r>
            <a:r>
              <a:rPr lang="fr-FR" sz="2800" b="1" i="1" dirty="0" err="1">
                <a:latin typeface="+mj-lt"/>
              </a:rPr>
              <a:t>tracking</a:t>
            </a:r>
            <a:r>
              <a:rPr lang="fr-FR" sz="2800" b="1" i="1" dirty="0">
                <a:latin typeface="+mj-lt"/>
              </a:rPr>
              <a:t> : </a:t>
            </a:r>
            <a:endParaRPr lang="fr-FR" sz="2800" b="1" i="1" dirty="0" smtClean="0">
              <a:latin typeface="+mj-lt"/>
            </a:endParaRPr>
          </a:p>
          <a:p>
            <a:pPr algn="just"/>
            <a:endParaRPr lang="fr-FR" sz="24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latin typeface="+mj-lt"/>
              </a:rPr>
              <a:t>Tumeur visible sur une ou 2 </a:t>
            </a:r>
            <a:r>
              <a:rPr lang="fr-FR" sz="2400" dirty="0" smtClean="0">
                <a:latin typeface="+mj-lt"/>
              </a:rPr>
              <a:t>caméras</a:t>
            </a:r>
            <a:endParaRPr lang="fr-FR" sz="24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+mj-lt"/>
              </a:rPr>
              <a:t>Repérage </a:t>
            </a:r>
            <a:r>
              <a:rPr lang="fr-FR" sz="2400" dirty="0">
                <a:latin typeface="+mj-lt"/>
              </a:rPr>
              <a:t>en permanence </a:t>
            </a:r>
            <a:r>
              <a:rPr lang="fr-FR" sz="2400" dirty="0" smtClean="0">
                <a:latin typeface="+mj-lt"/>
              </a:rPr>
              <a:t>de la </a:t>
            </a:r>
            <a:r>
              <a:rPr lang="fr-FR" sz="2400" dirty="0">
                <a:latin typeface="+mj-lt"/>
              </a:rPr>
              <a:t>région à irradier grâce à la prise en compte des mouvements respiratoires du patient durant la séance.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 dirty="0">
              <a:latin typeface="+mj-lt"/>
            </a:endParaRPr>
          </a:p>
          <a:p>
            <a:pPr algn="just"/>
            <a:r>
              <a:rPr lang="fr-FR" sz="2400" dirty="0" smtClean="0">
                <a:latin typeface="+mj-lt"/>
              </a:rPr>
              <a:t>Ceci permet </a:t>
            </a:r>
            <a:r>
              <a:rPr lang="fr-FR" sz="2400" dirty="0">
                <a:latin typeface="+mj-lt"/>
              </a:rPr>
              <a:t>donc de traiter des lésions mobiles et de réduire la marge autour de la tumeur et ainsi de délivrer une forte dose en épargnant encore mieux les tissus sains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23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/>
          <a:lstStyle/>
          <a:p>
            <a:r>
              <a:rPr lang="fr-FR" dirty="0" smtClean="0"/>
              <a:t>I - Anatomie</a:t>
            </a:r>
            <a:endParaRPr lang="fr-FR" dirty="0"/>
          </a:p>
        </p:txBody>
      </p:sp>
      <p:pic>
        <p:nvPicPr>
          <p:cNvPr id="1026" name="Picture 2" descr="G:\BUREAU\Z-RXT\dossiers perso\MARIE\anat_poumon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5060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20072" y="2276872"/>
            <a:ext cx="381642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j-lt"/>
              </a:rPr>
              <a:t>Le poumon droit est divisé en 3 lobes: 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+mj-lt"/>
              </a:rPr>
              <a:t>Lobe supérieur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+mj-lt"/>
              </a:rPr>
              <a:t>Lobe moyen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+mj-lt"/>
              </a:rPr>
              <a:t>Lobe inférieur</a:t>
            </a:r>
          </a:p>
          <a:p>
            <a:pPr marL="285750" indent="-285750">
              <a:buFontTx/>
              <a:buChar char="-"/>
            </a:pPr>
            <a:endParaRPr lang="fr-FR" sz="2000" dirty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Le poumon gauche est divisé en 2 lobes: 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+mj-lt"/>
              </a:rPr>
              <a:t>Lobe supérieur</a:t>
            </a:r>
            <a:r>
              <a:rPr lang="fr-FR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000" dirty="0" smtClean="0">
                <a:latin typeface="+mj-lt"/>
              </a:rPr>
              <a:t>qui comporte la </a:t>
            </a:r>
            <a:r>
              <a:rPr lang="fr-FR" sz="2000" dirty="0" err="1" smtClean="0">
                <a:latin typeface="+mj-lt"/>
              </a:rPr>
              <a:t>lingula</a:t>
            </a:r>
            <a:r>
              <a:rPr lang="fr-FR" sz="2000" dirty="0" smtClean="0">
                <a:latin typeface="+mj-lt"/>
              </a:rPr>
              <a:t> et le culmen 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+mj-lt"/>
              </a:rPr>
              <a:t>Lobe inférieur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10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52736"/>
          </a:xfrm>
        </p:spPr>
        <p:txBody>
          <a:bodyPr/>
          <a:lstStyle/>
          <a:p>
            <a:r>
              <a:rPr lang="fr-FR" dirty="0" smtClean="0"/>
              <a:t>Radiothérapie</a:t>
            </a:r>
            <a:endParaRPr lang="fr-FR" dirty="0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4712"/>
            <a:ext cx="6048672" cy="49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9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27041" y="188640"/>
            <a:ext cx="8229600" cy="980728"/>
          </a:xfrm>
        </p:spPr>
        <p:txBody>
          <a:bodyPr/>
          <a:lstStyle/>
          <a:p>
            <a:r>
              <a:rPr lang="fr-FR" dirty="0" smtClean="0"/>
              <a:t>Radiothérapie</a:t>
            </a:r>
            <a:endParaRPr lang="fr-FR" dirty="0"/>
          </a:p>
        </p:txBody>
      </p:sp>
      <p:pic>
        <p:nvPicPr>
          <p:cNvPr id="4" name="Picture 2" descr="E:\images cyber\2 vu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694485" cy="43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1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b="1" i="1" dirty="0">
                <a:solidFill>
                  <a:schemeClr val="tx1"/>
                </a:solidFill>
              </a:rPr>
              <a:t>Le </a:t>
            </a:r>
            <a:r>
              <a:rPr lang="fr-FR" sz="2800" b="1" i="1" dirty="0" err="1">
                <a:solidFill>
                  <a:schemeClr val="tx1"/>
                </a:solidFill>
              </a:rPr>
              <a:t>spine</a:t>
            </a:r>
            <a:r>
              <a:rPr lang="fr-FR" sz="2800" b="1" i="1" dirty="0">
                <a:solidFill>
                  <a:schemeClr val="tx1"/>
                </a:solidFill>
              </a:rPr>
              <a:t> :</a:t>
            </a:r>
            <a:r>
              <a:rPr lang="fr-FR" b="1" i="1" dirty="0">
                <a:solidFill>
                  <a:schemeClr val="tx1"/>
                </a:solidFill>
              </a:rPr>
              <a:t> </a:t>
            </a:r>
            <a:endParaRPr lang="fr-FR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Tumeurs non visibles sur les </a:t>
            </a:r>
            <a:r>
              <a:rPr lang="fr-FR" dirty="0" smtClean="0">
                <a:solidFill>
                  <a:schemeClr val="tx1"/>
                </a:solidFill>
              </a:rPr>
              <a:t>caméras </a:t>
            </a:r>
            <a:r>
              <a:rPr lang="fr-FR" dirty="0">
                <a:solidFill>
                  <a:schemeClr val="tx1"/>
                </a:solidFill>
              </a:rPr>
              <a:t>et très peu mobiles (lobe sup)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Recalage sur la colonne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Traitement plus court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fr-FR" dirty="0" smtClean="0"/>
              <a:t>Radiothérapie</a:t>
            </a:r>
            <a:endParaRPr lang="fr-FR" dirty="0"/>
          </a:p>
        </p:txBody>
      </p:sp>
      <p:pic>
        <p:nvPicPr>
          <p:cNvPr id="2050" name="Picture 2" descr="E:\images cyber\poumon sp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666776" cy="29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b="1" u="sng" dirty="0" smtClean="0">
                <a:solidFill>
                  <a:schemeClr val="tx1"/>
                </a:solidFill>
              </a:rPr>
              <a:t>Traitement en VMAT : </a:t>
            </a:r>
          </a:p>
          <a:p>
            <a:pPr marL="0" indent="0" algn="just">
              <a:buNone/>
            </a:pPr>
            <a:r>
              <a:rPr lang="fr-FR" dirty="0" smtClean="0">
                <a:solidFill>
                  <a:schemeClr val="tx1"/>
                </a:solidFill>
              </a:rPr>
              <a:t>Il permet </a:t>
            </a:r>
            <a:r>
              <a:rPr lang="fr-FR" dirty="0">
                <a:solidFill>
                  <a:schemeClr val="tx1"/>
                </a:solidFill>
              </a:rPr>
              <a:t>de</a:t>
            </a: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délivrer une dose élevée en épargnant les organes à proximité( cœur, plexus brachial, moelle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Sur un accélérateur classique </a:t>
            </a:r>
            <a:r>
              <a:rPr lang="fr-FR" dirty="0" smtClean="0">
                <a:solidFill>
                  <a:schemeClr val="tx1"/>
                </a:solidFill>
              </a:rPr>
              <a:t>(versa</a:t>
            </a:r>
            <a:r>
              <a:rPr lang="fr-FR" dirty="0" smtClean="0">
                <a:solidFill>
                  <a:schemeClr val="tx1"/>
                </a:solidFill>
              </a:rPr>
              <a:t>) : ce n’est pas le choix de prédilection en raison des mouvement respiratoires, mais pour certains patients c’est la seule façon de délivrer une dose curative (&gt;60Gy)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La </a:t>
            </a:r>
            <a:r>
              <a:rPr lang="fr-FR" dirty="0" err="1" smtClean="0">
                <a:solidFill>
                  <a:schemeClr val="tx1"/>
                </a:solidFill>
              </a:rPr>
              <a:t>tomothérapie</a:t>
            </a:r>
            <a:r>
              <a:rPr lang="fr-FR" dirty="0" smtClean="0">
                <a:solidFill>
                  <a:schemeClr val="tx1"/>
                </a:solidFill>
              </a:rPr>
              <a:t> :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utile </a:t>
            </a:r>
            <a:r>
              <a:rPr lang="fr-FR" b="1" dirty="0">
                <a:solidFill>
                  <a:schemeClr val="tx1"/>
                </a:solidFill>
              </a:rPr>
              <a:t>surtout </a:t>
            </a:r>
            <a:endParaRPr lang="fr-FR" b="1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b="1" dirty="0" smtClean="0">
                <a:solidFill>
                  <a:schemeClr val="tx1"/>
                </a:solidFill>
              </a:rPr>
              <a:t>pour traiter les </a:t>
            </a:r>
            <a:r>
              <a:rPr lang="fr-FR" b="1" dirty="0">
                <a:solidFill>
                  <a:schemeClr val="tx1"/>
                </a:solidFill>
              </a:rPr>
              <a:t>grands </a:t>
            </a:r>
            <a:r>
              <a:rPr lang="fr-FR" b="1" dirty="0" smtClean="0">
                <a:solidFill>
                  <a:schemeClr val="tx1"/>
                </a:solidFill>
              </a:rPr>
              <a:t>volumes.</a:t>
            </a:r>
            <a:endParaRPr lang="fr-FR" b="1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7144"/>
            <a:ext cx="8229600" cy="1124744"/>
          </a:xfrm>
        </p:spPr>
        <p:txBody>
          <a:bodyPr/>
          <a:lstStyle/>
          <a:p>
            <a:r>
              <a:rPr lang="fr-FR" dirty="0" smtClean="0"/>
              <a:t>Radiothérapie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990034"/>
            <a:ext cx="2826352" cy="186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600200"/>
            <a:ext cx="8492758" cy="492514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D’autres techniques de radiothérapie :</a:t>
            </a:r>
          </a:p>
          <a:p>
            <a:pPr marL="0" indent="0">
              <a:buNone/>
            </a:pPr>
            <a:endParaRPr lang="fr-FR" b="1" u="sng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 smtClean="0">
                <a:solidFill>
                  <a:schemeClr val="tx1"/>
                </a:solidFill>
              </a:rPr>
              <a:t>Gating</a:t>
            </a:r>
            <a:r>
              <a:rPr lang="fr-FR" dirty="0" smtClean="0">
                <a:solidFill>
                  <a:schemeClr val="tx1"/>
                </a:solidFill>
              </a:rPr>
              <a:t> respiratoire : radiothérapie 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chemeClr val="tx1"/>
                </a:solidFill>
              </a:rPr>
              <a:t>conformationnelle</a:t>
            </a:r>
            <a:r>
              <a:rPr lang="fr-FR" dirty="0" smtClean="0">
                <a:solidFill>
                  <a:schemeClr val="tx1"/>
                </a:solidFill>
              </a:rPr>
              <a:t> asservie à la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r</a:t>
            </a:r>
            <a:r>
              <a:rPr lang="fr-FR" dirty="0" smtClean="0">
                <a:solidFill>
                  <a:schemeClr val="tx1"/>
                </a:solidFill>
              </a:rPr>
              <a:t>espiration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Split course :  - 3 temps de 3gy/séance en 5 fractions entrecoupés de 15 jours de repos entre chaque temps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                            - patients souvent âgés, ayant des difficultés à se déplacer, fatigués…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r-FR" dirty="0" smtClean="0"/>
              <a:t>Radiothérapie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32856"/>
            <a:ext cx="2731726" cy="20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412776"/>
            <a:ext cx="885141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sz="2800" b="1" dirty="0" smtClean="0"/>
          </a:p>
          <a:p>
            <a:pPr marL="0" indent="0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Effets secondaires précoces :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Fatigue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Rougeur modérée au niveau de la peau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Douleur ou gêne à la déglutition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Gêne respiratoire, essoufflement, toux,   </a:t>
            </a:r>
          </a:p>
          <a:p>
            <a:r>
              <a:rPr lang="fr-FR" dirty="0">
                <a:solidFill>
                  <a:schemeClr val="tx1"/>
                </a:solidFill>
              </a:rPr>
              <a:t>B</a:t>
            </a:r>
            <a:r>
              <a:rPr lang="fr-FR" dirty="0" smtClean="0">
                <a:solidFill>
                  <a:schemeClr val="tx1"/>
                </a:solidFill>
              </a:rPr>
              <a:t>ronchite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Fièvre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La pneumopathie </a:t>
            </a:r>
            <a:r>
              <a:rPr lang="fr-FR" dirty="0" err="1" smtClean="0">
                <a:solidFill>
                  <a:schemeClr val="tx1"/>
                </a:solidFill>
              </a:rPr>
              <a:t>radique</a:t>
            </a:r>
            <a:r>
              <a:rPr lang="fr-FR" dirty="0" smtClean="0">
                <a:solidFill>
                  <a:schemeClr val="tx1"/>
                </a:solidFill>
              </a:rPr>
              <a:t> précoce</a:t>
            </a:r>
          </a:p>
          <a:p>
            <a:r>
              <a:rPr lang="fr-FR" dirty="0">
                <a:solidFill>
                  <a:schemeClr val="tx1"/>
                </a:solidFill>
              </a:rPr>
              <a:t>p</a:t>
            </a:r>
            <a:r>
              <a:rPr lang="fr-FR" dirty="0" smtClean="0">
                <a:solidFill>
                  <a:schemeClr val="tx1"/>
                </a:solidFill>
              </a:rPr>
              <a:t>eut être grave voire mortelle, d’où </a:t>
            </a:r>
          </a:p>
          <a:p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’importance de la rechercher de façon</a:t>
            </a:r>
          </a:p>
          <a:p>
            <a:r>
              <a:rPr lang="fr-FR" dirty="0">
                <a:solidFill>
                  <a:schemeClr val="tx1"/>
                </a:solidFill>
              </a:rPr>
              <a:t>s</a:t>
            </a:r>
            <a:r>
              <a:rPr lang="fr-FR" dirty="0" smtClean="0">
                <a:solidFill>
                  <a:schemeClr val="tx1"/>
                </a:solidFill>
              </a:rPr>
              <a:t>ystématique  (toux + fièvre + dyspnée)</a:t>
            </a:r>
          </a:p>
          <a:p>
            <a:pPr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fr-FR" dirty="0" smtClean="0"/>
              <a:t>Radiothérapie </a:t>
            </a:r>
            <a:endParaRPr lang="fr-FR" dirty="0"/>
          </a:p>
        </p:txBody>
      </p:sp>
      <p:pic>
        <p:nvPicPr>
          <p:cNvPr id="5122" name="Picture 2" descr="G:\BUREAU\Z-RXT\dossiers perso\MARIE\img_comment_traiter_la_bronchite_aigue_2071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05" y="2996952"/>
            <a:ext cx="2202291" cy="207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b="1" dirty="0" smtClean="0">
                <a:solidFill>
                  <a:schemeClr val="tx1"/>
                </a:solidFill>
              </a:rPr>
              <a:t>Effets secondaires tardifs :</a:t>
            </a:r>
          </a:p>
          <a:p>
            <a:pPr marL="0" indent="0">
              <a:buNone/>
            </a:pPr>
            <a:endParaRPr lang="fr-FR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Ils sont peu fréquents de nos jours.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Une gêne en avalant par sténose œsophagienne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Perte de souplesse de la peau au niveau de la peau sous la cicatrice si chirurgie auparavant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Douleur au niveau de la zone irradiée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Fibrose pulmonaire (fibrose </a:t>
            </a:r>
            <a:r>
              <a:rPr lang="fr-FR" sz="2400" dirty="0" err="1" smtClean="0">
                <a:solidFill>
                  <a:schemeClr val="tx1"/>
                </a:solidFill>
              </a:rPr>
              <a:t>radique</a:t>
            </a:r>
            <a:r>
              <a:rPr lang="fr-FR" sz="2400" dirty="0" smtClean="0">
                <a:solidFill>
                  <a:schemeClr val="tx1"/>
                </a:solidFill>
              </a:rPr>
              <a:t>) 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Toxicité cardiaque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r-FR" dirty="0" smtClean="0"/>
              <a:t>Radiothérapie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7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52736"/>
          </a:xfrm>
        </p:spPr>
        <p:txBody>
          <a:bodyPr/>
          <a:lstStyle/>
          <a:p>
            <a:r>
              <a:rPr lang="fr-FR" dirty="0" smtClean="0"/>
              <a:t>Traitements : résumé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03848" y="1728964"/>
            <a:ext cx="32043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CBNPC (80%)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1476048" y="2302664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815540" y="230266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124562" y="3489464"/>
            <a:ext cx="1341616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Stade III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08846" y="3501008"/>
            <a:ext cx="1346448" cy="7317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Stade I et II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020272" y="3470920"/>
            <a:ext cx="1347192" cy="7317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Stade IV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450324" y="228604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517882" y="4318868"/>
            <a:ext cx="381928" cy="64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1908096" y="4318868"/>
            <a:ext cx="360040" cy="64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05738" y="4984100"/>
            <a:ext cx="1252252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Chirurgie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1510564" y="5012440"/>
            <a:ext cx="1896968" cy="7806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Non opérable : radiothérapie (stéréotaxie)</a:t>
            </a:r>
            <a:endParaRPr lang="fr-FR" sz="1600" dirty="0"/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4795370" y="4297940"/>
            <a:ext cx="0" cy="64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869922" y="5013176"/>
            <a:ext cx="1872208" cy="780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Radiothérapie + chimiothérapie associée</a:t>
            </a:r>
            <a:endParaRPr lang="fr-FR" dirty="0"/>
          </a:p>
        </p:txBody>
      </p:sp>
      <p:cxnSp>
        <p:nvCxnSpPr>
          <p:cNvPr id="43" name="Connecteur droit avec flèche 42"/>
          <p:cNvCxnSpPr/>
          <p:nvPr/>
        </p:nvCxnSpPr>
        <p:spPr bwMode="invGray">
          <a:xfrm>
            <a:off x="7707004" y="4216660"/>
            <a:ext cx="0" cy="746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707088" y="5050968"/>
            <a:ext cx="1850504" cy="780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Chimiothérapie +/- thérapie ciblée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66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34" grpId="0" animBg="1"/>
      <p:bldP spid="35" grpId="0" animBg="1"/>
      <p:bldP spid="40" grpId="0" animBg="1"/>
      <p:bldP spid="4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r-FR" dirty="0" smtClean="0"/>
              <a:t>Traitements : résumé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203848" y="1728964"/>
            <a:ext cx="32043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CBPC (20%)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1476048" y="2302664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4815540" y="2302664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6450324" y="228604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08846" y="3501008"/>
            <a:ext cx="1346448" cy="7317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Localisés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124562" y="3489464"/>
            <a:ext cx="1341616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Disséminés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588224" y="3470920"/>
            <a:ext cx="2304256" cy="111020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Radiothérapie : </a:t>
            </a:r>
            <a:r>
              <a:rPr lang="fr-FR" dirty="0" err="1" smtClean="0"/>
              <a:t>irradiatinon</a:t>
            </a:r>
            <a:r>
              <a:rPr lang="fr-FR" dirty="0" smtClean="0"/>
              <a:t> cérébrale prophylactique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795370" y="4297940"/>
            <a:ext cx="0" cy="64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869922" y="5013176"/>
            <a:ext cx="1872208" cy="780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Chimiothérapie seule</a:t>
            </a:r>
            <a:endParaRPr lang="fr-FR" dirty="0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1402240" y="4297940"/>
            <a:ext cx="0" cy="64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11808" y="5013176"/>
            <a:ext cx="1999952" cy="9361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Radiothérapie + chimiothérapie concomitante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09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60642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Quelques chiffres …</a:t>
            </a:r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1</a:t>
            </a:r>
            <a:r>
              <a:rPr lang="fr-FR" baseline="30000" dirty="0" smtClean="0">
                <a:solidFill>
                  <a:schemeClr val="tx1"/>
                </a:solidFill>
              </a:rPr>
              <a:t>ère</a:t>
            </a:r>
            <a:r>
              <a:rPr lang="fr-FR" dirty="0" smtClean="0">
                <a:solidFill>
                  <a:schemeClr val="tx1"/>
                </a:solidFill>
              </a:rPr>
              <a:t> cause de décès par cancer en France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50 % des patients atteints de cancer pulmonaire ont des métastases notamment cérébrales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Survie à 5 ans : 14 % chez les hommes (9% à 10 ans) et 17 % chez les femmes  (12% à 10 ans)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Rechutes courantes dans les mois ou les années qui  suivent le traitement  malgré une bonne réponse à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    celui -ci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/>
          <a:p>
            <a:r>
              <a:rPr lang="fr-FR" dirty="0" smtClean="0"/>
              <a:t>IV – Pronostic et suivi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1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Anatomie</a:t>
            </a:r>
            <a:endParaRPr lang="fr-FR" dirty="0"/>
          </a:p>
        </p:txBody>
      </p:sp>
      <p:pic>
        <p:nvPicPr>
          <p:cNvPr id="1026" name="Picture 2" descr="Résultat de recherche d'images pour &quot;fowler poumon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403316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96136" y="3605244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j-lt"/>
              </a:rPr>
              <a:t>Les lobes sont eux-mêmes divisés en segments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7219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fr-FR" dirty="0" smtClean="0"/>
              <a:t>Pronostic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Qualité de vie après </a:t>
            </a:r>
            <a:r>
              <a:rPr lang="fr-FR" dirty="0" smtClean="0">
                <a:solidFill>
                  <a:schemeClr val="tx1"/>
                </a:solidFill>
              </a:rPr>
              <a:t>traitement… </a:t>
            </a:r>
          </a:p>
          <a:p>
            <a:pPr marL="0" indent="0">
              <a:buNone/>
            </a:pPr>
            <a:endParaRPr lang="fr-FR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Un patient </a:t>
            </a:r>
            <a:r>
              <a:rPr lang="fr-FR" dirty="0">
                <a:solidFill>
                  <a:schemeClr val="tx1"/>
                </a:solidFill>
              </a:rPr>
              <a:t>sur </a:t>
            </a:r>
            <a:r>
              <a:rPr lang="fr-FR" dirty="0" smtClean="0">
                <a:solidFill>
                  <a:schemeClr val="tx1"/>
                </a:solidFill>
              </a:rPr>
              <a:t>3 </a:t>
            </a:r>
            <a:r>
              <a:rPr lang="fr-FR" dirty="0">
                <a:solidFill>
                  <a:schemeClr val="tx1"/>
                </a:solidFill>
              </a:rPr>
              <a:t>voit sa qualité de vie réduite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L’activité physique permet </a:t>
            </a:r>
            <a:r>
              <a:rPr lang="fr-FR" dirty="0">
                <a:solidFill>
                  <a:schemeClr val="tx1"/>
                </a:solidFill>
              </a:rPr>
              <a:t>de limiter la dégradation de la qualité de </a:t>
            </a:r>
            <a:r>
              <a:rPr lang="fr-FR" dirty="0" smtClean="0">
                <a:solidFill>
                  <a:schemeClr val="tx1"/>
                </a:solidFill>
              </a:rPr>
              <a:t>vie, améliore la condition physique et donc l’autonomie. Elle est sans danger si elle est adaptée.</a:t>
            </a:r>
          </a:p>
        </p:txBody>
      </p:sp>
      <p:pic>
        <p:nvPicPr>
          <p:cNvPr id="1027" name="Picture 3" descr="G:\BUREAU\Z-RXT\dossiers perso\MARIE\shdv02-eudox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2956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S</a:t>
            </a:r>
            <a:r>
              <a:rPr lang="fr-FR" dirty="0" smtClean="0">
                <a:solidFill>
                  <a:schemeClr val="tx1"/>
                </a:solidFill>
              </a:rPr>
              <a:t>canner </a:t>
            </a:r>
            <a:r>
              <a:rPr lang="fr-FR" dirty="0">
                <a:solidFill>
                  <a:schemeClr val="tx1"/>
                </a:solidFill>
              </a:rPr>
              <a:t>TAP à 6 semaines environ (thorax pour voir la réponse </a:t>
            </a:r>
            <a:r>
              <a:rPr lang="fr-FR">
                <a:solidFill>
                  <a:schemeClr val="tx1"/>
                </a:solidFill>
              </a:rPr>
              <a:t>et </a:t>
            </a:r>
            <a:r>
              <a:rPr lang="fr-FR" smtClean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chemeClr val="tx1"/>
                </a:solidFill>
              </a:rPr>
              <a:t>reste pour rechercher des méta) +/- IRM </a:t>
            </a:r>
            <a:r>
              <a:rPr lang="fr-FR" dirty="0" smtClean="0">
                <a:solidFill>
                  <a:schemeClr val="tx1"/>
                </a:solidFill>
              </a:rPr>
              <a:t>cérébrale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puis </a:t>
            </a:r>
            <a:r>
              <a:rPr lang="fr-FR" dirty="0">
                <a:solidFill>
                  <a:schemeClr val="tx1"/>
                </a:solidFill>
              </a:rPr>
              <a:t>tous les 3-4 mois pendant 2 ans 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puis </a:t>
            </a:r>
            <a:r>
              <a:rPr lang="fr-FR" dirty="0">
                <a:solidFill>
                  <a:schemeClr val="tx1"/>
                </a:solidFill>
              </a:rPr>
              <a:t>6 mois jusqu’à 5 ans </a:t>
            </a:r>
            <a:endParaRPr lang="fr-FR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puis </a:t>
            </a:r>
            <a:r>
              <a:rPr lang="fr-FR" dirty="0">
                <a:solidFill>
                  <a:schemeClr val="tx1"/>
                </a:solidFill>
              </a:rPr>
              <a:t>annuel. </a:t>
            </a:r>
            <a:endParaRPr lang="fr-F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chemeClr val="tx1"/>
                </a:solidFill>
              </a:rPr>
              <a:t>but étant surtout de dépister un nouveau cancer.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fr-FR" dirty="0" smtClean="0"/>
              <a:t>Suivi après traitement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45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266332" cy="3949749"/>
          </a:xfrm>
        </p:spPr>
      </p:pic>
    </p:spTree>
    <p:extLst>
      <p:ext uri="{BB962C8B-B14F-4D97-AF65-F5344CB8AC3E}">
        <p14:creationId xmlns:p14="http://schemas.microsoft.com/office/powerpoint/2010/main" val="20278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fr-FR" dirty="0" smtClean="0"/>
              <a:t>Anatomie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4158222" cy="4392488"/>
          </a:xfrm>
        </p:spPr>
      </p:pic>
      <p:sp>
        <p:nvSpPr>
          <p:cNvPr id="7" name="ZoneTexte 6"/>
          <p:cNvSpPr txBox="1"/>
          <p:nvPr/>
        </p:nvSpPr>
        <p:spPr>
          <a:xfrm>
            <a:off x="5076056" y="2132856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latin typeface="+mj-lt"/>
              </a:rPr>
              <a:t>Les bronches prolongent la trachée et pénètrent dans les poumons en se ramifiant de plus en plus jusqu’à former les bronchioles.</a:t>
            </a:r>
          </a:p>
          <a:p>
            <a:pPr algn="just"/>
            <a:r>
              <a:rPr lang="fr-FR" sz="2000" dirty="0" smtClean="0">
                <a:latin typeface="+mj-lt"/>
              </a:rPr>
              <a:t>Les bronchioles se terminent par les alvéoles pulmonaires, petites cavités où ont lieu les échanges gazeux entre l’air et le sang.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16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fr-FR" dirty="0" smtClean="0"/>
              <a:t>Anatomie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4176464" cy="492941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dirty="0" smtClean="0">
                <a:solidFill>
                  <a:schemeClr val="tx1"/>
                </a:solidFill>
              </a:rPr>
              <a:t>Entre les 2 poumons se situe la région du médiastin qui s’étend du sternum en avant à la colonne en arrière.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Il contient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Le cœur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Les gros vaisseaux sanguins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La trachée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L’œsophage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/>
                </a:solidFill>
              </a:rPr>
              <a:t>Les ganglions lymphatiques médiastinaux</a:t>
            </a:r>
          </a:p>
          <a:p>
            <a:pPr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BUREAU\Z-RXT\dossiers perso\MARIE\gnaglions mediastina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88" y="4725144"/>
            <a:ext cx="3954091" cy="18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553880"/>
            <a:ext cx="4335480" cy="295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3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828600" y="-315416"/>
            <a:ext cx="10729192" cy="1600200"/>
          </a:xfrm>
        </p:spPr>
        <p:txBody>
          <a:bodyPr/>
          <a:lstStyle/>
          <a:p>
            <a:r>
              <a:rPr lang="fr-FR" sz="4400" dirty="0" smtClean="0"/>
              <a:t>II - Les tumeurs bronchiques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u="sng" dirty="0" smtClean="0">
                <a:solidFill>
                  <a:schemeClr val="tx1"/>
                </a:solidFill>
              </a:rPr>
              <a:t>Quelques chiffres </a:t>
            </a:r>
            <a:r>
              <a:rPr lang="fr-FR" b="1" dirty="0" smtClean="0">
                <a:solidFill>
                  <a:schemeClr val="tx1"/>
                </a:solidFill>
              </a:rPr>
              <a:t>: </a:t>
            </a:r>
          </a:p>
          <a:p>
            <a:pPr marL="0" indent="0" algn="just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dirty="0">
                <a:solidFill>
                  <a:schemeClr val="tx1"/>
                </a:solidFill>
              </a:rPr>
              <a:t>L</a:t>
            </a:r>
            <a:r>
              <a:rPr lang="fr-FR" dirty="0" smtClean="0">
                <a:solidFill>
                  <a:schemeClr val="tx1"/>
                </a:solidFill>
              </a:rPr>
              <a:t>e cancer du poumon est une maladie fréquente qui touche en France près de 30 000 nouvelles personnes chaque année, dont 78% d’hommes et 22% de femmes (chiffre en augmentation chez les femmes), ce qui en fait le 4</a:t>
            </a:r>
            <a:r>
              <a:rPr lang="fr-FR" baseline="30000" dirty="0" smtClean="0">
                <a:solidFill>
                  <a:schemeClr val="tx1"/>
                </a:solidFill>
              </a:rPr>
              <a:t>e</a:t>
            </a:r>
            <a:r>
              <a:rPr lang="fr-FR" dirty="0" smtClean="0">
                <a:solidFill>
                  <a:schemeClr val="tx1"/>
                </a:solidFill>
              </a:rPr>
              <a:t> cancer le plus fréquent en France.</a:t>
            </a:r>
          </a:p>
          <a:p>
            <a:pPr marL="0" indent="0" algn="just">
              <a:buNone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dirty="0" smtClean="0">
                <a:solidFill>
                  <a:schemeClr val="tx1"/>
                </a:solidFill>
              </a:rPr>
              <a:t>1 personne sur 4 atteinte d’un cancer a un cancer du poumon.</a:t>
            </a:r>
          </a:p>
          <a:p>
            <a:pPr marL="0" indent="0" algn="just">
              <a:buNone/>
            </a:pPr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80728"/>
          </a:xfrm>
        </p:spPr>
        <p:txBody>
          <a:bodyPr/>
          <a:lstStyle/>
          <a:p>
            <a:r>
              <a:rPr lang="fr-FR" dirty="0" smtClean="0"/>
              <a:t>Facteurs de risques</a:t>
            </a:r>
            <a:endParaRPr lang="fr-FR" dirty="0"/>
          </a:p>
        </p:txBody>
      </p:sp>
      <p:pic>
        <p:nvPicPr>
          <p:cNvPr id="5" name="Picture 2" descr="G:\BUREAU\Z-RXT\dossiers perso\MARIE\thKIZC2Z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28479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23528" y="1996321"/>
            <a:ext cx="59046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4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 smtClean="0">
                <a:latin typeface="+mj-lt"/>
              </a:rPr>
              <a:t> </a:t>
            </a:r>
            <a:r>
              <a:rPr lang="fr-FR" sz="2800" dirty="0" smtClean="0">
                <a:latin typeface="+mj-lt"/>
              </a:rPr>
              <a:t>Le </a:t>
            </a:r>
            <a:r>
              <a:rPr lang="fr-FR" sz="2800" dirty="0">
                <a:latin typeface="+mj-lt"/>
              </a:rPr>
              <a:t>tabac et le cannabis </a:t>
            </a:r>
            <a:r>
              <a:rPr lang="fr-FR" sz="2800" dirty="0" smtClean="0">
                <a:latin typeface="+mj-lt"/>
              </a:rPr>
              <a:t>+++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+mj-lt"/>
              </a:rPr>
              <a:t> Facteurs environnementaux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+mj-lt"/>
              </a:rPr>
              <a:t> Exposition </a:t>
            </a:r>
            <a:r>
              <a:rPr lang="fr-FR" sz="2800" dirty="0">
                <a:latin typeface="+mj-lt"/>
              </a:rPr>
              <a:t>professionnelle (</a:t>
            </a:r>
            <a:r>
              <a:rPr lang="fr-FR" sz="2800" dirty="0" smtClean="0">
                <a:latin typeface="+mj-lt"/>
              </a:rPr>
              <a:t>amiante)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800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800" dirty="0" smtClean="0">
                <a:latin typeface="+mj-lt"/>
              </a:rPr>
              <a:t> Facteurs </a:t>
            </a:r>
            <a:r>
              <a:rPr lang="fr-FR" sz="2800" dirty="0">
                <a:latin typeface="+mj-lt"/>
              </a:rPr>
              <a:t>génétiques </a:t>
            </a:r>
          </a:p>
        </p:txBody>
      </p:sp>
    </p:spTree>
    <p:extLst>
      <p:ext uri="{BB962C8B-B14F-4D97-AF65-F5344CB8AC3E}">
        <p14:creationId xmlns:p14="http://schemas.microsoft.com/office/powerpoint/2010/main" val="38272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0728"/>
          </a:xfrm>
        </p:spPr>
        <p:txBody>
          <a:bodyPr/>
          <a:lstStyle/>
          <a:p>
            <a:r>
              <a:rPr lang="fr-FR" dirty="0" smtClean="0"/>
              <a:t>Les symptômes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Le cancer du poumon apparait souvent après + de 20 ans d’exposition à un agent comme le tabac ou l’amiante.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Les principaux signes sont : </a:t>
            </a: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Pulmonaires : toux persistante, dyspnée, expectorations sanguinolentes…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Compression médiastinale, douleurs thoraciques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Dissémination métastatique responsable de manifestations neurologiques et hépatiques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Fatigue, perte d’appétit, perte de poids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Voix enrouée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1186</TotalTime>
  <Words>1930</Words>
  <Application>Microsoft Office PowerPoint</Application>
  <PresentationFormat>Affichage à l'écran (4:3)</PresentationFormat>
  <Paragraphs>312</Paragraphs>
  <Slides>42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Century Gothic</vt:lpstr>
      <vt:lpstr>Courier New</vt:lpstr>
      <vt:lpstr>Palatino Linotype</vt:lpstr>
      <vt:lpstr>Wingdings</vt:lpstr>
      <vt:lpstr>Exécutif</vt:lpstr>
      <vt:lpstr>Traitement du cancer du poumon</vt:lpstr>
      <vt:lpstr>SOMMAIRE</vt:lpstr>
      <vt:lpstr>I - Anatomie</vt:lpstr>
      <vt:lpstr>Anatomie</vt:lpstr>
      <vt:lpstr>Anatomie </vt:lpstr>
      <vt:lpstr>Anatomie</vt:lpstr>
      <vt:lpstr>II - Les tumeurs bronchiques</vt:lpstr>
      <vt:lpstr>Facteurs de risques</vt:lpstr>
      <vt:lpstr>Les symptômes </vt:lpstr>
      <vt:lpstr>Diagnostic</vt:lpstr>
      <vt:lpstr>Les différents types</vt:lpstr>
      <vt:lpstr>Classification</vt:lpstr>
      <vt:lpstr>Classification </vt:lpstr>
      <vt:lpstr>III- Les traitements</vt:lpstr>
      <vt:lpstr>La chirurgie</vt:lpstr>
      <vt:lpstr>La chirurgie </vt:lpstr>
      <vt:lpstr>La chirurgie </vt:lpstr>
      <vt:lpstr>La chirurgie</vt:lpstr>
      <vt:lpstr>La chimiothérapie</vt:lpstr>
      <vt:lpstr>Chimiothérapie  </vt:lpstr>
      <vt:lpstr>Chimiothérapie</vt:lpstr>
      <vt:lpstr>Chimiothérapie </vt:lpstr>
      <vt:lpstr>Radiothérapie</vt:lpstr>
      <vt:lpstr>Présentation PowerPoint</vt:lpstr>
      <vt:lpstr>Radiothérapie </vt:lpstr>
      <vt:lpstr>Radiothérapie </vt:lpstr>
      <vt:lpstr>Radiothérapie</vt:lpstr>
      <vt:lpstr>Radiothérapie </vt:lpstr>
      <vt:lpstr>Radiothérapie</vt:lpstr>
      <vt:lpstr>Radiothérapie</vt:lpstr>
      <vt:lpstr>Radiothérapie</vt:lpstr>
      <vt:lpstr>Radiothérapie</vt:lpstr>
      <vt:lpstr>Radiothérapie</vt:lpstr>
      <vt:lpstr>Radiothérapie</vt:lpstr>
      <vt:lpstr>Radiothérapie </vt:lpstr>
      <vt:lpstr>Radiothérapie </vt:lpstr>
      <vt:lpstr>Traitements : résumé</vt:lpstr>
      <vt:lpstr>Traitements : résumé</vt:lpstr>
      <vt:lpstr>IV – Pronostic et suivi</vt:lpstr>
      <vt:lpstr>Pronostic </vt:lpstr>
      <vt:lpstr>Suivi après traitement</vt:lpstr>
      <vt:lpstr>Présentation PowerPoint</vt:lpstr>
    </vt:vector>
  </TitlesOfParts>
  <Company>Centre Léon Bérard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</dc:title>
  <dc:creator>BLANC Nathalie</dc:creator>
  <cp:lastModifiedBy>GUESNEL Nathalie</cp:lastModifiedBy>
  <cp:revision>214</cp:revision>
  <cp:lastPrinted>2016-11-23T06:26:39Z</cp:lastPrinted>
  <dcterms:created xsi:type="dcterms:W3CDTF">2015-06-23T13:48:26Z</dcterms:created>
  <dcterms:modified xsi:type="dcterms:W3CDTF">2023-08-23T11:58:05Z</dcterms:modified>
</cp:coreProperties>
</file>