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8" r:id="rId2"/>
    <p:sldId id="259" r:id="rId3"/>
    <p:sldId id="260" r:id="rId4"/>
    <p:sldId id="261" r:id="rId5"/>
    <p:sldId id="262" r:id="rId6"/>
    <p:sldId id="263" r:id="rId7"/>
    <p:sldId id="264" r:id="rId8"/>
    <p:sldId id="265" r:id="rId9"/>
    <p:sldId id="266" r:id="rId10"/>
    <p:sldId id="310" r:id="rId11"/>
    <p:sldId id="267" r:id="rId12"/>
    <p:sldId id="268" r:id="rId13"/>
    <p:sldId id="269" r:id="rId14"/>
    <p:sldId id="273" r:id="rId15"/>
    <p:sldId id="275" r:id="rId16"/>
    <p:sldId id="292" r:id="rId17"/>
    <p:sldId id="308" r:id="rId18"/>
    <p:sldId id="309" r:id="rId19"/>
    <p:sldId id="293" r:id="rId20"/>
    <p:sldId id="274" r:id="rId21"/>
    <p:sldId id="290" r:id="rId22"/>
    <p:sldId id="288" r:id="rId23"/>
    <p:sldId id="291" r:id="rId24"/>
    <p:sldId id="289" r:id="rId25"/>
    <p:sldId id="301" r:id="rId26"/>
    <p:sldId id="294" r:id="rId27"/>
    <p:sldId id="295" r:id="rId28"/>
    <p:sldId id="296" r:id="rId29"/>
    <p:sldId id="297" r:id="rId30"/>
    <p:sldId id="299" r:id="rId31"/>
    <p:sldId id="298" r:id="rId32"/>
    <p:sldId id="311" r:id="rId33"/>
    <p:sldId id="312" r:id="rId34"/>
    <p:sldId id="313" r:id="rId35"/>
    <p:sldId id="300" r:id="rId36"/>
    <p:sldId id="277" r:id="rId37"/>
    <p:sldId id="302" r:id="rId38"/>
    <p:sldId id="303" r:id="rId39"/>
    <p:sldId id="304" r:id="rId40"/>
    <p:sldId id="305" r:id="rId41"/>
    <p:sldId id="306" r:id="rId42"/>
    <p:sldId id="283" r:id="rId43"/>
    <p:sldId id="284" r:id="rId44"/>
    <p:sldId id="285" r:id="rId45"/>
    <p:sldId id="286" r:id="rId46"/>
    <p:sldId id="287"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CE1"/>
    <a:srgbClr val="E33182"/>
    <a:srgbClr val="B41860"/>
    <a:srgbClr val="2C4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14" autoAdjust="0"/>
  </p:normalViewPr>
  <p:slideViewPr>
    <p:cSldViewPr>
      <p:cViewPr>
        <p:scale>
          <a:sx n="78" d="100"/>
          <a:sy n="78" d="100"/>
        </p:scale>
        <p:origin x="-257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E5CF4-4604-40CD-9703-4EB48734BF5A}" type="datetimeFigureOut">
              <a:rPr lang="fr-FR" smtClean="0"/>
              <a:t>27/07/2017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549539-A326-4852-AE05-D4F899E3844F}" type="slidenum">
              <a:rPr lang="fr-FR" smtClean="0"/>
              <a:t>‹N°›</a:t>
            </a:fld>
            <a:endParaRPr lang="fr-FR"/>
          </a:p>
        </p:txBody>
      </p:sp>
    </p:spTree>
    <p:extLst>
      <p:ext uri="{BB962C8B-B14F-4D97-AF65-F5344CB8AC3E}">
        <p14:creationId xmlns:p14="http://schemas.microsoft.com/office/powerpoint/2010/main" val="429350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2376357-4E7E-4169-A79B-3C502FCFF754}" type="slidenum">
              <a:rPr lang="fr-FR" smtClean="0"/>
              <a:pPr>
                <a:defRPr/>
              </a:pPr>
              <a:t>1</a:t>
            </a:fld>
            <a:endParaRPr lang="fr-FR" dirty="0"/>
          </a:p>
        </p:txBody>
      </p:sp>
    </p:spTree>
    <p:extLst>
      <p:ext uri="{BB962C8B-B14F-4D97-AF65-F5344CB8AC3E}">
        <p14:creationId xmlns:p14="http://schemas.microsoft.com/office/powerpoint/2010/main" val="1023544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Astrocyte : rôle de tampon ionique pour obtenir la concentration en ions acceptable pour permettre la propagation d’un potentiel d’action </a:t>
            </a:r>
          </a:p>
          <a:p>
            <a:r>
              <a:rPr lang="fr-FR" altLang="fr-FR" dirty="0" smtClean="0"/>
              <a:t>Oligodendrocyte : synthèse de la gaine de myéline s’entourant autour de certains axones avec présence d’antigènes spécifiques</a:t>
            </a:r>
          </a:p>
          <a:p>
            <a:r>
              <a:rPr lang="fr-FR" altLang="fr-FR" dirty="0" smtClean="0"/>
              <a:t>Microglie: rôle de destruction / nettoyage des zones inondées par le sang.</a:t>
            </a: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C116449-5848-4DAE-A7C3-63AB0473B87A}" type="slidenum">
              <a:rPr lang="fr-FR" altLang="fr-FR" smtClean="0">
                <a:latin typeface="Arial" charset="0"/>
              </a:rPr>
              <a:pPr eaLnBrk="1" hangingPunct="1">
                <a:spcBef>
                  <a:spcPct val="0"/>
                </a:spcBef>
              </a:pPr>
              <a:t>12</a:t>
            </a:fld>
            <a:endParaRPr lang="fr-FR" altLang="fr-F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03BC3E-9B02-41B1-AA08-E07EBECDE641}" type="slidenum">
              <a:rPr lang="fr-FR" altLang="fr-FR" smtClean="0">
                <a:latin typeface="Arial" charset="0"/>
              </a:rPr>
              <a:pPr eaLnBrk="1" hangingPunct="1">
                <a:spcBef>
                  <a:spcPct val="0"/>
                </a:spcBef>
              </a:pPr>
              <a:t>13</a:t>
            </a:fld>
            <a:endParaRPr lang="fr-FR" altLang="fr-F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K= cancer</a:t>
            </a:r>
          </a:p>
          <a:p>
            <a:r>
              <a:rPr lang="fr-FR" altLang="fr-FR" dirty="0" smtClean="0"/>
              <a:t>Les céphalées</a:t>
            </a:r>
            <a:r>
              <a:rPr lang="fr-FR" altLang="fr-FR" baseline="0" dirty="0" smtClean="0"/>
              <a:t> se manifestent surtout le matin et s’accompagnent de nausées avec + ou – de vomissements. Elles sont du à l’</a:t>
            </a:r>
            <a:r>
              <a:rPr lang="fr-FR" altLang="fr-FR" baseline="0" dirty="0" err="1" smtClean="0"/>
              <a:t>hypertention</a:t>
            </a:r>
            <a:r>
              <a:rPr lang="fr-FR" altLang="fr-FR" baseline="0" dirty="0" smtClean="0"/>
              <a:t> intracrânienne elle-même causé par des œdèmes ou une augmentation du volume de la tumeur ou un blocage du LCR (bloqué dans les ventricules).  C’est la persistance, la durée , leur caractère inhabituelle et leur résistance au traitement en plus des vomissement qui doivent alarmé au moment du diagnostic.</a:t>
            </a:r>
          </a:p>
          <a:p>
            <a:r>
              <a:rPr lang="fr-FR" altLang="fr-FR" dirty="0" smtClean="0"/>
              <a:t>Les Crise d’épilepsie</a:t>
            </a:r>
            <a:r>
              <a:rPr lang="fr-FR" altLang="fr-FR" baseline="0" dirty="0" smtClean="0"/>
              <a:t> se manifestent</a:t>
            </a:r>
            <a:r>
              <a:rPr lang="fr-FR" altLang="fr-FR" dirty="0" smtClean="0"/>
              <a:t> quand la tumeur se développe a la surface du cerveau et</a:t>
            </a:r>
            <a:r>
              <a:rPr lang="fr-FR" altLang="fr-FR" baseline="0" dirty="0" smtClean="0"/>
              <a:t> </a:t>
            </a:r>
            <a:r>
              <a:rPr lang="fr-FR" altLang="fr-FR" dirty="0" smtClean="0"/>
              <a:t>perturbe l’activité des neurones ce qui déclenche</a:t>
            </a:r>
            <a:r>
              <a:rPr lang="fr-FR" altLang="fr-FR" baseline="0" dirty="0" smtClean="0"/>
              <a:t> les crises.</a:t>
            </a:r>
          </a:p>
          <a:p>
            <a:r>
              <a:rPr lang="fr-FR" altLang="fr-FR" baseline="0" dirty="0" smtClean="0"/>
              <a:t>Les troubles fonctionnels sont fonction de la localisation de la tumeur (diapositif 19 - 20)</a:t>
            </a:r>
            <a:endParaRPr lang="fr-FR" altLang="fr-FR" dirty="0"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A2F9245-C0DB-496B-9FBD-052EA8D68D92}" type="slidenum">
              <a:rPr lang="fr-FR" altLang="fr-FR" smtClean="0">
                <a:latin typeface="Arial" charset="0"/>
              </a:rPr>
              <a:pPr eaLnBrk="1" hangingPunct="1">
                <a:spcBef>
                  <a:spcPct val="0"/>
                </a:spcBef>
              </a:pPr>
              <a:t>14</a:t>
            </a:fld>
            <a:endParaRPr lang="fr-FR" altLang="fr-F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Petit mots sur les engagements (car chaque volume inhabituel entraine une </a:t>
            </a:r>
            <a:r>
              <a:rPr lang="fr-FR" altLang="fr-FR" dirty="0" err="1" smtClean="0"/>
              <a:t>deviation</a:t>
            </a:r>
            <a:r>
              <a:rPr lang="fr-FR" altLang="fr-FR" dirty="0" smtClean="0"/>
              <a:t> plus ou moins importante des autres volumes entrainant des conséquences plus ou moins graves. )</a:t>
            </a:r>
          </a:p>
          <a:p>
            <a:r>
              <a:rPr lang="fr-FR" altLang="fr-FR" dirty="0" smtClean="0"/>
              <a:t>Engagement sous </a:t>
            </a:r>
            <a:r>
              <a:rPr lang="fr-FR" altLang="fr-FR" dirty="0" err="1" smtClean="0"/>
              <a:t>falcoriel</a:t>
            </a:r>
            <a:r>
              <a:rPr lang="fr-FR" altLang="fr-FR" dirty="0" smtClean="0"/>
              <a:t> ça passe encore</a:t>
            </a:r>
          </a:p>
          <a:p>
            <a:r>
              <a:rPr lang="fr-FR" altLang="fr-FR" dirty="0" smtClean="0"/>
              <a:t>Engagement temporal c’est pas top </a:t>
            </a:r>
          </a:p>
          <a:p>
            <a:r>
              <a:rPr lang="fr-FR" altLang="fr-FR" dirty="0" smtClean="0"/>
              <a:t>Engagement </a:t>
            </a:r>
            <a:r>
              <a:rPr lang="fr-FR" altLang="fr-FR" dirty="0" err="1" smtClean="0"/>
              <a:t>tonsillaire</a:t>
            </a:r>
            <a:r>
              <a:rPr lang="fr-FR" altLang="fr-FR" dirty="0" smtClean="0"/>
              <a:t> c’est très </a:t>
            </a:r>
            <a:r>
              <a:rPr lang="fr-FR" altLang="fr-FR" b="1" dirty="0" smtClean="0"/>
              <a:t>grave</a:t>
            </a:r>
            <a:r>
              <a:rPr lang="fr-FR" altLang="fr-FR" dirty="0" smtClean="0"/>
              <a:t> et ça conduit à la mort ( c’est la </a:t>
            </a:r>
            <a:r>
              <a:rPr lang="fr-FR" altLang="fr-FR" dirty="0" err="1" smtClean="0"/>
              <a:t>tonsille</a:t>
            </a:r>
            <a:r>
              <a:rPr lang="fr-FR" altLang="fr-FR" dirty="0" smtClean="0"/>
              <a:t> cérébelleuse qui s’engage dans le trou occipital) ++++</a:t>
            </a:r>
          </a:p>
          <a:p>
            <a:r>
              <a:rPr lang="fr-FR" altLang="fr-FR" dirty="0" smtClean="0"/>
              <a:t>La</a:t>
            </a:r>
            <a:r>
              <a:rPr lang="fr-FR" altLang="fr-FR" baseline="0" dirty="0" smtClean="0"/>
              <a:t> </a:t>
            </a:r>
            <a:r>
              <a:rPr lang="fr-FR" altLang="fr-FR" dirty="0" err="1" smtClean="0"/>
              <a:t>tonsille</a:t>
            </a:r>
            <a:r>
              <a:rPr lang="fr-FR" altLang="fr-FR" baseline="0" dirty="0" smtClean="0"/>
              <a:t> cérébelleuse est l’amygdale du cervelet</a:t>
            </a:r>
            <a:endParaRPr lang="fr-FR" altLang="fr-FR" dirty="0"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E5EC88-3965-439A-9D47-0A1BBAC0478C}" type="slidenum">
              <a:rPr lang="fr-FR" altLang="fr-FR" smtClean="0">
                <a:latin typeface="Arial" charset="0"/>
              </a:rPr>
              <a:pPr eaLnBrk="1" hangingPunct="1">
                <a:spcBef>
                  <a:spcPct val="0"/>
                </a:spcBef>
              </a:pPr>
              <a:t>15</a:t>
            </a:fld>
            <a:endParaRPr lang="fr-FR" altLang="fr-FR"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 HTIC : hypertension intracrânienne</a:t>
            </a:r>
            <a:r>
              <a:rPr lang="fr-FR" baseline="0" dirty="0" smtClean="0"/>
              <a:t> est une urgence qui nécessite une dérivation ventriculaire externe/interne</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16</a:t>
            </a:fld>
            <a:endParaRPr lang="fr-FR"/>
          </a:p>
        </p:txBody>
      </p:sp>
    </p:spTree>
    <p:extLst>
      <p:ext uri="{BB962C8B-B14F-4D97-AF65-F5344CB8AC3E}">
        <p14:creationId xmlns:p14="http://schemas.microsoft.com/office/powerpoint/2010/main" val="1876218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Toutes les crises ne peuvent pas être facilement cataloguées de partielles ou de généralisées. Toutes ne présentent pas un schéma clair. Les crises commencent parfois comme des crises partielles et se propagent ensuite à tout le cerveau.</a:t>
            </a:r>
          </a:p>
          <a:p>
            <a:endParaRPr lang="fr-FR" sz="1200" b="0" i="0" kern="1200" dirty="0" smtClean="0">
              <a:solidFill>
                <a:schemeClr val="tx1"/>
              </a:solidFill>
              <a:effectLst/>
              <a:latin typeface="+mn-lt"/>
              <a:ea typeface="+mn-ea"/>
              <a:cs typeface="+mn-cs"/>
            </a:endParaRPr>
          </a:p>
          <a:p>
            <a:r>
              <a:rPr lang="fr-FR" dirty="0" smtClean="0"/>
              <a:t>Simple: </a:t>
            </a:r>
            <a:r>
              <a:rPr lang="fr-FR" sz="1200" b="0" i="0" kern="1200" dirty="0" smtClean="0">
                <a:solidFill>
                  <a:schemeClr val="tx1"/>
                </a:solidFill>
                <a:effectLst/>
                <a:latin typeface="+mn-lt"/>
                <a:ea typeface="+mn-ea"/>
                <a:cs typeface="+mn-cs"/>
              </a:rPr>
              <a:t>En cas de crise partielle simple, le patient ne perd pas connaissance et peut ressentir des sensations inhabituelles ou désagréables diverses et variées, comme des sentiments soudains et inexplicables de joie, colère, tristesse ou nausée. Le patient peut également entendre, sentir (odorat ou </a:t>
            </a:r>
            <a:r>
              <a:rPr lang="fr-FR" dirty="0" smtClean="0"/>
              <a:t/>
            </a:r>
            <a:br>
              <a:rPr lang="fr-FR" dirty="0" smtClean="0"/>
            </a:br>
            <a:r>
              <a:rPr lang="fr-FR" sz="1200" b="0" i="0" kern="1200" dirty="0" smtClean="0">
                <a:solidFill>
                  <a:schemeClr val="tx1"/>
                </a:solidFill>
                <a:effectLst/>
                <a:latin typeface="+mn-lt"/>
                <a:ea typeface="+mn-ea"/>
                <a:cs typeface="+mn-cs"/>
              </a:rPr>
              <a:t>goût), voir ou ressentir des choses qui ne sont pas réelles.</a:t>
            </a:r>
          </a:p>
          <a:p>
            <a:r>
              <a:rPr lang="fr-FR" dirty="0" smtClean="0"/>
              <a:t>Focales complexes: </a:t>
            </a:r>
            <a:r>
              <a:rPr lang="fr-FR" sz="1200" b="0" i="0" kern="1200" dirty="0" smtClean="0">
                <a:solidFill>
                  <a:schemeClr val="tx1"/>
                </a:solidFill>
                <a:effectLst/>
                <a:latin typeface="+mn-lt"/>
                <a:ea typeface="+mn-ea"/>
                <a:cs typeface="+mn-cs"/>
              </a:rPr>
              <a:t>Les crises partielles complexes ne durent le plus souvent que quelques secondes. Elles provoquent une perte de connaissance ou une altération de la conscience. On peut également assister à des états proches du traumatisme et à des comportements étranges répétés comme des clignements des yeux, des convulsions, des mouvements de la bouche ou voir le patient courir en rond. Ces mouvements répétés sont appelés automatismes. Parfois, les malades lancent également des objets dans la pièce ou frappent les murs ou les meubles comme s'ils étaient en colère ou angoissés.</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17</a:t>
            </a:fld>
            <a:endParaRPr lang="fr-FR"/>
          </a:p>
        </p:txBody>
      </p:sp>
    </p:spTree>
    <p:extLst>
      <p:ext uri="{BB962C8B-B14F-4D97-AF65-F5344CB8AC3E}">
        <p14:creationId xmlns:p14="http://schemas.microsoft.com/office/powerpoint/2010/main" val="351556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crises généralisées: c’est quand l’ensemble</a:t>
            </a:r>
            <a:r>
              <a:rPr lang="fr-FR" baseline="0" dirty="0" smtClean="0"/>
              <a:t> du cerveau est touché, elles enveloppent 2 groupes : les absences et les crise </a:t>
            </a:r>
            <a:r>
              <a:rPr lang="fr-FR" baseline="0" dirty="0" err="1" smtClean="0"/>
              <a:t>tonico</a:t>
            </a:r>
            <a:r>
              <a:rPr lang="fr-FR" baseline="0" dirty="0" smtClean="0"/>
              <a:t>-clonique</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18</a:t>
            </a:fld>
            <a:endParaRPr lang="fr-FR"/>
          </a:p>
        </p:txBody>
      </p:sp>
    </p:spTree>
    <p:extLst>
      <p:ext uri="{BB962C8B-B14F-4D97-AF65-F5344CB8AC3E}">
        <p14:creationId xmlns:p14="http://schemas.microsoft.com/office/powerpoint/2010/main" val="3211662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Ce dessin montre les principaux symptômes possibles en fction de l’endroit où la tumeur est située</a:t>
            </a:r>
          </a:p>
          <a:p>
            <a:r>
              <a:rPr lang="fr-FR" altLang="fr-FR" smtClean="0"/>
              <a:t>Comme expliqué tt a l’heure , l hémisphère droit contrôle le coté gche du corps et vice versa en fction de la localisation de la tumeur ds le cerveau ( si hémisphère dt ou gche ) c’est le coté inverse du corps qui en subira les conséquences. </a:t>
            </a:r>
          </a:p>
          <a:p>
            <a:r>
              <a:rPr lang="fr-FR" altLang="fr-FR" smtClean="0"/>
              <a:t>Tous ces symptômes ne sont pas synonyme de tumeur, c’est la persistance et la duré et leur coté inhabituel de ceux qui doivent alerter et faire consulter.</a:t>
            </a:r>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60ECB23-A8E3-402B-8145-A039614F07FE}" type="slidenum">
              <a:rPr lang="fr-FR" altLang="fr-FR" smtClean="0">
                <a:latin typeface="Arial" charset="0"/>
              </a:rPr>
              <a:pPr eaLnBrk="1" hangingPunct="1">
                <a:spcBef>
                  <a:spcPct val="0"/>
                </a:spcBef>
              </a:pPr>
              <a:t>20</a:t>
            </a:fld>
            <a:endParaRPr lang="fr-FR" altLang="fr-FR"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Localisation élément aussi essentiel pour le choix des </a:t>
            </a:r>
            <a:r>
              <a:rPr lang="fr-FR" altLang="fr-FR" dirty="0" err="1" smtClean="0"/>
              <a:t>ttt</a:t>
            </a:r>
            <a:endParaRPr lang="fr-FR" altLang="fr-FR" dirty="0" smtClean="0"/>
          </a:p>
          <a:p>
            <a:r>
              <a:rPr lang="fr-FR" altLang="fr-FR" dirty="0" smtClean="0"/>
              <a:t>Type: fonction des cellules atteintes ;les  tumeur portent généralement le nom des cellules a partir desquelles elles se développent (type histologique) . Ces différentes tumeurs ne se comportent pas de la même façon, elles sont plus ou moins agressives et ont plus ou moins de risque de récidive ….</a:t>
            </a:r>
          </a:p>
          <a:p>
            <a:r>
              <a:rPr lang="fr-FR" altLang="fr-FR" dirty="0" smtClean="0"/>
              <a:t>Leur degrés d’agressivité : du bas grade pour les tumeurs les moins agressives et de haut grades pour les plus agressives . Grade de 1 a 4 plus le grade est bas meilleur est le pronostic. Les </a:t>
            </a:r>
            <a:r>
              <a:rPr lang="fr-FR" altLang="fr-FR" dirty="0" err="1" smtClean="0"/>
              <a:t>ttt</a:t>
            </a:r>
            <a:r>
              <a:rPr lang="fr-FR" altLang="fr-FR" dirty="0" smtClean="0"/>
              <a:t> dépendent aussi de ses grades. </a:t>
            </a:r>
          </a:p>
          <a:p>
            <a:endParaRPr lang="fr-FR" altLang="fr-FR" dirty="0" smtClean="0"/>
          </a:p>
          <a:p>
            <a:r>
              <a:rPr lang="fr-FR" altLang="fr-FR" dirty="0" smtClean="0"/>
              <a:t>Tumeurs du cerveau ne métastases pas à d’autres organes </a:t>
            </a:r>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14083F-5B19-4AD8-9911-51B6B523E64F}" type="slidenum">
              <a:rPr lang="fr-FR" altLang="fr-FR" smtClean="0">
                <a:solidFill>
                  <a:prstClr val="black"/>
                </a:solidFill>
                <a:latin typeface="Arial" charset="0"/>
              </a:rPr>
              <a:pPr eaLnBrk="1" hangingPunct="1">
                <a:spcBef>
                  <a:spcPct val="0"/>
                </a:spcBef>
              </a:pPr>
              <a:t>21</a:t>
            </a:fld>
            <a:endParaRPr lang="fr-FR" altLang="fr-FR" smtClean="0">
              <a:solidFill>
                <a:prstClr val="black"/>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Tumeur intermédiaire : </a:t>
            </a:r>
            <a:r>
              <a:rPr lang="fr-FR" altLang="fr-FR" dirty="0" err="1" smtClean="0"/>
              <a:t>benignes</a:t>
            </a:r>
            <a:r>
              <a:rPr lang="fr-FR" altLang="fr-FR" dirty="0" smtClean="0"/>
              <a:t> au début mais qui peuvent se transformer en cancer dans un laps de tps variable.</a:t>
            </a:r>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9D9787F-285F-4193-A121-6E27FF9FF6C8}" type="slidenum">
              <a:rPr lang="fr-FR" altLang="fr-FR" smtClean="0">
                <a:solidFill>
                  <a:prstClr val="black"/>
                </a:solidFill>
                <a:latin typeface="Arial" charset="0"/>
              </a:rPr>
              <a:pPr eaLnBrk="1" hangingPunct="1">
                <a:spcBef>
                  <a:spcPct val="0"/>
                </a:spcBef>
              </a:pPr>
              <a:t>22</a:t>
            </a:fld>
            <a:endParaRPr lang="fr-FR" altLang="fr-FR" smtClean="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Au niveau anatomique, le cerveau est séparé en 2 hémisphères qui eux même sont reliés</a:t>
            </a:r>
            <a:r>
              <a:rPr lang="fr-FR" altLang="fr-FR" baseline="0" dirty="0" smtClean="0"/>
              <a:t> par le corps calleux permettant leur connexions via des fibres.</a:t>
            </a:r>
          </a:p>
          <a:p>
            <a:r>
              <a:rPr lang="fr-FR" altLang="fr-FR" baseline="0" dirty="0" smtClean="0"/>
              <a:t>Ces hémisphères contrôlent l’ensemble de nos fonctions mentales supérieures comme les mouvements volontaires, la pensée, l’apprentissage, la mémoire…</a:t>
            </a:r>
          </a:p>
          <a:p>
            <a:r>
              <a:rPr lang="fr-FR" altLang="fr-FR" baseline="0" dirty="0" smtClean="0"/>
              <a:t>L’hémisphère droit contrôle le coté gauche du corps et vice-versa .</a:t>
            </a:r>
            <a:endParaRPr lang="fr-FR" altLang="fr-FR" dirty="0" smtClean="0"/>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7781F0-352E-4A35-BF5D-DA0BA92DC503}" type="slidenum">
              <a:rPr lang="fr-FR" altLang="fr-FR" smtClean="0">
                <a:latin typeface="Arial" charset="0"/>
              </a:rPr>
              <a:pPr eaLnBrk="1" hangingPunct="1">
                <a:spcBef>
                  <a:spcPct val="0"/>
                </a:spcBef>
              </a:pPr>
              <a:t>3</a:t>
            </a:fld>
            <a:endParaRPr lang="fr-FR" altLang="fr-FR"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PNET : tumeur </a:t>
            </a:r>
            <a:r>
              <a:rPr lang="fr-FR" dirty="0" err="1" smtClean="0"/>
              <a:t>neuroectodermique</a:t>
            </a:r>
            <a:r>
              <a:rPr lang="fr-FR" baseline="0" dirty="0" smtClean="0"/>
              <a:t>  primitive   </a:t>
            </a:r>
            <a:r>
              <a:rPr lang="fr-FR" sz="1200" b="0" i="0" kern="1200" dirty="0" smtClean="0">
                <a:solidFill>
                  <a:schemeClr val="tx1"/>
                </a:solidFill>
                <a:effectLst/>
                <a:latin typeface="+mn-lt"/>
                <a:ea typeface="+mn-ea"/>
                <a:cs typeface="+mn-cs"/>
              </a:rPr>
              <a:t>Les tumeurs </a:t>
            </a:r>
            <a:r>
              <a:rPr lang="fr-FR" sz="1200" b="0" i="0" kern="1200" dirty="0" err="1" smtClean="0">
                <a:solidFill>
                  <a:schemeClr val="tx1"/>
                </a:solidFill>
                <a:effectLst/>
                <a:latin typeface="+mn-lt"/>
                <a:ea typeface="+mn-ea"/>
                <a:cs typeface="+mn-cs"/>
              </a:rPr>
              <a:t>neuroectodermiques</a:t>
            </a:r>
            <a:r>
              <a:rPr lang="fr-FR" sz="1200" b="0" i="0" kern="1200" dirty="0" smtClean="0">
                <a:solidFill>
                  <a:schemeClr val="tx1"/>
                </a:solidFill>
                <a:effectLst/>
                <a:latin typeface="+mn-lt"/>
                <a:ea typeface="+mn-ea"/>
                <a:cs typeface="+mn-cs"/>
              </a:rPr>
              <a:t> cérébrales (PNET) sont des tumeurs rares et hautement malignes où plus de 90 % des cellules sont indifférenciées, proches des cellules germinales du tube neural embryonnaire. Elles se rencontrent habituellement chez l'enfant et l'adulte jeune, et sont particulières par leurs aspects anatomopathologiques, radiologiques et évolutifs</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23</a:t>
            </a:fld>
            <a:endParaRPr lang="fr-FR"/>
          </a:p>
        </p:txBody>
      </p:sp>
    </p:spTree>
    <p:extLst>
      <p:ext uri="{BB962C8B-B14F-4D97-AF65-F5344CB8AC3E}">
        <p14:creationId xmlns:p14="http://schemas.microsoft.com/office/powerpoint/2010/main" val="1029805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24</a:t>
            </a:fld>
            <a:endParaRPr lang="fr-FR"/>
          </a:p>
        </p:txBody>
      </p:sp>
    </p:spTree>
    <p:extLst>
      <p:ext uri="{BB962C8B-B14F-4D97-AF65-F5344CB8AC3E}">
        <p14:creationId xmlns:p14="http://schemas.microsoft.com/office/powerpoint/2010/main" val="1494172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Lié a des virus: il n’y aurait pas de lien entre les virus et l’apparition d’une tumeur, seul le virus du VIH affaibli les défenses de l’organisme  et favorise de façon indirect l'apparition d’un lymphome du cerveau</a:t>
            </a:r>
          </a:p>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25</a:t>
            </a:fld>
            <a:endParaRPr lang="fr-FR"/>
          </a:p>
        </p:txBody>
      </p:sp>
    </p:spTree>
    <p:extLst>
      <p:ext uri="{BB962C8B-B14F-4D97-AF65-F5344CB8AC3E}">
        <p14:creationId xmlns:p14="http://schemas.microsoft.com/office/powerpoint/2010/main" val="3073440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26</a:t>
            </a:fld>
            <a:endParaRPr lang="fr-FR"/>
          </a:p>
        </p:txBody>
      </p:sp>
    </p:spTree>
    <p:extLst>
      <p:ext uri="{BB962C8B-B14F-4D97-AF65-F5344CB8AC3E}">
        <p14:creationId xmlns:p14="http://schemas.microsoft.com/office/powerpoint/2010/main" val="2849462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grade 2 qui est un stade intermédiaire</a:t>
            </a:r>
            <a:r>
              <a:rPr lang="fr-FR" baseline="0" dirty="0" smtClean="0"/>
              <a:t>.</a:t>
            </a:r>
          </a:p>
          <a:p>
            <a:r>
              <a:rPr lang="fr-FR" baseline="0" dirty="0" smtClean="0"/>
              <a:t>On le diagnostic surtout chez les patients dont la moyenne d'âge est de 35ans ayant eu des crises d’épilepsie inhabituelles. Ce grade est divisé en 3 phase:</a:t>
            </a:r>
          </a:p>
          <a:p>
            <a:r>
              <a:rPr lang="fr-FR" dirty="0" smtClean="0"/>
              <a:t>Phase indolente</a:t>
            </a:r>
            <a:r>
              <a:rPr lang="fr-FR" baseline="0" dirty="0" smtClean="0"/>
              <a:t> est longue ; ensuite il a la phase symptomatique qui dure en moyenne 7ans et ensuite peut se transformer en phase </a:t>
            </a:r>
            <a:r>
              <a:rPr lang="fr-FR" baseline="0" dirty="0" err="1" smtClean="0"/>
              <a:t>anaplasique</a:t>
            </a:r>
            <a:r>
              <a:rPr lang="fr-FR" baseline="0" dirty="0" smtClean="0"/>
              <a:t> (grade 3 ) qui est suivit du décès en 2-3 ans </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27</a:t>
            </a:fld>
            <a:endParaRPr lang="fr-FR"/>
          </a:p>
        </p:txBody>
      </p:sp>
    </p:spTree>
    <p:extLst>
      <p:ext uri="{BB962C8B-B14F-4D97-AF65-F5344CB8AC3E}">
        <p14:creationId xmlns:p14="http://schemas.microsoft.com/office/powerpoint/2010/main" val="1346936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Crise comitiale : se manifeste sur une tumeur se développement lentement,</a:t>
            </a:r>
            <a:r>
              <a:rPr lang="fr-FR" baseline="0" dirty="0" smtClean="0"/>
              <a:t> contrairement à l’</a:t>
            </a:r>
            <a:r>
              <a:rPr lang="fr-FR" baseline="0" dirty="0" err="1" smtClean="0"/>
              <a:t>htic</a:t>
            </a:r>
            <a:r>
              <a:rPr lang="fr-FR" baseline="0" dirty="0" smtClean="0"/>
              <a:t> qui se manifeste avec des tumeur a développement rapide</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29</a:t>
            </a:fld>
            <a:endParaRPr lang="fr-FR"/>
          </a:p>
        </p:txBody>
      </p:sp>
    </p:spTree>
    <p:extLst>
      <p:ext uri="{BB962C8B-B14F-4D97-AF65-F5344CB8AC3E}">
        <p14:creationId xmlns:p14="http://schemas.microsoft.com/office/powerpoint/2010/main" val="2123316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Image typique des </a:t>
            </a:r>
            <a:r>
              <a:rPr lang="fr-FR" dirty="0" err="1" smtClean="0"/>
              <a:t>meningiome</a:t>
            </a:r>
            <a:r>
              <a:rPr lang="fr-FR" dirty="0" smtClean="0"/>
              <a:t> avec : Tumeur accolé</a:t>
            </a:r>
            <a:r>
              <a:rPr lang="fr-FR" baseline="0" dirty="0" smtClean="0"/>
              <a:t>e, bien basée sur les méninges en demi cercle qui peut être aussi au niveau médullaire </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30</a:t>
            </a:fld>
            <a:endParaRPr lang="fr-FR"/>
          </a:p>
        </p:txBody>
      </p:sp>
    </p:spTree>
    <p:extLst>
      <p:ext uri="{BB962C8B-B14F-4D97-AF65-F5344CB8AC3E}">
        <p14:creationId xmlns:p14="http://schemas.microsoft.com/office/powerpoint/2010/main" val="3394196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Nf</a:t>
            </a:r>
            <a:r>
              <a:rPr lang="fr-FR" dirty="0" smtClean="0"/>
              <a:t> 2 : neurofibromatose </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31</a:t>
            </a:fld>
            <a:endParaRPr lang="fr-FR"/>
          </a:p>
        </p:txBody>
      </p:sp>
    </p:spTree>
    <p:extLst>
      <p:ext uri="{BB962C8B-B14F-4D97-AF65-F5344CB8AC3E}">
        <p14:creationId xmlns:p14="http://schemas.microsoft.com/office/powerpoint/2010/main" val="2607476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Les formes sus </a:t>
            </a:r>
            <a:r>
              <a:rPr lang="fr-FR" sz="1200" b="0" i="0" kern="1200" dirty="0" err="1" smtClean="0">
                <a:solidFill>
                  <a:schemeClr val="tx1"/>
                </a:solidFill>
                <a:effectLst/>
                <a:latin typeface="+mn-lt"/>
                <a:ea typeface="+mn-ea"/>
                <a:cs typeface="+mn-cs"/>
              </a:rPr>
              <a:t>tentorielles</a:t>
            </a:r>
            <a:r>
              <a:rPr lang="fr-FR" sz="1200" b="0" i="0" kern="1200" dirty="0" smtClean="0">
                <a:solidFill>
                  <a:schemeClr val="tx1"/>
                </a:solidFill>
                <a:effectLst/>
                <a:latin typeface="+mn-lt"/>
                <a:ea typeface="+mn-ea"/>
                <a:cs typeface="+mn-cs"/>
              </a:rPr>
              <a:t> Il peut s’agir de tumeurs intra-ventriculaires, de tumeurs strictement </a:t>
            </a:r>
            <a:r>
              <a:rPr lang="fr-FR" sz="1200" b="0" i="0" kern="1200" dirty="0" err="1" smtClean="0">
                <a:solidFill>
                  <a:schemeClr val="tx1"/>
                </a:solidFill>
                <a:effectLst/>
                <a:latin typeface="+mn-lt"/>
                <a:ea typeface="+mn-ea"/>
                <a:cs typeface="+mn-cs"/>
              </a:rPr>
              <a:t>paraventriculaires</a:t>
            </a:r>
            <a:r>
              <a:rPr lang="fr-FR" sz="1200" b="0" i="0" kern="1200" dirty="0" smtClean="0">
                <a:solidFill>
                  <a:schemeClr val="tx1"/>
                </a:solidFill>
                <a:effectLst/>
                <a:latin typeface="+mn-lt"/>
                <a:ea typeface="+mn-ea"/>
                <a:cs typeface="+mn-cs"/>
              </a:rPr>
              <a:t> ou de tumeurs mixtes intra et </a:t>
            </a:r>
            <a:r>
              <a:rPr lang="fr-FR" sz="1200" b="0" i="0" kern="1200" dirty="0" err="1" smtClean="0">
                <a:solidFill>
                  <a:schemeClr val="tx1"/>
                </a:solidFill>
                <a:effectLst/>
                <a:latin typeface="+mn-lt"/>
                <a:ea typeface="+mn-ea"/>
                <a:cs typeface="+mn-cs"/>
              </a:rPr>
              <a:t>paraventriculaires</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Les formes sous-</a:t>
            </a:r>
            <a:r>
              <a:rPr lang="fr-FR" sz="1200" b="0" i="0" kern="1200" dirty="0" err="1" smtClean="0">
                <a:solidFill>
                  <a:schemeClr val="tx1"/>
                </a:solidFill>
                <a:effectLst/>
                <a:latin typeface="+mn-lt"/>
                <a:ea typeface="+mn-ea"/>
                <a:cs typeface="+mn-cs"/>
              </a:rPr>
              <a:t>tentorielles</a:t>
            </a:r>
            <a:r>
              <a:rPr lang="fr-FR" sz="1200" b="0" i="0" kern="1200" dirty="0" smtClean="0">
                <a:solidFill>
                  <a:schemeClr val="tx1"/>
                </a:solidFill>
                <a:effectLst/>
                <a:latin typeface="+mn-lt"/>
                <a:ea typeface="+mn-ea"/>
                <a:cs typeface="+mn-cs"/>
              </a:rPr>
              <a:t> Elles sont développées à partir du IVe ventricule et elles peuvent s’étendre dans la grande citerne par le trou de MAGENDIE puis vers les espaces sous-arachnoïdiens péri médullaires.</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32</a:t>
            </a:fld>
            <a:endParaRPr lang="fr-FR"/>
          </a:p>
        </p:txBody>
      </p:sp>
    </p:spTree>
    <p:extLst>
      <p:ext uri="{BB962C8B-B14F-4D97-AF65-F5344CB8AC3E}">
        <p14:creationId xmlns:p14="http://schemas.microsoft.com/office/powerpoint/2010/main" val="3143913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33</a:t>
            </a:fld>
            <a:endParaRPr lang="fr-FR"/>
          </a:p>
        </p:txBody>
      </p:sp>
    </p:spTree>
    <p:extLst>
      <p:ext uri="{BB962C8B-B14F-4D97-AF65-F5344CB8AC3E}">
        <p14:creationId xmlns:p14="http://schemas.microsoft.com/office/powerpoint/2010/main" val="100087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2 hémisphères sont eux même</a:t>
            </a:r>
            <a:r>
              <a:rPr lang="fr-FR" baseline="0" dirty="0" smtClean="0"/>
              <a:t> séparés en 4 zones : les lobes. Ils gèrent des fonctions particulières mais qui interagissent entre elles.</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4</a:t>
            </a:fld>
            <a:endParaRPr lang="fr-FR"/>
          </a:p>
        </p:txBody>
      </p:sp>
    </p:spTree>
    <p:extLst>
      <p:ext uri="{BB962C8B-B14F-4D97-AF65-F5344CB8AC3E}">
        <p14:creationId xmlns:p14="http://schemas.microsoft.com/office/powerpoint/2010/main" val="1892684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34</a:t>
            </a:fld>
            <a:endParaRPr lang="fr-FR"/>
          </a:p>
        </p:txBody>
      </p:sp>
    </p:spTree>
    <p:extLst>
      <p:ext uri="{BB962C8B-B14F-4D97-AF65-F5344CB8AC3E}">
        <p14:creationId xmlns:p14="http://schemas.microsoft.com/office/powerpoint/2010/main" val="1440208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r>
              <a:rPr lang="fr-FR" baseline="0" dirty="0" smtClean="0"/>
              <a:t> cancer cérébral est le seul cancer à ne pas faire de métastases. Par contre beaucoup de cancer métastasent au cerveau</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35</a:t>
            </a:fld>
            <a:endParaRPr lang="fr-FR"/>
          </a:p>
        </p:txBody>
      </p:sp>
    </p:spTree>
    <p:extLst>
      <p:ext uri="{BB962C8B-B14F-4D97-AF65-F5344CB8AC3E}">
        <p14:creationId xmlns:p14="http://schemas.microsoft.com/office/powerpoint/2010/main" val="1813606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TTT REF: en 1 er lieu si tumeur opérable ( taille et localisation ok) , exérèse total si possible.</a:t>
            </a:r>
          </a:p>
          <a:p>
            <a:r>
              <a:rPr lang="fr-FR" dirty="0" smtClean="0"/>
              <a:t>Sinon : chirurgie partielle complétée par </a:t>
            </a:r>
            <a:r>
              <a:rPr lang="fr-FR" dirty="0" err="1" smtClean="0"/>
              <a:t>ttt</a:t>
            </a:r>
            <a:r>
              <a:rPr lang="fr-FR" dirty="0" smtClean="0"/>
              <a:t> post op ou adjuvant (</a:t>
            </a:r>
            <a:r>
              <a:rPr lang="fr-FR" dirty="0" err="1" smtClean="0"/>
              <a:t>radiot</a:t>
            </a:r>
            <a:r>
              <a:rPr lang="fr-FR" dirty="0" smtClean="0"/>
              <a:t> et ou chimio</a:t>
            </a:r>
          </a:p>
          <a:p>
            <a:r>
              <a:rPr lang="fr-FR" dirty="0" smtClean="0"/>
              <a:t>Parfois aussi la chirurgie est faite après </a:t>
            </a:r>
            <a:r>
              <a:rPr lang="fr-FR" dirty="0" err="1" smtClean="0"/>
              <a:t>radiothé</a:t>
            </a:r>
            <a:r>
              <a:rPr lang="fr-FR" dirty="0" smtClean="0"/>
              <a:t> et ou chimio néo adjuvante, lorsque la fonte de la tumeur la rend possible</a:t>
            </a:r>
          </a:p>
          <a:p>
            <a:r>
              <a:rPr lang="fr-FR" dirty="0" smtClean="0"/>
              <a:t>La craniotomie se fait sous ag</a:t>
            </a:r>
          </a:p>
          <a:p>
            <a:r>
              <a:rPr lang="fr-FR" dirty="0" smtClean="0"/>
              <a:t>La </a:t>
            </a:r>
            <a:r>
              <a:rPr lang="fr-FR" dirty="0" err="1" smtClean="0"/>
              <a:t>neuronav</a:t>
            </a:r>
            <a:r>
              <a:rPr lang="fr-FR" dirty="0" smtClean="0"/>
              <a:t> elle se fait sou anesthésie locale, le patient est donc conscient ce qui permet de tester les fonctions cognitives. C’est d’une gde précision et permet de limiter l’ampleur de la chirurgie et ses risques, </a:t>
            </a:r>
          </a:p>
          <a:p>
            <a:r>
              <a:rPr lang="fr-FR" dirty="0" err="1" smtClean="0"/>
              <a:t>surtt</a:t>
            </a:r>
            <a:r>
              <a:rPr lang="fr-FR" dirty="0" smtClean="0"/>
              <a:t> si la tumeur est petite et mal positionnée (site a haut risque)  cette technique allie l’informatique  à l’imagerie médicale en reconstituant une image 3d (</a:t>
            </a:r>
            <a:r>
              <a:rPr lang="fr-FR" dirty="0" err="1" smtClean="0"/>
              <a:t>irm</a:t>
            </a:r>
            <a:r>
              <a:rPr lang="fr-FR" dirty="0" smtClean="0"/>
              <a:t> /</a:t>
            </a:r>
            <a:r>
              <a:rPr lang="fr-FR" dirty="0" err="1" smtClean="0"/>
              <a:t>scann</a:t>
            </a:r>
            <a:r>
              <a:rPr lang="fr-FR" dirty="0" smtClean="0"/>
              <a:t>) </a:t>
            </a:r>
          </a:p>
          <a:p>
            <a:endParaRPr lang="fr-FR" dirty="0" smtClean="0"/>
          </a:p>
          <a:p>
            <a:r>
              <a:rPr lang="fr-FR" dirty="0" smtClean="0"/>
              <a:t>Les suite opératoires: </a:t>
            </a:r>
            <a:r>
              <a:rPr lang="fr-FR" dirty="0" err="1" smtClean="0"/>
              <a:t>surtt</a:t>
            </a:r>
            <a:r>
              <a:rPr lang="fr-FR" dirty="0" smtClean="0"/>
              <a:t> avec la craniotomie</a:t>
            </a:r>
          </a:p>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37</a:t>
            </a:fld>
            <a:endParaRPr lang="fr-FR"/>
          </a:p>
        </p:txBody>
      </p:sp>
    </p:spTree>
    <p:extLst>
      <p:ext uri="{BB962C8B-B14F-4D97-AF65-F5344CB8AC3E}">
        <p14:creationId xmlns:p14="http://schemas.microsoft.com/office/powerpoint/2010/main" val="1518051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Utilisation limitée car peu de molécules peuvent passer la barrière  hémato encéphalique et le </a:t>
            </a:r>
            <a:r>
              <a:rPr lang="fr-FR" dirty="0" err="1" smtClean="0"/>
              <a:t>ttt</a:t>
            </a:r>
            <a:r>
              <a:rPr lang="fr-FR" dirty="0" smtClean="0"/>
              <a:t> ne doit pas </a:t>
            </a:r>
            <a:r>
              <a:rPr lang="fr-FR" dirty="0" err="1" smtClean="0"/>
              <a:t>etre</a:t>
            </a:r>
            <a:r>
              <a:rPr lang="fr-FR" dirty="0" smtClean="0"/>
              <a:t> trop toxique pour le tissu cérébral</a:t>
            </a:r>
          </a:p>
          <a:p>
            <a:endParaRPr lang="fr-FR" dirty="0" smtClean="0"/>
          </a:p>
          <a:p>
            <a:r>
              <a:rPr lang="fr-FR" dirty="0" smtClean="0"/>
              <a:t>Effets secondaires : généralement on prescrit des </a:t>
            </a:r>
            <a:r>
              <a:rPr lang="fr-FR" dirty="0" err="1" smtClean="0"/>
              <a:t>ttt</a:t>
            </a:r>
            <a:r>
              <a:rPr lang="fr-FR" dirty="0" smtClean="0"/>
              <a:t> pour les réduire ou les éliminer</a:t>
            </a:r>
          </a:p>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38</a:t>
            </a:fld>
            <a:endParaRPr lang="fr-FR"/>
          </a:p>
        </p:txBody>
      </p:sp>
    </p:spTree>
    <p:extLst>
      <p:ext uri="{BB962C8B-B14F-4D97-AF65-F5344CB8AC3E}">
        <p14:creationId xmlns:p14="http://schemas.microsoft.com/office/powerpoint/2010/main" val="558672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dirty="0" smtClean="0"/>
              <a:t>Le </a:t>
            </a:r>
            <a:r>
              <a:rPr lang="fr-FR" altLang="fr-FR" dirty="0" err="1" smtClean="0"/>
              <a:t>Temodal</a:t>
            </a:r>
            <a:r>
              <a:rPr lang="fr-FR" altLang="fr-FR" dirty="0" smtClean="0"/>
              <a:t> est un agent antinéoplasique</a:t>
            </a:r>
          </a:p>
          <a:p>
            <a:r>
              <a:rPr lang="fr-FR" altLang="fr-FR" dirty="0" smtClean="0"/>
              <a:t>En complément avec radiothérapie  30séances * 2 gy </a:t>
            </a:r>
          </a:p>
          <a:p>
            <a:r>
              <a:rPr lang="fr-FR" altLang="fr-FR" dirty="0" smtClean="0"/>
              <a:t>Concomitant à la radiothérapie  ensuite  6  cycle de monothérapie ( 4 semaine après la radiothérapie) </a:t>
            </a:r>
          </a:p>
          <a:p>
            <a:r>
              <a:rPr lang="fr-FR" altLang="fr-FR" dirty="0" smtClean="0"/>
              <a:t>Le </a:t>
            </a:r>
            <a:r>
              <a:rPr lang="fr-FR" altLang="fr-FR" dirty="0" err="1" smtClean="0"/>
              <a:t>Temodal</a:t>
            </a:r>
            <a:r>
              <a:rPr lang="fr-FR" altLang="fr-FR" dirty="0" smtClean="0"/>
              <a:t> doit être/ peut être interrompue pdt le </a:t>
            </a:r>
            <a:r>
              <a:rPr lang="fr-FR" altLang="fr-FR" dirty="0" err="1" smtClean="0"/>
              <a:t>ttt</a:t>
            </a:r>
            <a:r>
              <a:rPr lang="fr-FR" altLang="fr-FR" dirty="0" smtClean="0"/>
              <a:t> concomitant selon des critères de toxicité hématologiques et non hématologiques  </a:t>
            </a:r>
          </a:p>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39</a:t>
            </a:fld>
            <a:endParaRPr lang="fr-FR"/>
          </a:p>
        </p:txBody>
      </p:sp>
    </p:spTree>
    <p:extLst>
      <p:ext uri="{BB962C8B-B14F-4D97-AF65-F5344CB8AC3E}">
        <p14:creationId xmlns:p14="http://schemas.microsoft.com/office/powerpoint/2010/main" val="477139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42</a:t>
            </a:fld>
            <a:endParaRPr lang="fr-FR"/>
          </a:p>
        </p:txBody>
      </p:sp>
    </p:spTree>
    <p:extLst>
      <p:ext uri="{BB962C8B-B14F-4D97-AF65-F5344CB8AC3E}">
        <p14:creationId xmlns:p14="http://schemas.microsoft.com/office/powerpoint/2010/main" val="518902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Est généralement mauvais mais Plus le patient est âgé plus le pronostic est mauvais.</a:t>
            </a:r>
          </a:p>
          <a:p>
            <a:r>
              <a:rPr lang="fr-FR" altLang="fr-FR" dirty="0" smtClean="0"/>
              <a:t> plus le grade est haut plus c’est mauvais</a:t>
            </a:r>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8B0442F-C892-4152-BC74-64B1BCADDF03}" type="slidenum">
              <a:rPr lang="fr-FR" altLang="fr-FR" smtClean="0">
                <a:latin typeface="Arial" charset="0"/>
              </a:rPr>
              <a:pPr eaLnBrk="1" hangingPunct="1">
                <a:spcBef>
                  <a:spcPct val="0"/>
                </a:spcBef>
              </a:pPr>
              <a:t>44</a:t>
            </a:fld>
            <a:endParaRPr lang="fr-FR" altLang="fr-FR"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Grade 1 : n’évolue pas pdt 10 ans suivant le diag </a:t>
            </a:r>
          </a:p>
          <a:p>
            <a:r>
              <a:rPr lang="fr-FR" altLang="fr-FR" smtClean="0"/>
              <a:t>Grade 2 : 35%   (idem)</a:t>
            </a:r>
          </a:p>
          <a:p>
            <a:r>
              <a:rPr lang="fr-FR" altLang="fr-FR" smtClean="0"/>
              <a:t>Métas : varie selon l’emplacement du cancer primitif </a:t>
            </a:r>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76162-5B08-4FF2-8E31-E07531DF3237}" type="slidenum">
              <a:rPr lang="fr-FR" altLang="fr-FR" smtClean="0"/>
              <a:pPr eaLnBrk="1" hangingPunct="1"/>
              <a:t>45</a:t>
            </a:fld>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Il y’a:</a:t>
            </a:r>
          </a:p>
          <a:p>
            <a:pPr marL="171450" indent="-171450">
              <a:buFontTx/>
              <a:buChar char="-"/>
            </a:pPr>
            <a:r>
              <a:rPr lang="fr-FR" altLang="fr-FR" baseline="0" dirty="0" smtClean="0"/>
              <a:t>le lobe frontal où est géré la parole ( zone de Broca), le langage et la mémoire…</a:t>
            </a:r>
          </a:p>
          <a:p>
            <a:pPr marL="171450" indent="-171450">
              <a:buFontTx/>
              <a:buChar char="-"/>
            </a:pPr>
            <a:r>
              <a:rPr lang="fr-FR" altLang="fr-FR" baseline="0" dirty="0" smtClean="0"/>
              <a:t>Le lobe pariétale qui contrôle la lecture, le repérage dans l’espace et la sensibilité</a:t>
            </a:r>
          </a:p>
          <a:p>
            <a:pPr marL="171450" indent="-171450">
              <a:buFontTx/>
              <a:buChar char="-"/>
            </a:pPr>
            <a:r>
              <a:rPr lang="fr-FR" altLang="fr-FR" baseline="0" dirty="0" smtClean="0"/>
              <a:t>Le lobe temporal qui gère le langage (zone de Wernicke), la mémoire, les émotions…</a:t>
            </a:r>
          </a:p>
          <a:p>
            <a:pPr marL="171450" indent="-171450">
              <a:buFontTx/>
              <a:buChar char="-"/>
            </a:pPr>
            <a:r>
              <a:rPr lang="fr-FR" altLang="fr-FR" baseline="0" dirty="0" smtClean="0"/>
              <a:t>Le lobe occipital qui gère la vision.</a:t>
            </a:r>
          </a:p>
          <a:p>
            <a:pPr marL="171450" indent="-171450">
              <a:buFontTx/>
              <a:buChar char="-"/>
            </a:pPr>
            <a:r>
              <a:rPr lang="fr-FR" altLang="fr-FR" dirty="0" smtClean="0"/>
              <a:t> certaine zones a l’intérieur des lobes ne sont pas totalement figées , en fonction si la personne est droitière ou gauchère par ex .</a:t>
            </a:r>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0F6EA53-8A0B-44C9-B03D-086AD8647FF0}" type="slidenum">
              <a:rPr lang="fr-FR" altLang="fr-FR" smtClean="0">
                <a:latin typeface="Arial" charset="0"/>
              </a:rPr>
              <a:pPr eaLnBrk="1" hangingPunct="1">
                <a:spcBef>
                  <a:spcPct val="0"/>
                </a:spcBef>
              </a:pPr>
              <a:t>5</a:t>
            </a:fld>
            <a:endParaRPr lang="fr-FR" altLang="fr-F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Dans le langage courant le cerveau</a:t>
            </a:r>
            <a:r>
              <a:rPr lang="fr-FR" altLang="fr-FR" baseline="0" dirty="0" smtClean="0"/>
              <a:t> enveloppe aussi: </a:t>
            </a:r>
          </a:p>
          <a:p>
            <a:pPr marL="171450" indent="-171450">
              <a:buFontTx/>
              <a:buChar char="-"/>
            </a:pPr>
            <a:r>
              <a:rPr lang="fr-FR" altLang="fr-FR" baseline="0" dirty="0" smtClean="0"/>
              <a:t>Le tronc cérébral qui gère les fonctions vitales du corps :</a:t>
            </a:r>
            <a:r>
              <a:rPr lang="fr-FR" altLang="fr-FR" dirty="0" smtClean="0"/>
              <a:t>battements cœur, respiration, tension artérielle… (mobilité yeux mouvement visage déglutition) et qui relie le cerveau a la moelle épinière.</a:t>
            </a:r>
          </a:p>
          <a:p>
            <a:pPr marL="171450" indent="-171450">
              <a:buFontTx/>
              <a:buChar char="-"/>
            </a:pPr>
            <a:r>
              <a:rPr lang="fr-FR" altLang="fr-FR" dirty="0" smtClean="0"/>
              <a:t>Le cervelet situé à</a:t>
            </a:r>
            <a:r>
              <a:rPr lang="fr-FR" altLang="fr-FR" baseline="0" dirty="0" smtClean="0"/>
              <a:t> l’arrière du tronc sous les lobes occipitaux qui contrôle les reflexes, l’équilibre, la coordination</a:t>
            </a:r>
          </a:p>
          <a:p>
            <a:pPr marL="171450" indent="-171450">
              <a:buFontTx/>
              <a:buChar char="-"/>
            </a:pPr>
            <a:r>
              <a:rPr lang="fr-FR" altLang="fr-FR" baseline="0" dirty="0" smtClean="0"/>
              <a:t>L’hypophyse qui contrôle de nombreuses fonctions comme la croissance, la puberté, la fertilité …. Grace a la productions d’hormones.</a:t>
            </a:r>
          </a:p>
          <a:p>
            <a:pPr marL="171450" indent="-171450">
              <a:buFontTx/>
              <a:buChar char="-"/>
            </a:pPr>
            <a:r>
              <a:rPr lang="fr-FR" altLang="fr-FR" baseline="0" dirty="0" smtClean="0"/>
              <a:t>L’hypothalamus qui régule les sensations du corps comme la soif , la faim, la température corporelle, la sexualité, les battements du cœur…</a:t>
            </a:r>
          </a:p>
          <a:p>
            <a:pPr marL="0" indent="0">
              <a:buFontTx/>
              <a:buNone/>
            </a:pPr>
            <a:r>
              <a:rPr lang="fr-FR" altLang="fr-FR" baseline="0" dirty="0" smtClean="0"/>
              <a:t>Ces 2 dernières structures sont situées à la base du cerveau et au milieu du crane.</a:t>
            </a:r>
            <a:endParaRPr lang="fr-FR" altLang="fr-FR" dirty="0" smtClean="0"/>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63CBC9-2DBA-4A84-9BE3-62C05E222477}" type="slidenum">
              <a:rPr lang="fr-FR" altLang="fr-FR" smtClean="0">
                <a:latin typeface="Arial" charset="0"/>
              </a:rPr>
              <a:pPr eaLnBrk="1" hangingPunct="1">
                <a:spcBef>
                  <a:spcPct val="0"/>
                </a:spcBef>
              </a:pPr>
              <a:t>6</a:t>
            </a:fld>
            <a:endParaRPr lang="fr-FR" altLang="fr-F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Le cerveau,</a:t>
            </a:r>
            <a:r>
              <a:rPr lang="fr-FR" altLang="fr-FR" baseline="0" dirty="0" smtClean="0"/>
              <a:t> étant un élément principal du corps humain, est forcément bien protégé par 3 manières différentes: </a:t>
            </a:r>
          </a:p>
          <a:p>
            <a:pPr marL="171450" indent="-171450">
              <a:buFontTx/>
              <a:buChar char="-"/>
            </a:pPr>
            <a:r>
              <a:rPr lang="fr-FR" altLang="fr-FR" baseline="0" dirty="0" smtClean="0"/>
              <a:t>Les os protègent des chocs </a:t>
            </a:r>
          </a:p>
          <a:p>
            <a:pPr marL="171450" indent="-171450">
              <a:buFontTx/>
              <a:buChar char="-"/>
            </a:pPr>
            <a:r>
              <a:rPr lang="fr-FR" altLang="fr-FR" baseline="0" dirty="0" smtClean="0"/>
              <a:t>Les méninges protègent des blessures et des infections (c'est un espace de glissement)</a:t>
            </a:r>
          </a:p>
          <a:p>
            <a:pPr marL="171450" indent="-171450">
              <a:buFontTx/>
              <a:buChar char="-"/>
            </a:pPr>
            <a:r>
              <a:rPr lang="fr-FR" altLang="fr-FR" baseline="0" dirty="0" smtClean="0"/>
              <a:t>Le LCR ou LCS (liquide </a:t>
            </a:r>
            <a:r>
              <a:rPr lang="fr-FR" altLang="fr-FR" baseline="0" dirty="0" err="1" smtClean="0"/>
              <a:t>cerebro-spinal</a:t>
            </a:r>
            <a:r>
              <a:rPr lang="fr-FR" altLang="fr-FR" baseline="0" dirty="0" smtClean="0"/>
              <a:t>) isole et amorti des chocs. Il est produit dans les ventricules (plexus choroïdes) et assure une pression constante à l’</a:t>
            </a:r>
            <a:r>
              <a:rPr lang="fr-FR" altLang="fr-FR" baseline="0" dirty="0" err="1" smtClean="0"/>
              <a:t>interieur</a:t>
            </a:r>
            <a:r>
              <a:rPr lang="fr-FR" altLang="fr-FR" baseline="0" dirty="0" smtClean="0"/>
              <a:t> du crâne car son volume est normalement stable.</a:t>
            </a:r>
            <a:endParaRPr lang="fr-FR" altLang="fr-FR" dirty="0"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9B5886F-FDFD-4C8B-9E74-3CEE9B634CEB}" type="slidenum">
              <a:rPr lang="fr-FR" altLang="fr-FR" smtClean="0">
                <a:latin typeface="Arial" charset="0"/>
              </a:rPr>
              <a:pPr eaLnBrk="1" hangingPunct="1">
                <a:spcBef>
                  <a:spcPct val="0"/>
                </a:spcBef>
              </a:pPr>
              <a:t>8</a:t>
            </a:fld>
            <a:endParaRPr lang="fr-FR" altLang="fr-F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9</a:t>
            </a:fld>
            <a:endParaRPr lang="fr-FR"/>
          </a:p>
        </p:txBody>
      </p:sp>
    </p:spTree>
    <p:extLst>
      <p:ext uri="{BB962C8B-B14F-4D97-AF65-F5344CB8AC3E}">
        <p14:creationId xmlns:p14="http://schemas.microsoft.com/office/powerpoint/2010/main" val="276559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autres structures</a:t>
            </a:r>
            <a:r>
              <a:rPr lang="fr-FR" baseline="0" dirty="0" smtClean="0"/>
              <a:t> internes du cerveau.</a:t>
            </a:r>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10</a:t>
            </a:fld>
            <a:endParaRPr lang="fr-FR"/>
          </a:p>
        </p:txBody>
      </p:sp>
    </p:spTree>
    <p:extLst>
      <p:ext uri="{BB962C8B-B14F-4D97-AF65-F5344CB8AC3E}">
        <p14:creationId xmlns:p14="http://schemas.microsoft.com/office/powerpoint/2010/main" val="153600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549539-A326-4852-AE05-D4F899E3844F}" type="slidenum">
              <a:rPr lang="fr-FR" smtClean="0"/>
              <a:t>11</a:t>
            </a:fld>
            <a:endParaRPr lang="fr-FR"/>
          </a:p>
        </p:txBody>
      </p:sp>
    </p:spTree>
    <p:extLst>
      <p:ext uri="{BB962C8B-B14F-4D97-AF65-F5344CB8AC3E}">
        <p14:creationId xmlns:p14="http://schemas.microsoft.com/office/powerpoint/2010/main" val="2769267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21" name="Titre 20"/>
          <p:cNvSpPr>
            <a:spLocks noGrp="1"/>
          </p:cNvSpPr>
          <p:nvPr>
            <p:ph type="title"/>
          </p:nvPr>
        </p:nvSpPr>
        <p:spPr>
          <a:xfrm>
            <a:off x="395536" y="2636912"/>
            <a:ext cx="8229600" cy="1143000"/>
          </a:xfrm>
        </p:spPr>
        <p:txBody>
          <a:bodyPr>
            <a:normAutofit/>
          </a:bodyPr>
          <a:lstStyle>
            <a:lvl1pPr>
              <a:defRPr sz="5400" b="0"/>
            </a:lvl1pPr>
          </a:lstStyle>
          <a:p>
            <a:r>
              <a:rPr lang="fr-FR" dirty="0" smtClean="0"/>
              <a:t>Modifiez le style du titre</a:t>
            </a:r>
            <a:endParaRPr lang="fr-FR" dirty="0"/>
          </a:p>
        </p:txBody>
      </p:sp>
      <p:pic>
        <p:nvPicPr>
          <p:cNvPr id="22" name="Imag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188640"/>
            <a:ext cx="2540854" cy="1368152"/>
          </a:xfrm>
          <a:prstGeom prst="rect">
            <a:avLst/>
          </a:prstGeom>
        </p:spPr>
      </p:pic>
      <p:sp>
        <p:nvSpPr>
          <p:cNvPr id="23" name="Rectangle 22"/>
          <p:cNvSpPr/>
          <p:nvPr userDrawn="1"/>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userDrawn="1"/>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256266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E199C4-5593-45E2-9217-3C7E4C1A519C}" type="datetimeFigureOut">
              <a:rPr lang="fr-FR" smtClean="0"/>
              <a:t>27/07/2017</a:t>
            </a:fld>
            <a:endParaRPr lang="fr-FR"/>
          </a:p>
        </p:txBody>
      </p:sp>
      <p:sp>
        <p:nvSpPr>
          <p:cNvPr id="6" name="Espace réservé du numéro de diapositive 5"/>
          <p:cNvSpPr>
            <a:spLocks noGrp="1"/>
          </p:cNvSpPr>
          <p:nvPr>
            <p:ph type="sldNum" sz="quarter" idx="12"/>
          </p:nvPr>
        </p:nvSpPr>
        <p:spPr>
          <a:xfrm>
            <a:off x="3635896" y="6342781"/>
            <a:ext cx="2133600" cy="365125"/>
          </a:xfrm>
          <a:prstGeom prst="rect">
            <a:avLst/>
          </a:prstGeom>
        </p:spPr>
        <p:txBody>
          <a:bodyPr/>
          <a:lstStyle/>
          <a:p>
            <a:fld id="{323D342C-46A7-435D-AD1A-ABFF6FDB5F9D}" type="slidenum">
              <a:rPr lang="fr-FR" smtClean="0"/>
              <a:t>‹N°›</a:t>
            </a:fld>
            <a:endParaRPr lang="fr-FR"/>
          </a:p>
        </p:txBody>
      </p:sp>
      <p:grpSp>
        <p:nvGrpSpPr>
          <p:cNvPr id="7" name="Groupe 6"/>
          <p:cNvGrpSpPr/>
          <p:nvPr userDrawn="1"/>
        </p:nvGrpSpPr>
        <p:grpSpPr>
          <a:xfrm>
            <a:off x="179512" y="186398"/>
            <a:ext cx="8795263" cy="6508143"/>
            <a:chOff x="179512" y="186398"/>
            <a:chExt cx="8795263" cy="6508143"/>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9" name="Rectangle 8"/>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774508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E199C4-5593-45E2-9217-3C7E4C1A519C}" type="datetimeFigureOut">
              <a:rPr lang="fr-FR" smtClean="0"/>
              <a:t>27/07/2017</a:t>
            </a:fld>
            <a:endParaRPr lang="fr-FR"/>
          </a:p>
        </p:txBody>
      </p:sp>
      <p:sp>
        <p:nvSpPr>
          <p:cNvPr id="6" name="Espace réservé du numéro de diapositive 5"/>
          <p:cNvSpPr>
            <a:spLocks noGrp="1"/>
          </p:cNvSpPr>
          <p:nvPr>
            <p:ph type="sldNum" sz="quarter" idx="12"/>
          </p:nvPr>
        </p:nvSpPr>
        <p:spPr>
          <a:xfrm>
            <a:off x="3734696" y="6334835"/>
            <a:ext cx="2133600" cy="365125"/>
          </a:xfrm>
          <a:prstGeom prst="rect">
            <a:avLst/>
          </a:prstGeom>
        </p:spPr>
        <p:txBody>
          <a:bodyPr/>
          <a:lstStyle/>
          <a:p>
            <a:fld id="{323D342C-46A7-435D-AD1A-ABFF6FDB5F9D}" type="slidenum">
              <a:rPr lang="fr-FR" smtClean="0"/>
              <a:t>‹N°›</a:t>
            </a:fld>
            <a:endParaRPr lang="fr-FR"/>
          </a:p>
        </p:txBody>
      </p:sp>
    </p:spTree>
    <p:extLst>
      <p:ext uri="{BB962C8B-B14F-4D97-AF65-F5344CB8AC3E}">
        <p14:creationId xmlns:p14="http://schemas.microsoft.com/office/powerpoint/2010/main" val="3616766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t>27/07/2017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t>‹N°›</a:t>
            </a:fld>
            <a:endParaRPr lang="fr-F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4E199C4-5593-45E2-9217-3C7E4C1A519C}" type="datetimeFigureOut">
              <a:rPr lang="fr-FR" smtClean="0"/>
              <a:t>27/07/2017</a:t>
            </a:fld>
            <a:endParaRPr lang="fr-FR"/>
          </a:p>
        </p:txBody>
      </p:sp>
      <p:sp>
        <p:nvSpPr>
          <p:cNvPr id="6" name="Espace réservé du numéro de diapositive 5"/>
          <p:cNvSpPr>
            <a:spLocks noGrp="1"/>
          </p:cNvSpPr>
          <p:nvPr>
            <p:ph type="sldNum" sz="quarter" idx="12"/>
          </p:nvPr>
        </p:nvSpPr>
        <p:spPr>
          <a:xfrm>
            <a:off x="3707904" y="6356350"/>
            <a:ext cx="2133600" cy="365125"/>
          </a:xfrm>
          <a:prstGeom prst="rect">
            <a:avLst/>
          </a:prstGeom>
        </p:spPr>
        <p:txBody>
          <a:bodyPr/>
          <a:lstStyle/>
          <a:p>
            <a:fld id="{323D342C-46A7-435D-AD1A-ABFF6FDB5F9D}" type="slidenum">
              <a:rPr lang="fr-FR" smtClean="0"/>
              <a:t>‹N°›</a:t>
            </a:fld>
            <a:endParaRPr lang="fr-FR"/>
          </a:p>
        </p:txBody>
      </p:sp>
    </p:spTree>
    <p:extLst>
      <p:ext uri="{BB962C8B-B14F-4D97-AF65-F5344CB8AC3E}">
        <p14:creationId xmlns:p14="http://schemas.microsoft.com/office/powerpoint/2010/main" val="1561660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E199C4-5593-45E2-9217-3C7E4C1A519C}" type="datetimeFigureOut">
              <a:rPr lang="fr-FR" smtClean="0"/>
              <a:t>27/07/2017</a:t>
            </a:fld>
            <a:endParaRPr lang="fr-FR"/>
          </a:p>
        </p:txBody>
      </p:sp>
      <p:sp>
        <p:nvSpPr>
          <p:cNvPr id="7" name="Espace réservé du numéro de diapositive 6"/>
          <p:cNvSpPr>
            <a:spLocks noGrp="1"/>
          </p:cNvSpPr>
          <p:nvPr>
            <p:ph type="sldNum" sz="quarter" idx="12"/>
          </p:nvPr>
        </p:nvSpPr>
        <p:spPr>
          <a:xfrm>
            <a:off x="3707904" y="6356350"/>
            <a:ext cx="2133600" cy="365125"/>
          </a:xfrm>
          <a:prstGeom prst="rect">
            <a:avLst/>
          </a:prstGeom>
        </p:spPr>
        <p:txBody>
          <a:bodyPr/>
          <a:lstStyle/>
          <a:p>
            <a:fld id="{323D342C-46A7-435D-AD1A-ABFF6FDB5F9D}" type="slidenum">
              <a:rPr lang="fr-FR" smtClean="0"/>
              <a:t>‹N°›</a:t>
            </a:fld>
            <a:endParaRPr lang="fr-FR"/>
          </a:p>
        </p:txBody>
      </p:sp>
      <p:grpSp>
        <p:nvGrpSpPr>
          <p:cNvPr id="8" name="Groupe 7"/>
          <p:cNvGrpSpPr/>
          <p:nvPr userDrawn="1"/>
        </p:nvGrpSpPr>
        <p:grpSpPr>
          <a:xfrm>
            <a:off x="179512" y="186398"/>
            <a:ext cx="8795263" cy="6508143"/>
            <a:chOff x="179512" y="186398"/>
            <a:chExt cx="8795263" cy="6508143"/>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10" name="Rectangle 9"/>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738557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E199C4-5593-45E2-9217-3C7E4C1A519C}" type="datetimeFigureOut">
              <a:rPr lang="fr-FR" smtClean="0"/>
              <a:t>27/07/2017</a:t>
            </a:fld>
            <a:endParaRPr lang="fr-FR"/>
          </a:p>
        </p:txBody>
      </p:sp>
      <p:sp>
        <p:nvSpPr>
          <p:cNvPr id="9" name="Espace réservé du numéro de diapositive 8"/>
          <p:cNvSpPr>
            <a:spLocks noGrp="1"/>
          </p:cNvSpPr>
          <p:nvPr>
            <p:ph type="sldNum" sz="quarter" idx="12"/>
          </p:nvPr>
        </p:nvSpPr>
        <p:spPr>
          <a:xfrm>
            <a:off x="3635896" y="6356350"/>
            <a:ext cx="2133600" cy="365125"/>
          </a:xfrm>
          <a:prstGeom prst="rect">
            <a:avLst/>
          </a:prstGeom>
        </p:spPr>
        <p:txBody>
          <a:bodyPr/>
          <a:lstStyle/>
          <a:p>
            <a:fld id="{323D342C-46A7-435D-AD1A-ABFF6FDB5F9D}" type="slidenum">
              <a:rPr lang="fr-FR" smtClean="0"/>
              <a:t>‹N°›</a:t>
            </a:fld>
            <a:endParaRPr lang="fr-FR"/>
          </a:p>
        </p:txBody>
      </p:sp>
    </p:spTree>
    <p:extLst>
      <p:ext uri="{BB962C8B-B14F-4D97-AF65-F5344CB8AC3E}">
        <p14:creationId xmlns:p14="http://schemas.microsoft.com/office/powerpoint/2010/main" val="27325579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4E199C4-5593-45E2-9217-3C7E4C1A519C}" type="datetimeFigureOut">
              <a:rPr lang="fr-FR" smtClean="0"/>
              <a:t>27/07/2017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t>‹N°›</a:t>
            </a:fld>
            <a:endParaRPr lang="fr-FR"/>
          </a:p>
        </p:txBody>
      </p:sp>
      <p:grpSp>
        <p:nvGrpSpPr>
          <p:cNvPr id="6" name="Groupe 5"/>
          <p:cNvGrpSpPr/>
          <p:nvPr userDrawn="1"/>
        </p:nvGrpSpPr>
        <p:grpSpPr>
          <a:xfrm>
            <a:off x="179512" y="186398"/>
            <a:ext cx="8795263" cy="6508143"/>
            <a:chOff x="179512" y="186398"/>
            <a:chExt cx="8795263" cy="6508143"/>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8" name="Rectangle 7"/>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815516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E199C4-5593-45E2-9217-3C7E4C1A519C}" type="datetimeFigureOut">
              <a:rPr lang="fr-FR" smtClean="0"/>
              <a:t>27/07/2017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t>‹N°›</a:t>
            </a:fld>
            <a:endParaRPr lang="fr-FR"/>
          </a:p>
        </p:txBody>
      </p:sp>
      <p:grpSp>
        <p:nvGrpSpPr>
          <p:cNvPr id="5" name="Groupe 4"/>
          <p:cNvGrpSpPr/>
          <p:nvPr userDrawn="1"/>
        </p:nvGrpSpPr>
        <p:grpSpPr>
          <a:xfrm>
            <a:off x="179512" y="186398"/>
            <a:ext cx="8795263" cy="6508143"/>
            <a:chOff x="179512" y="186398"/>
            <a:chExt cx="8795263" cy="6508143"/>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7" name="Rectangle 6"/>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981855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E199C4-5593-45E2-9217-3C7E4C1A519C}" type="datetimeFigureOut">
              <a:rPr lang="fr-FR" smtClean="0"/>
              <a:t>27/07/2017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t>‹N°›</a:t>
            </a:fld>
            <a:endParaRPr lang="fr-FR"/>
          </a:p>
        </p:txBody>
      </p:sp>
      <p:grpSp>
        <p:nvGrpSpPr>
          <p:cNvPr id="8" name="Groupe 7"/>
          <p:cNvGrpSpPr/>
          <p:nvPr userDrawn="1"/>
        </p:nvGrpSpPr>
        <p:grpSpPr>
          <a:xfrm>
            <a:off x="179512" y="186398"/>
            <a:ext cx="8795263" cy="6508143"/>
            <a:chOff x="179512" y="186398"/>
            <a:chExt cx="8795263" cy="6508143"/>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10" name="Rectangle 9"/>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282026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E199C4-5593-45E2-9217-3C7E4C1A519C}" type="datetimeFigureOut">
              <a:rPr lang="fr-FR" smtClean="0"/>
              <a:t>27/07/2017</a:t>
            </a:fld>
            <a:endParaRPr lang="fr-FR"/>
          </a:p>
        </p:txBody>
      </p:sp>
      <p:sp>
        <p:nvSpPr>
          <p:cNvPr id="7" name="Espace réservé du numéro de diapositive 6"/>
          <p:cNvSpPr>
            <a:spLocks noGrp="1"/>
          </p:cNvSpPr>
          <p:nvPr>
            <p:ph type="sldNum" sz="quarter" idx="12"/>
          </p:nvPr>
        </p:nvSpPr>
        <p:spPr>
          <a:xfrm>
            <a:off x="3635896" y="6356350"/>
            <a:ext cx="2133600" cy="365125"/>
          </a:xfrm>
          <a:prstGeom prst="rect">
            <a:avLst/>
          </a:prstGeom>
        </p:spPr>
        <p:txBody>
          <a:bodyPr/>
          <a:lstStyle/>
          <a:p>
            <a:fld id="{323D342C-46A7-435D-AD1A-ABFF6FDB5F9D}" type="slidenum">
              <a:rPr lang="fr-FR" smtClean="0"/>
              <a:t>‹N°›</a:t>
            </a:fld>
            <a:endParaRPr lang="fr-FR"/>
          </a:p>
        </p:txBody>
      </p:sp>
      <p:grpSp>
        <p:nvGrpSpPr>
          <p:cNvPr id="8" name="Groupe 7"/>
          <p:cNvGrpSpPr/>
          <p:nvPr userDrawn="1"/>
        </p:nvGrpSpPr>
        <p:grpSpPr>
          <a:xfrm>
            <a:off x="179512" y="186398"/>
            <a:ext cx="8795263" cy="6508143"/>
            <a:chOff x="179512" y="186398"/>
            <a:chExt cx="8795263" cy="6508143"/>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10" name="Rectangle 9"/>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8022452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t>27/07/2017</a:t>
            </a:fld>
            <a:endParaRPr lang="fr-F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t>‹N°›</a:t>
            </a:fld>
            <a:endParaRPr lang="fr-FR" dirty="0"/>
          </a:p>
        </p:txBody>
      </p:sp>
      <p:pic>
        <p:nvPicPr>
          <p:cNvPr id="20" name="Imag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a:effectLst/>
        </p:spPr>
      </p:pic>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ous-titre 4"/>
          <p:cNvSpPr>
            <a:spLocks noGrp="1"/>
          </p:cNvSpPr>
          <p:nvPr>
            <p:ph type="subTitle" idx="1"/>
          </p:nvPr>
        </p:nvSpPr>
        <p:spPr>
          <a:xfrm>
            <a:off x="2987824" y="4221088"/>
            <a:ext cx="5638800" cy="1431925"/>
          </a:xfrm>
        </p:spPr>
        <p:txBody>
          <a:bodyPr>
            <a:normAutofit fontScale="92500" lnSpcReduction="20000"/>
          </a:bodyPr>
          <a:lstStyle/>
          <a:p>
            <a:pPr algn="ctr"/>
            <a:r>
              <a:rPr lang="fr-FR" altLang="fr-FR" sz="2400" dirty="0" smtClean="0">
                <a:solidFill>
                  <a:srgbClr val="E33182"/>
                </a:solidFill>
              </a:rPr>
              <a:t>Alexandra BOUCAUD </a:t>
            </a:r>
          </a:p>
          <a:p>
            <a:pPr algn="ctr"/>
            <a:r>
              <a:rPr lang="fr-FR" altLang="fr-FR" sz="2400" dirty="0" smtClean="0">
                <a:solidFill>
                  <a:srgbClr val="E33182"/>
                </a:solidFill>
              </a:rPr>
              <a:t>Et</a:t>
            </a:r>
          </a:p>
          <a:p>
            <a:pPr algn="ctr"/>
            <a:r>
              <a:rPr lang="fr-FR" altLang="fr-FR" sz="2400" dirty="0" smtClean="0">
                <a:solidFill>
                  <a:srgbClr val="E33182"/>
                </a:solidFill>
              </a:rPr>
              <a:t>Caroline </a:t>
            </a:r>
            <a:r>
              <a:rPr lang="fr-FR" altLang="fr-FR" sz="2400" dirty="0" smtClean="0">
                <a:solidFill>
                  <a:srgbClr val="E33182"/>
                </a:solidFill>
              </a:rPr>
              <a:t>JORON</a:t>
            </a:r>
          </a:p>
          <a:p>
            <a:pPr algn="ctr"/>
            <a:r>
              <a:rPr lang="fr-FR" altLang="fr-FR" sz="2400" dirty="0" smtClean="0">
                <a:solidFill>
                  <a:srgbClr val="E33182"/>
                </a:solidFill>
              </a:rPr>
              <a:t>Août 2016</a:t>
            </a:r>
            <a:endParaRPr lang="fr-FR" altLang="fr-FR" sz="2400" dirty="0" smtClean="0">
              <a:solidFill>
                <a:srgbClr val="E33182"/>
              </a:solidFill>
            </a:endParaRPr>
          </a:p>
        </p:txBody>
      </p:sp>
      <p:sp>
        <p:nvSpPr>
          <p:cNvPr id="3075" name="Titre 3"/>
          <p:cNvSpPr>
            <a:spLocks noGrp="1"/>
          </p:cNvSpPr>
          <p:nvPr>
            <p:ph type="ctrTitle"/>
          </p:nvPr>
        </p:nvSpPr>
        <p:spPr/>
        <p:txBody>
          <a:bodyPr>
            <a:normAutofit/>
          </a:bodyPr>
          <a:lstStyle/>
          <a:p>
            <a:pPr algn="ctr"/>
            <a:r>
              <a:rPr lang="fr-FR" altLang="fr-FR" dirty="0" smtClean="0">
                <a:solidFill>
                  <a:srgbClr val="499CE1"/>
                </a:solidFill>
              </a:rPr>
              <a:t>Cerveau et neuro-oncologie</a:t>
            </a:r>
            <a:endParaRPr lang="fr-FR" altLang="fr-FR" dirty="0" smtClean="0"/>
          </a:p>
        </p:txBody>
      </p:sp>
      <p:sp>
        <p:nvSpPr>
          <p:cNvPr id="3076" name="ZoneTexte 1"/>
          <p:cNvSpPr txBox="1">
            <a:spLocks noChangeArrowheads="1"/>
          </p:cNvSpPr>
          <p:nvPr/>
        </p:nvSpPr>
        <p:spPr bwMode="auto">
          <a:xfrm>
            <a:off x="6480175" y="64690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6600"/>
              </a:buClr>
              <a:buFont typeface="Wingdings" pitchFamily="2" charset="2"/>
              <a:buChar char="n"/>
              <a:defRPr sz="3200">
                <a:solidFill>
                  <a:schemeClr val="tx1"/>
                </a:solidFill>
                <a:latin typeface="Arial" charset="0"/>
              </a:defRPr>
            </a:lvl1pPr>
            <a:lvl2pPr marL="742950" indent="-285750" eaLnBrk="0" hangingPunct="0">
              <a:spcBef>
                <a:spcPct val="20000"/>
              </a:spcBef>
              <a:buClr>
                <a:srgbClr val="FF66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FF6600"/>
              </a:buClr>
              <a:buFont typeface="Wingdings" pitchFamily="2" charset="2"/>
              <a:buChar char="n"/>
              <a:defRPr sz="2400">
                <a:solidFill>
                  <a:schemeClr val="tx1"/>
                </a:solidFill>
                <a:latin typeface="Arial" charset="0"/>
              </a:defRPr>
            </a:lvl3pPr>
            <a:lvl4pPr marL="1600200" indent="-228600" eaLnBrk="0" hangingPunct="0">
              <a:spcBef>
                <a:spcPct val="20000"/>
              </a:spcBef>
              <a:buClr>
                <a:srgbClr val="FF66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6600"/>
              </a:buClr>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9pPr>
          </a:lstStyle>
          <a:p>
            <a:pPr eaLnBrk="1" hangingPunct="1">
              <a:spcBef>
                <a:spcPct val="0"/>
              </a:spcBef>
              <a:buClrTx/>
              <a:buFontTx/>
              <a:buNone/>
            </a:pPr>
            <a:r>
              <a:rPr lang="fr-FR" altLang="fr-FR" sz="1800" b="1" dirty="0">
                <a:solidFill>
                  <a:srgbClr val="00748F"/>
                </a:solidFill>
              </a:rPr>
              <a:t>                           2015</a:t>
            </a:r>
          </a:p>
        </p:txBody>
      </p:sp>
      <p:sp>
        <p:nvSpPr>
          <p:cNvPr id="2" name="ZoneTexte 1"/>
          <p:cNvSpPr txBox="1"/>
          <p:nvPr/>
        </p:nvSpPr>
        <p:spPr>
          <a:xfrm>
            <a:off x="4245448" y="5917922"/>
            <a:ext cx="4752528" cy="369332"/>
          </a:xfrm>
          <a:prstGeom prst="rect">
            <a:avLst/>
          </a:prstGeom>
          <a:noFill/>
        </p:spPr>
        <p:txBody>
          <a:bodyPr wrap="square" rtlCol="0">
            <a:spAutoFit/>
          </a:bodyPr>
          <a:lstStyle/>
          <a:p>
            <a:r>
              <a:rPr lang="fr-FR" dirty="0" smtClean="0">
                <a:solidFill>
                  <a:srgbClr val="002060"/>
                </a:solidFill>
              </a:rPr>
              <a:t>Avec la participation du DR. TANGUY Ronan</a:t>
            </a:r>
            <a:endParaRPr lang="fr-FR" dirty="0">
              <a:solidFill>
                <a:srgbClr val="002060"/>
              </a:solidFill>
            </a:endParaRPr>
          </a:p>
        </p:txBody>
      </p:sp>
    </p:spTree>
    <p:extLst>
      <p:ext uri="{BB962C8B-B14F-4D97-AF65-F5344CB8AC3E}">
        <p14:creationId xmlns:p14="http://schemas.microsoft.com/office/powerpoint/2010/main" val="993320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9" y="-99392"/>
            <a:ext cx="5753448" cy="3820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rotWithShape="1">
          <a:blip r:embed="rId4">
            <a:extLst>
              <a:ext uri="{28A0092B-C50C-407E-A947-70E740481C1C}">
                <a14:useLocalDpi xmlns:a14="http://schemas.microsoft.com/office/drawing/2010/main" val="0"/>
              </a:ext>
            </a:extLst>
          </a:blip>
          <a:srcRect l="8024" r="8415"/>
          <a:stretch/>
        </p:blipFill>
        <p:spPr bwMode="auto">
          <a:xfrm>
            <a:off x="5279136" y="2780928"/>
            <a:ext cx="3511296" cy="299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72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altLang="fr-FR" dirty="0" smtClean="0">
                <a:solidFill>
                  <a:srgbClr val="00748F"/>
                </a:solidFill>
              </a:rPr>
              <a:t>. Fonctionnement </a:t>
            </a:r>
            <a:r>
              <a:rPr lang="fr-FR" altLang="fr-FR" dirty="0" smtClean="0"/>
              <a:t> </a:t>
            </a:r>
          </a:p>
        </p:txBody>
      </p:sp>
      <p:sp>
        <p:nvSpPr>
          <p:cNvPr id="3" name="Espace réservé du contenu 2"/>
          <p:cNvSpPr>
            <a:spLocks noGrp="1"/>
          </p:cNvSpPr>
          <p:nvPr>
            <p:ph idx="1"/>
          </p:nvPr>
        </p:nvSpPr>
        <p:spPr/>
        <p:txBody>
          <a:bodyPr/>
          <a:lstStyle/>
          <a:p>
            <a:pPr marL="0" indent="0">
              <a:buFont typeface="Wingdings" pitchFamily="2" charset="2"/>
              <a:buNone/>
              <a:defRPr/>
            </a:pPr>
            <a:r>
              <a:rPr lang="fr-FR" dirty="0" smtClean="0">
                <a:solidFill>
                  <a:srgbClr val="00748F"/>
                </a:solidFill>
              </a:rPr>
              <a:t>Est assuré par 2 principaux types de cellules :</a:t>
            </a:r>
          </a:p>
          <a:p>
            <a:pPr marL="0" indent="0">
              <a:buFont typeface="Wingdings" pitchFamily="2" charset="2"/>
              <a:buNone/>
              <a:defRPr/>
            </a:pPr>
            <a:endParaRPr lang="fr-FR" dirty="0" smtClean="0">
              <a:solidFill>
                <a:srgbClr val="00748F"/>
              </a:solidFill>
            </a:endParaRPr>
          </a:p>
          <a:p>
            <a:pPr>
              <a:buFontTx/>
              <a:buChar char="-"/>
              <a:defRPr/>
            </a:pPr>
            <a:r>
              <a:rPr lang="fr-FR" dirty="0" smtClean="0">
                <a:solidFill>
                  <a:srgbClr val="00748F"/>
                </a:solidFill>
              </a:rPr>
              <a:t>Les Neurones : </a:t>
            </a:r>
            <a:r>
              <a:rPr lang="fr-FR" sz="2400" dirty="0" smtClean="0">
                <a:solidFill>
                  <a:srgbClr val="00748F"/>
                </a:solidFill>
              </a:rPr>
              <a:t>réception, traitement, transmission d’informations</a:t>
            </a:r>
            <a:endParaRPr lang="fr-FR" dirty="0" smtClean="0">
              <a:solidFill>
                <a:srgbClr val="00748F"/>
              </a:solidFill>
            </a:endParaRPr>
          </a:p>
          <a:p>
            <a:pPr>
              <a:buFontTx/>
              <a:buChar char="-"/>
              <a:defRPr/>
            </a:pPr>
            <a:r>
              <a:rPr lang="fr-FR" dirty="0" smtClean="0">
                <a:solidFill>
                  <a:srgbClr val="00748F"/>
                </a:solidFill>
              </a:rPr>
              <a:t>Les cellules gliales :</a:t>
            </a:r>
            <a:r>
              <a:rPr lang="fr-FR" sz="2400" dirty="0" smtClean="0">
                <a:solidFill>
                  <a:srgbClr val="00748F"/>
                </a:solidFill>
              </a:rPr>
              <a:t> nourrissent et assistent les neurones</a:t>
            </a:r>
            <a:endParaRPr lang="fr-FR" dirty="0" smtClean="0">
              <a:solidFill>
                <a:srgbClr val="00748F"/>
              </a:solidFill>
            </a:endParaRPr>
          </a:p>
          <a:p>
            <a:pPr>
              <a:buFontTx/>
              <a:buChar char="-"/>
              <a:defRPr/>
            </a:pPr>
            <a:endParaRPr lang="fr-FR" dirty="0">
              <a:solidFill>
                <a:srgbClr val="00748F"/>
              </a:solidFill>
            </a:endParaRPr>
          </a:p>
        </p:txBody>
      </p:sp>
    </p:spTree>
    <p:extLst>
      <p:ext uri="{BB962C8B-B14F-4D97-AF65-F5344CB8AC3E}">
        <p14:creationId xmlns:p14="http://schemas.microsoft.com/office/powerpoint/2010/main" val="217405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fr-FR" altLang="fr-FR" smtClean="0">
                <a:solidFill>
                  <a:srgbClr val="00748F"/>
                </a:solidFill>
              </a:rPr>
              <a:t>. Les cellules gliales </a:t>
            </a:r>
          </a:p>
        </p:txBody>
      </p:sp>
      <p:sp>
        <p:nvSpPr>
          <p:cNvPr id="3" name="Espace réservé du contenu 2"/>
          <p:cNvSpPr>
            <a:spLocks noGrp="1"/>
          </p:cNvSpPr>
          <p:nvPr>
            <p:ph idx="1"/>
          </p:nvPr>
        </p:nvSpPr>
        <p:spPr>
          <a:xfrm>
            <a:off x="395536" y="1484784"/>
            <a:ext cx="8496944" cy="4690864"/>
          </a:xfrm>
        </p:spPr>
        <p:txBody>
          <a:bodyPr>
            <a:normAutofit/>
          </a:bodyPr>
          <a:lstStyle/>
          <a:p>
            <a:pPr marL="0" indent="0">
              <a:buFont typeface="Wingdings" pitchFamily="2" charset="2"/>
              <a:buNone/>
              <a:defRPr/>
            </a:pPr>
            <a:r>
              <a:rPr lang="fr-FR" dirty="0">
                <a:solidFill>
                  <a:srgbClr val="00748F"/>
                </a:solidFill>
              </a:rPr>
              <a:t> </a:t>
            </a:r>
            <a:r>
              <a:rPr lang="fr-FR" dirty="0" smtClean="0">
                <a:solidFill>
                  <a:srgbClr val="00748F"/>
                </a:solidFill>
              </a:rPr>
              <a:t>Il en existe de </a:t>
            </a:r>
            <a:r>
              <a:rPr lang="fr-FR" smtClean="0">
                <a:solidFill>
                  <a:srgbClr val="00748F"/>
                </a:solidFill>
              </a:rPr>
              <a:t>plusieurs types, </a:t>
            </a:r>
            <a:r>
              <a:rPr lang="fr-FR" dirty="0" smtClean="0">
                <a:solidFill>
                  <a:srgbClr val="00748F"/>
                </a:solidFill>
              </a:rPr>
              <a:t>de fonctions différentes : </a:t>
            </a:r>
          </a:p>
          <a:p>
            <a:pPr marL="0" indent="0">
              <a:buFont typeface="Wingdings" pitchFamily="2" charset="2"/>
              <a:buNone/>
              <a:defRPr/>
            </a:pPr>
            <a:endParaRPr lang="fr-FR" dirty="0">
              <a:solidFill>
                <a:srgbClr val="00748F"/>
              </a:solidFill>
            </a:endParaRPr>
          </a:p>
          <a:p>
            <a:pPr>
              <a:buFontTx/>
              <a:buChar char="-"/>
              <a:defRPr/>
            </a:pPr>
            <a:r>
              <a:rPr lang="fr-FR" dirty="0" smtClean="0">
                <a:solidFill>
                  <a:srgbClr val="00748F"/>
                </a:solidFill>
              </a:rPr>
              <a:t>Les astrocytes</a:t>
            </a:r>
          </a:p>
          <a:p>
            <a:pPr>
              <a:buFontTx/>
              <a:buChar char="-"/>
              <a:defRPr/>
            </a:pPr>
            <a:r>
              <a:rPr lang="fr-FR" dirty="0" smtClean="0">
                <a:solidFill>
                  <a:srgbClr val="00748F"/>
                </a:solidFill>
              </a:rPr>
              <a:t>Les oligodendrocytes</a:t>
            </a:r>
          </a:p>
          <a:p>
            <a:pPr>
              <a:buFontTx/>
              <a:buChar char="-"/>
              <a:defRPr/>
            </a:pPr>
            <a:r>
              <a:rPr lang="fr-FR" dirty="0" smtClean="0">
                <a:solidFill>
                  <a:srgbClr val="00748F"/>
                </a:solidFill>
              </a:rPr>
              <a:t>Microglies</a:t>
            </a:r>
          </a:p>
          <a:p>
            <a:pPr marL="0" indent="0">
              <a:buFont typeface="Wingdings" pitchFamily="2" charset="2"/>
              <a:buNone/>
              <a:defRPr/>
            </a:pPr>
            <a:endParaRPr lang="fr-FR" sz="2000" dirty="0" smtClean="0">
              <a:solidFill>
                <a:srgbClr val="00748F"/>
              </a:solidFill>
            </a:endParaRPr>
          </a:p>
          <a:p>
            <a:pPr marL="0" indent="0">
              <a:buFont typeface="Wingdings" pitchFamily="2" charset="2"/>
              <a:buNone/>
              <a:defRPr/>
            </a:pPr>
            <a:r>
              <a:rPr lang="fr-FR" sz="2000" dirty="0">
                <a:solidFill>
                  <a:srgbClr val="00748F"/>
                </a:solidFill>
              </a:rPr>
              <a:t>cellules de soutient </a:t>
            </a:r>
            <a:r>
              <a:rPr lang="fr-FR" sz="2000" dirty="0" smtClean="0">
                <a:solidFill>
                  <a:srgbClr val="00748F"/>
                </a:solidFill>
              </a:rPr>
              <a:t>et régulatrices</a:t>
            </a:r>
            <a:r>
              <a:rPr lang="fr-FR" sz="2000" dirty="0">
                <a:solidFill>
                  <a:srgbClr val="00748F"/>
                </a:solidFill>
              </a:rPr>
              <a:t>, elles ont un rôle dans la phagocytose de cellules mortes et corps étrangers et dans la fabrication de la gaine de </a:t>
            </a:r>
            <a:r>
              <a:rPr lang="fr-FR" sz="2000" dirty="0" smtClean="0">
                <a:solidFill>
                  <a:srgbClr val="00748F"/>
                </a:solidFill>
              </a:rPr>
              <a:t>myéline. </a:t>
            </a:r>
            <a:endParaRPr lang="fr-FR" dirty="0">
              <a:solidFill>
                <a:srgbClr val="00748F"/>
              </a:solidFill>
            </a:endParaRPr>
          </a:p>
        </p:txBody>
      </p:sp>
    </p:spTree>
    <p:extLst>
      <p:ext uri="{BB962C8B-B14F-4D97-AF65-F5344CB8AC3E}">
        <p14:creationId xmlns:p14="http://schemas.microsoft.com/office/powerpoint/2010/main" val="203029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altLang="fr-FR" u="sng" dirty="0" smtClean="0">
                <a:solidFill>
                  <a:srgbClr val="00748F"/>
                </a:solidFill>
              </a:rPr>
              <a:t>II. Les tumeurs cérébrales </a:t>
            </a:r>
          </a:p>
        </p:txBody>
      </p:sp>
      <p:pic>
        <p:nvPicPr>
          <p:cNvPr id="14339" name="Picture 4" descr="http://s2.e-monsite.com/2010/01/19/09/resize_550_550/activite-electrique-du-cerveau.jpg"/>
          <p:cNvPicPr>
            <a:picLocks noChangeAspect="1" noChangeArrowheads="1"/>
          </p:cNvPicPr>
          <p:nvPr/>
        </p:nvPicPr>
        <p:blipFill>
          <a:blip r:embed="rId3">
            <a:extLst>
              <a:ext uri="{28A0092B-C50C-407E-A947-70E740481C1C}">
                <a14:useLocalDpi xmlns:a14="http://schemas.microsoft.com/office/drawing/2010/main" val="0"/>
              </a:ext>
            </a:extLst>
          </a:blip>
          <a:srcRect l="9425" t="5331" r="2818" b="33009"/>
          <a:stretch>
            <a:fillRect/>
          </a:stretch>
        </p:blipFill>
        <p:spPr bwMode="auto">
          <a:xfrm>
            <a:off x="2124075" y="1835150"/>
            <a:ext cx="4608513"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86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r>
              <a:rPr lang="fr-FR" altLang="fr-FR" smtClean="0">
                <a:solidFill>
                  <a:srgbClr val="00748F"/>
                </a:solidFill>
              </a:rPr>
              <a:t>. Les symptômes </a:t>
            </a:r>
          </a:p>
        </p:txBody>
      </p:sp>
      <p:sp>
        <p:nvSpPr>
          <p:cNvPr id="17411" name="Espace réservé du contenu 2"/>
          <p:cNvSpPr>
            <a:spLocks noGrp="1"/>
          </p:cNvSpPr>
          <p:nvPr>
            <p:ph idx="1"/>
          </p:nvPr>
        </p:nvSpPr>
        <p:spPr>
          <a:xfrm>
            <a:off x="0" y="1628800"/>
            <a:ext cx="9324528" cy="4525963"/>
          </a:xfrm>
        </p:spPr>
        <p:txBody>
          <a:bodyPr/>
          <a:lstStyle/>
          <a:p>
            <a:pPr marL="0" indent="0">
              <a:buFont typeface="Wingdings" pitchFamily="2" charset="2"/>
              <a:buNone/>
              <a:defRPr/>
            </a:pPr>
            <a:r>
              <a:rPr lang="fr-FR" altLang="fr-FR" dirty="0" smtClean="0">
                <a:solidFill>
                  <a:srgbClr val="00748F"/>
                </a:solidFill>
              </a:rPr>
              <a:t>Ils sont très variables et ne sont pas systématiques, ils dépendent de la localisation/agressivité/type de K.</a:t>
            </a:r>
          </a:p>
          <a:p>
            <a:pPr marL="0" indent="0">
              <a:buFont typeface="Wingdings" pitchFamily="2" charset="2"/>
              <a:buNone/>
              <a:defRPr/>
            </a:pPr>
            <a:r>
              <a:rPr lang="fr-FR" altLang="fr-FR" dirty="0" smtClean="0">
                <a:solidFill>
                  <a:srgbClr val="00748F"/>
                </a:solidFill>
              </a:rPr>
              <a:t>On en distingue</a:t>
            </a:r>
            <a:r>
              <a:rPr lang="fr-FR" altLang="fr-FR" b="1" dirty="0" smtClean="0">
                <a:solidFill>
                  <a:srgbClr val="00748F"/>
                </a:solidFill>
              </a:rPr>
              <a:t> </a:t>
            </a:r>
            <a:r>
              <a:rPr lang="fr-FR" altLang="fr-FR" dirty="0" smtClean="0">
                <a:solidFill>
                  <a:srgbClr val="00748F"/>
                </a:solidFill>
              </a:rPr>
              <a:t>3</a:t>
            </a:r>
            <a:r>
              <a:rPr lang="fr-FR" altLang="fr-FR" b="1" dirty="0" smtClean="0">
                <a:solidFill>
                  <a:srgbClr val="00748F"/>
                </a:solidFill>
              </a:rPr>
              <a:t> </a:t>
            </a:r>
            <a:r>
              <a:rPr lang="fr-FR" altLang="fr-FR" dirty="0" smtClean="0">
                <a:solidFill>
                  <a:srgbClr val="00748F"/>
                </a:solidFill>
              </a:rPr>
              <a:t>:</a:t>
            </a:r>
          </a:p>
          <a:p>
            <a:pPr marL="0" indent="0">
              <a:buFont typeface="Wingdings" pitchFamily="2" charset="2"/>
              <a:buNone/>
              <a:defRPr/>
            </a:pPr>
            <a:endParaRPr lang="fr-FR" altLang="fr-FR" dirty="0" smtClean="0">
              <a:solidFill>
                <a:srgbClr val="00748F"/>
              </a:solidFill>
            </a:endParaRPr>
          </a:p>
          <a:p>
            <a:pPr lvl="1">
              <a:buFontTx/>
              <a:buChar char="-"/>
              <a:defRPr/>
            </a:pPr>
            <a:r>
              <a:rPr lang="fr-FR" altLang="fr-FR" dirty="0" smtClean="0">
                <a:solidFill>
                  <a:srgbClr val="00748F"/>
                </a:solidFill>
              </a:rPr>
              <a:t>Les céphalées (liés à l’</a:t>
            </a:r>
            <a:r>
              <a:rPr lang="fr-FR" altLang="fr-FR" b="1" dirty="0" smtClean="0">
                <a:solidFill>
                  <a:srgbClr val="00748F"/>
                </a:solidFill>
              </a:rPr>
              <a:t>HTIC</a:t>
            </a:r>
            <a:r>
              <a:rPr lang="fr-FR" altLang="fr-FR" dirty="0" smtClean="0">
                <a:solidFill>
                  <a:srgbClr val="00748F"/>
                </a:solidFill>
              </a:rPr>
              <a:t>)</a:t>
            </a:r>
          </a:p>
          <a:p>
            <a:pPr lvl="1">
              <a:buFontTx/>
              <a:buChar char="-"/>
              <a:defRPr/>
            </a:pPr>
            <a:r>
              <a:rPr lang="fr-FR" altLang="fr-FR" dirty="0" smtClean="0">
                <a:solidFill>
                  <a:srgbClr val="00748F"/>
                </a:solidFill>
              </a:rPr>
              <a:t>Les crises d’</a:t>
            </a:r>
            <a:r>
              <a:rPr lang="fr-FR" altLang="fr-FR" b="1" dirty="0" smtClean="0">
                <a:solidFill>
                  <a:srgbClr val="00748F"/>
                </a:solidFill>
              </a:rPr>
              <a:t>épilepsie</a:t>
            </a:r>
            <a:r>
              <a:rPr lang="fr-FR" altLang="fr-FR" dirty="0" smtClean="0">
                <a:solidFill>
                  <a:srgbClr val="00748F"/>
                </a:solidFill>
              </a:rPr>
              <a:t> partielles ou généralisées (liées à l’activation des neurones)</a:t>
            </a:r>
          </a:p>
          <a:p>
            <a:pPr lvl="1">
              <a:buFontTx/>
              <a:buChar char="-"/>
              <a:defRPr/>
            </a:pPr>
            <a:r>
              <a:rPr lang="fr-FR" altLang="fr-FR" dirty="0" smtClean="0">
                <a:solidFill>
                  <a:srgbClr val="00748F"/>
                </a:solidFill>
              </a:rPr>
              <a:t>Les troubles </a:t>
            </a:r>
            <a:r>
              <a:rPr lang="fr-FR" altLang="fr-FR" b="1" dirty="0" smtClean="0">
                <a:solidFill>
                  <a:srgbClr val="00748F"/>
                </a:solidFill>
              </a:rPr>
              <a:t>fonctionnels</a:t>
            </a:r>
            <a:r>
              <a:rPr lang="fr-FR" altLang="fr-FR" dirty="0" smtClean="0">
                <a:solidFill>
                  <a:srgbClr val="00748F"/>
                </a:solidFill>
              </a:rPr>
              <a:t> (liés à la localisation)</a:t>
            </a:r>
          </a:p>
        </p:txBody>
      </p:sp>
    </p:spTree>
    <p:extLst>
      <p:ext uri="{BB962C8B-B14F-4D97-AF65-F5344CB8AC3E}">
        <p14:creationId xmlns:p14="http://schemas.microsoft.com/office/powerpoint/2010/main" val="2654485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altLang="fr-FR" b="1" dirty="0" smtClean="0">
                <a:solidFill>
                  <a:srgbClr val="00748F"/>
                </a:solidFill>
              </a:rPr>
              <a:t>HTIC</a:t>
            </a:r>
            <a:r>
              <a:rPr lang="fr-FR" altLang="fr-FR" dirty="0" smtClean="0">
                <a:solidFill>
                  <a:srgbClr val="00748F"/>
                </a:solidFill>
              </a:rPr>
              <a:t>: engagements cérébraux </a:t>
            </a:r>
          </a:p>
        </p:txBody>
      </p:sp>
      <p:pic>
        <p:nvPicPr>
          <p:cNvPr id="20483" name="Picture 2" descr="http://player.slideplayer.fr/3/1205539/data/images/img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1412875"/>
            <a:ext cx="6137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http://player.slideplayer.fr/3/1152968/data/images/img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12875"/>
            <a:ext cx="36195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ZoneTexte 1"/>
          <p:cNvSpPr txBox="1">
            <a:spLocks noChangeArrowheads="1"/>
          </p:cNvSpPr>
          <p:nvPr/>
        </p:nvSpPr>
        <p:spPr bwMode="auto">
          <a:xfrm>
            <a:off x="3709988" y="2133600"/>
            <a:ext cx="1654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6600"/>
              </a:buClr>
              <a:buFont typeface="Wingdings" pitchFamily="2" charset="2"/>
              <a:buChar char="n"/>
              <a:defRPr sz="3200">
                <a:solidFill>
                  <a:schemeClr val="tx1"/>
                </a:solidFill>
                <a:latin typeface="Arial" charset="0"/>
              </a:defRPr>
            </a:lvl1pPr>
            <a:lvl2pPr marL="742950" indent="-285750" eaLnBrk="0" hangingPunct="0">
              <a:spcBef>
                <a:spcPct val="20000"/>
              </a:spcBef>
              <a:buClr>
                <a:srgbClr val="FF66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FF6600"/>
              </a:buClr>
              <a:buFont typeface="Wingdings" pitchFamily="2" charset="2"/>
              <a:buChar char="n"/>
              <a:defRPr sz="2400">
                <a:solidFill>
                  <a:schemeClr val="tx1"/>
                </a:solidFill>
                <a:latin typeface="Arial" charset="0"/>
              </a:defRPr>
            </a:lvl3pPr>
            <a:lvl4pPr marL="1600200" indent="-228600" eaLnBrk="0" hangingPunct="0">
              <a:spcBef>
                <a:spcPct val="20000"/>
              </a:spcBef>
              <a:buClr>
                <a:srgbClr val="FF66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6600"/>
              </a:buClr>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9pPr>
          </a:lstStyle>
          <a:p>
            <a:pPr eaLnBrk="1" hangingPunct="1">
              <a:spcBef>
                <a:spcPct val="0"/>
              </a:spcBef>
              <a:buClrTx/>
              <a:buFontTx/>
              <a:buNone/>
            </a:pPr>
            <a:r>
              <a:rPr lang="fr-FR" altLang="fr-FR" sz="1100" b="1"/>
              <a:t>Engagement sous falcoriel / cingulaire</a:t>
            </a:r>
          </a:p>
        </p:txBody>
      </p:sp>
      <p:sp>
        <p:nvSpPr>
          <p:cNvPr id="20486" name="ZoneTexte 1"/>
          <p:cNvSpPr txBox="1">
            <a:spLocks noChangeArrowheads="1"/>
          </p:cNvSpPr>
          <p:nvPr/>
        </p:nvSpPr>
        <p:spPr bwMode="auto">
          <a:xfrm>
            <a:off x="3709988" y="4784725"/>
            <a:ext cx="1582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6600"/>
              </a:buClr>
              <a:buFont typeface="Wingdings" pitchFamily="2" charset="2"/>
              <a:buChar char="n"/>
              <a:defRPr sz="3200">
                <a:solidFill>
                  <a:schemeClr val="tx1"/>
                </a:solidFill>
                <a:latin typeface="Arial" charset="0"/>
              </a:defRPr>
            </a:lvl1pPr>
            <a:lvl2pPr marL="742950" indent="-285750" eaLnBrk="0" hangingPunct="0">
              <a:spcBef>
                <a:spcPct val="20000"/>
              </a:spcBef>
              <a:buClr>
                <a:srgbClr val="FF66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FF6600"/>
              </a:buClr>
              <a:buFont typeface="Wingdings" pitchFamily="2" charset="2"/>
              <a:buChar char="n"/>
              <a:defRPr sz="2400">
                <a:solidFill>
                  <a:schemeClr val="tx1"/>
                </a:solidFill>
                <a:latin typeface="Arial" charset="0"/>
              </a:defRPr>
            </a:lvl3pPr>
            <a:lvl4pPr marL="1600200" indent="-228600" eaLnBrk="0" hangingPunct="0">
              <a:spcBef>
                <a:spcPct val="20000"/>
              </a:spcBef>
              <a:buClr>
                <a:srgbClr val="FF66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6600"/>
              </a:buClr>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9pPr>
          </a:lstStyle>
          <a:p>
            <a:pPr eaLnBrk="1" hangingPunct="1">
              <a:spcBef>
                <a:spcPct val="0"/>
              </a:spcBef>
              <a:buClrTx/>
              <a:buFontTx/>
              <a:buNone/>
            </a:pPr>
            <a:r>
              <a:rPr lang="fr-FR" altLang="fr-FR" sz="1200" b="1"/>
              <a:t>Engagement Tonsillaire</a:t>
            </a:r>
          </a:p>
        </p:txBody>
      </p:sp>
    </p:spTree>
    <p:extLst>
      <p:ext uri="{BB962C8B-B14F-4D97-AF65-F5344CB8AC3E}">
        <p14:creationId xmlns:p14="http://schemas.microsoft.com/office/powerpoint/2010/main" val="161624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smtClean="0">
                <a:solidFill>
                  <a:schemeClr val="accent5">
                    <a:lumMod val="75000"/>
                  </a:schemeClr>
                </a:solidFill>
              </a:rPr>
              <a:t>Surélever la tête, cou droit sans contention</a:t>
            </a:r>
          </a:p>
          <a:p>
            <a:r>
              <a:rPr lang="fr-FR" dirty="0" smtClean="0">
                <a:solidFill>
                  <a:schemeClr val="accent5">
                    <a:lumMod val="75000"/>
                  </a:schemeClr>
                </a:solidFill>
              </a:rPr>
              <a:t>Hyperventilation</a:t>
            </a:r>
          </a:p>
          <a:p>
            <a:r>
              <a:rPr lang="fr-FR" dirty="0" smtClean="0">
                <a:solidFill>
                  <a:schemeClr val="accent5">
                    <a:lumMod val="75000"/>
                  </a:schemeClr>
                </a:solidFill>
              </a:rPr>
              <a:t>Antipyrétiques</a:t>
            </a:r>
          </a:p>
          <a:p>
            <a:r>
              <a:rPr lang="fr-FR" dirty="0" err="1" smtClean="0">
                <a:solidFill>
                  <a:schemeClr val="accent5">
                    <a:lumMod val="75000"/>
                  </a:schemeClr>
                </a:solidFill>
              </a:rPr>
              <a:t>Anti-oedémateux</a:t>
            </a:r>
            <a:r>
              <a:rPr lang="fr-FR" dirty="0" smtClean="0">
                <a:solidFill>
                  <a:schemeClr val="accent5">
                    <a:lumMod val="75000"/>
                  </a:schemeClr>
                </a:solidFill>
              </a:rPr>
              <a:t> IV</a:t>
            </a:r>
          </a:p>
          <a:p>
            <a:r>
              <a:rPr lang="fr-FR" dirty="0" err="1" smtClean="0">
                <a:solidFill>
                  <a:schemeClr val="accent5">
                    <a:lumMod val="75000"/>
                  </a:schemeClr>
                </a:solidFill>
              </a:rPr>
              <a:t>Ttt</a:t>
            </a:r>
            <a:r>
              <a:rPr lang="fr-FR" dirty="0" smtClean="0">
                <a:solidFill>
                  <a:schemeClr val="accent5">
                    <a:lumMod val="75000"/>
                  </a:schemeClr>
                </a:solidFill>
              </a:rPr>
              <a:t> de l’épilepsie si besoin</a:t>
            </a:r>
          </a:p>
          <a:p>
            <a:endParaRPr lang="fr-FR" dirty="0">
              <a:solidFill>
                <a:schemeClr val="accent5">
                  <a:lumMod val="75000"/>
                </a:schemeClr>
              </a:solidFill>
            </a:endParaRPr>
          </a:p>
          <a:p>
            <a:r>
              <a:rPr lang="fr-FR" dirty="0" smtClean="0">
                <a:solidFill>
                  <a:schemeClr val="accent5">
                    <a:lumMod val="75000"/>
                  </a:schemeClr>
                </a:solidFill>
              </a:rPr>
              <a:t>Urgence: dérivation ventriculaire externe/interne</a:t>
            </a:r>
            <a:endParaRPr lang="fr-FR" dirty="0">
              <a:solidFill>
                <a:schemeClr val="accent5">
                  <a:lumMod val="75000"/>
                </a:schemeClr>
              </a:solidFill>
            </a:endParaRPr>
          </a:p>
        </p:txBody>
      </p:sp>
      <p:sp>
        <p:nvSpPr>
          <p:cNvPr id="3" name="Titre 2"/>
          <p:cNvSpPr>
            <a:spLocks noGrp="1"/>
          </p:cNvSpPr>
          <p:nvPr>
            <p:ph type="title"/>
          </p:nvPr>
        </p:nvSpPr>
        <p:spPr/>
        <p:txBody>
          <a:bodyPr/>
          <a:lstStyle/>
          <a:p>
            <a:r>
              <a:rPr lang="fr-FR" dirty="0" smtClean="0">
                <a:solidFill>
                  <a:schemeClr val="accent5">
                    <a:lumMod val="75000"/>
                  </a:schemeClr>
                </a:solidFill>
              </a:rPr>
              <a:t>HTIC: traitement</a:t>
            </a:r>
            <a:endParaRPr lang="fr-FR" dirty="0">
              <a:solidFill>
                <a:schemeClr val="accent5">
                  <a:lumMod val="75000"/>
                </a:schemeClr>
              </a:solidFill>
            </a:endParaRPr>
          </a:p>
        </p:txBody>
      </p:sp>
    </p:spTree>
    <p:extLst>
      <p:ext uri="{BB962C8B-B14F-4D97-AF65-F5344CB8AC3E}">
        <p14:creationId xmlns:p14="http://schemas.microsoft.com/office/powerpoint/2010/main" val="93876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27584" y="1916832"/>
            <a:ext cx="8229600" cy="5501208"/>
          </a:xfrm>
        </p:spPr>
        <p:txBody>
          <a:bodyPr>
            <a:normAutofit/>
          </a:bodyPr>
          <a:lstStyle/>
          <a:p>
            <a:r>
              <a:rPr lang="fr-FR" sz="3800" b="1" dirty="0" smtClean="0">
                <a:solidFill>
                  <a:schemeClr val="accent5">
                    <a:lumMod val="75000"/>
                  </a:schemeClr>
                </a:solidFill>
              </a:rPr>
              <a:t>Crises partielles</a:t>
            </a:r>
            <a:r>
              <a:rPr lang="fr-FR" sz="3800" dirty="0" smtClean="0">
                <a:solidFill>
                  <a:schemeClr val="accent5">
                    <a:lumMod val="75000"/>
                  </a:schemeClr>
                </a:solidFill>
              </a:rPr>
              <a:t>:</a:t>
            </a:r>
          </a:p>
          <a:p>
            <a:pPr marL="0" indent="0">
              <a:buNone/>
            </a:pPr>
            <a:endParaRPr lang="fr-FR" sz="3800" dirty="0" smtClean="0">
              <a:solidFill>
                <a:schemeClr val="accent5">
                  <a:lumMod val="75000"/>
                </a:schemeClr>
              </a:solidFill>
            </a:endParaRPr>
          </a:p>
          <a:p>
            <a:pPr lvl="1"/>
            <a:r>
              <a:rPr lang="fr-FR" dirty="0" smtClean="0">
                <a:solidFill>
                  <a:schemeClr val="accent5">
                    <a:lumMod val="75000"/>
                  </a:schemeClr>
                </a:solidFill>
              </a:rPr>
              <a:t>Focales </a:t>
            </a:r>
            <a:r>
              <a:rPr lang="fr-FR" dirty="0">
                <a:solidFill>
                  <a:schemeClr val="accent5">
                    <a:lumMod val="75000"/>
                  </a:schemeClr>
                </a:solidFill>
              </a:rPr>
              <a:t>simple</a:t>
            </a:r>
          </a:p>
          <a:p>
            <a:pPr lvl="1"/>
            <a:r>
              <a:rPr lang="fr-FR" dirty="0">
                <a:solidFill>
                  <a:schemeClr val="accent5">
                    <a:lumMod val="75000"/>
                  </a:schemeClr>
                </a:solidFill>
              </a:rPr>
              <a:t>Focales </a:t>
            </a:r>
            <a:r>
              <a:rPr lang="fr-FR" dirty="0" smtClean="0">
                <a:solidFill>
                  <a:schemeClr val="accent5">
                    <a:lumMod val="75000"/>
                  </a:schemeClr>
                </a:solidFill>
              </a:rPr>
              <a:t>complexes</a:t>
            </a:r>
          </a:p>
        </p:txBody>
      </p:sp>
      <p:sp>
        <p:nvSpPr>
          <p:cNvPr id="3" name="Titre 2"/>
          <p:cNvSpPr>
            <a:spLocks noGrp="1"/>
          </p:cNvSpPr>
          <p:nvPr>
            <p:ph type="title"/>
          </p:nvPr>
        </p:nvSpPr>
        <p:spPr/>
        <p:txBody>
          <a:bodyPr>
            <a:normAutofit fontScale="90000"/>
          </a:bodyPr>
          <a:lstStyle/>
          <a:p>
            <a:r>
              <a:rPr lang="fr-FR" dirty="0" smtClean="0">
                <a:solidFill>
                  <a:schemeClr val="accent5">
                    <a:lumMod val="75000"/>
                  </a:schemeClr>
                </a:solidFill>
              </a:rPr>
              <a:t>Les différents types de crise d’</a:t>
            </a:r>
            <a:r>
              <a:rPr lang="fr-FR" dirty="0">
                <a:solidFill>
                  <a:schemeClr val="accent5">
                    <a:lumMod val="75000"/>
                  </a:schemeClr>
                </a:solidFill>
              </a:rPr>
              <a:t>é</a:t>
            </a:r>
            <a:r>
              <a:rPr lang="fr-FR" dirty="0" smtClean="0">
                <a:solidFill>
                  <a:schemeClr val="accent5">
                    <a:lumMod val="75000"/>
                  </a:schemeClr>
                </a:solidFill>
              </a:rPr>
              <a:t>pilepsie</a:t>
            </a:r>
            <a:endParaRPr lang="fr-FR" dirty="0">
              <a:solidFill>
                <a:schemeClr val="accent5">
                  <a:lumMod val="75000"/>
                </a:schemeClr>
              </a:solidFill>
            </a:endParaRPr>
          </a:p>
        </p:txBody>
      </p:sp>
    </p:spTree>
    <p:extLst>
      <p:ext uri="{BB962C8B-B14F-4D97-AF65-F5344CB8AC3E}">
        <p14:creationId xmlns:p14="http://schemas.microsoft.com/office/powerpoint/2010/main" val="176126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sz="3800" b="1" dirty="0">
                <a:solidFill>
                  <a:schemeClr val="accent5">
                    <a:lumMod val="75000"/>
                  </a:schemeClr>
                </a:solidFill>
              </a:rPr>
              <a:t>Crises </a:t>
            </a:r>
            <a:r>
              <a:rPr lang="fr-FR" sz="3800" b="1" dirty="0" smtClean="0">
                <a:solidFill>
                  <a:schemeClr val="accent5">
                    <a:lumMod val="75000"/>
                  </a:schemeClr>
                </a:solidFill>
              </a:rPr>
              <a:t>généralisées</a:t>
            </a:r>
          </a:p>
          <a:p>
            <a:pPr marL="0" indent="0">
              <a:buNone/>
            </a:pPr>
            <a:endParaRPr lang="fr-FR" sz="3800" b="1" dirty="0">
              <a:solidFill>
                <a:schemeClr val="accent5">
                  <a:lumMod val="75000"/>
                </a:schemeClr>
              </a:solidFill>
            </a:endParaRPr>
          </a:p>
          <a:p>
            <a:pPr lvl="1"/>
            <a:r>
              <a:rPr lang="fr-FR" dirty="0">
                <a:solidFill>
                  <a:schemeClr val="accent5">
                    <a:lumMod val="75000"/>
                  </a:schemeClr>
                </a:solidFill>
              </a:rPr>
              <a:t>Absences (petit mal) </a:t>
            </a:r>
            <a:r>
              <a:rPr lang="fr-FR" sz="1900" dirty="0">
                <a:solidFill>
                  <a:schemeClr val="accent5">
                    <a:lumMod val="75000"/>
                  </a:schemeClr>
                </a:solidFill>
              </a:rPr>
              <a:t>(malade regarde dans le vide et/ou a des convulsions musculaires</a:t>
            </a:r>
            <a:r>
              <a:rPr lang="fr-FR" sz="1900" dirty="0" smtClean="0">
                <a:solidFill>
                  <a:schemeClr val="accent5">
                    <a:lumMod val="75000"/>
                  </a:schemeClr>
                </a:solidFill>
              </a:rPr>
              <a:t>)</a:t>
            </a:r>
          </a:p>
          <a:p>
            <a:pPr marL="457200" lvl="1" indent="0">
              <a:buNone/>
            </a:pPr>
            <a:endParaRPr lang="fr-FR" sz="1900" dirty="0">
              <a:solidFill>
                <a:schemeClr val="accent5">
                  <a:lumMod val="75000"/>
                </a:schemeClr>
              </a:solidFill>
            </a:endParaRPr>
          </a:p>
          <a:p>
            <a:pPr lvl="1"/>
            <a:r>
              <a:rPr lang="fr-FR" dirty="0">
                <a:solidFill>
                  <a:schemeClr val="accent5">
                    <a:lumMod val="75000"/>
                  </a:schemeClr>
                </a:solidFill>
              </a:rPr>
              <a:t>Crise </a:t>
            </a:r>
            <a:r>
              <a:rPr lang="fr-FR" dirty="0" err="1">
                <a:solidFill>
                  <a:schemeClr val="accent5">
                    <a:lumMod val="75000"/>
                  </a:schemeClr>
                </a:solidFill>
              </a:rPr>
              <a:t>tonico</a:t>
            </a:r>
            <a:r>
              <a:rPr lang="fr-FR" dirty="0">
                <a:solidFill>
                  <a:schemeClr val="accent5">
                    <a:lumMod val="75000"/>
                  </a:schemeClr>
                </a:solidFill>
              </a:rPr>
              <a:t>-clonique (grand mal) </a:t>
            </a:r>
            <a:r>
              <a:rPr lang="fr-FR" sz="1800" dirty="0">
                <a:solidFill>
                  <a:schemeClr val="accent5">
                    <a:lumMod val="75000"/>
                  </a:schemeClr>
                </a:solidFill>
              </a:rPr>
              <a:t>(mélange de symptômes : raidissement du corps et convulsions répétées des bras et ou des jambes avec perte de connaissance)</a:t>
            </a:r>
            <a:endParaRPr lang="fr-FR" sz="1700" dirty="0">
              <a:solidFill>
                <a:schemeClr val="accent5">
                  <a:lumMod val="75000"/>
                </a:schemeClr>
              </a:solidFill>
            </a:endParaRPr>
          </a:p>
          <a:p>
            <a:pPr lvl="2"/>
            <a:r>
              <a:rPr lang="fr-FR" sz="1800" dirty="0">
                <a:solidFill>
                  <a:schemeClr val="accent5">
                    <a:lumMod val="75000"/>
                  </a:schemeClr>
                </a:solidFill>
              </a:rPr>
              <a:t>Phase tonique (</a:t>
            </a:r>
            <a:r>
              <a:rPr lang="fr-FR" sz="1800" dirty="0" err="1">
                <a:solidFill>
                  <a:schemeClr val="accent5">
                    <a:lumMod val="75000"/>
                  </a:schemeClr>
                </a:solidFill>
              </a:rPr>
              <a:t>qq</a:t>
            </a:r>
            <a:r>
              <a:rPr lang="fr-FR" sz="1800" dirty="0">
                <a:solidFill>
                  <a:schemeClr val="accent5">
                    <a:lumMod val="75000"/>
                  </a:schemeClr>
                </a:solidFill>
              </a:rPr>
              <a:t> sec): </a:t>
            </a:r>
            <a:r>
              <a:rPr lang="fr-FR" sz="1200" dirty="0">
                <a:solidFill>
                  <a:schemeClr val="accent5">
                    <a:lumMod val="75000"/>
                  </a:schemeClr>
                </a:solidFill>
              </a:rPr>
              <a:t>contractions et des convulsions musculaires prolongées provoquant un état de rigidité et de contracture généralisée du corps</a:t>
            </a:r>
          </a:p>
          <a:p>
            <a:pPr lvl="2"/>
            <a:r>
              <a:rPr lang="fr-FR" sz="1800" dirty="0">
                <a:solidFill>
                  <a:schemeClr val="accent5">
                    <a:lumMod val="75000"/>
                  </a:schemeClr>
                </a:solidFill>
              </a:rPr>
              <a:t>Phase clonique (sec à </a:t>
            </a:r>
            <a:r>
              <a:rPr lang="fr-FR" sz="1800" dirty="0" err="1">
                <a:solidFill>
                  <a:schemeClr val="accent5">
                    <a:lumMod val="75000"/>
                  </a:schemeClr>
                </a:solidFill>
              </a:rPr>
              <a:t>qq</a:t>
            </a:r>
            <a:r>
              <a:rPr lang="fr-FR" sz="1800" dirty="0">
                <a:solidFill>
                  <a:schemeClr val="accent5">
                    <a:lumMod val="75000"/>
                  </a:schemeClr>
                </a:solidFill>
              </a:rPr>
              <a:t> min):</a:t>
            </a:r>
            <a:r>
              <a:rPr lang="fr-FR" sz="1800" dirty="0"/>
              <a:t> </a:t>
            </a:r>
            <a:r>
              <a:rPr lang="fr-FR" sz="1200" dirty="0">
                <a:solidFill>
                  <a:schemeClr val="accent5">
                    <a:lumMod val="75000"/>
                  </a:schemeClr>
                </a:solidFill>
              </a:rPr>
              <a:t>elle est caractérisée par des spasmes et des secousses désordonnées et violentes affectant la face et les membres</a:t>
            </a:r>
          </a:p>
          <a:p>
            <a:pPr marL="0" indent="0">
              <a:buNone/>
            </a:pPr>
            <a:endParaRPr lang="fr-FR" dirty="0"/>
          </a:p>
        </p:txBody>
      </p:sp>
      <p:sp>
        <p:nvSpPr>
          <p:cNvPr id="3" name="Titre 2"/>
          <p:cNvSpPr>
            <a:spLocks noGrp="1"/>
          </p:cNvSpPr>
          <p:nvPr>
            <p:ph type="title"/>
          </p:nvPr>
        </p:nvSpPr>
        <p:spPr/>
        <p:txBody>
          <a:bodyPr/>
          <a:lstStyle/>
          <a:p>
            <a:r>
              <a:rPr lang="fr-FR" dirty="0" smtClean="0">
                <a:solidFill>
                  <a:schemeClr val="accent5">
                    <a:lumMod val="75000"/>
                  </a:schemeClr>
                </a:solidFill>
              </a:rPr>
              <a:t>Épilepsie </a:t>
            </a:r>
            <a:endParaRPr lang="fr-FR" dirty="0">
              <a:solidFill>
                <a:schemeClr val="accent5">
                  <a:lumMod val="75000"/>
                </a:schemeClr>
              </a:solidFill>
            </a:endParaRPr>
          </a:p>
        </p:txBody>
      </p:sp>
    </p:spTree>
    <p:extLst>
      <p:ext uri="{BB962C8B-B14F-4D97-AF65-F5344CB8AC3E}">
        <p14:creationId xmlns:p14="http://schemas.microsoft.com/office/powerpoint/2010/main" val="115053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484784"/>
            <a:ext cx="8229600" cy="4709120"/>
          </a:xfrm>
        </p:spPr>
        <p:txBody>
          <a:bodyPr>
            <a:normAutofit fontScale="85000" lnSpcReduction="10000"/>
          </a:bodyPr>
          <a:lstStyle/>
          <a:p>
            <a:r>
              <a:rPr lang="fr-FR" b="1" dirty="0" smtClean="0">
                <a:solidFill>
                  <a:schemeClr val="accent5">
                    <a:lumMod val="75000"/>
                  </a:schemeClr>
                </a:solidFill>
              </a:rPr>
              <a:t>Fonction de la localisation</a:t>
            </a:r>
          </a:p>
          <a:p>
            <a:pPr marL="0" indent="0">
              <a:buNone/>
            </a:pPr>
            <a:endParaRPr lang="fr-FR" b="1" dirty="0" smtClean="0">
              <a:solidFill>
                <a:schemeClr val="accent5">
                  <a:lumMod val="75000"/>
                </a:schemeClr>
              </a:solidFill>
            </a:endParaRPr>
          </a:p>
          <a:p>
            <a:pPr lvl="1"/>
            <a:r>
              <a:rPr lang="fr-FR" sz="3000" dirty="0" smtClean="0">
                <a:solidFill>
                  <a:schemeClr val="accent5">
                    <a:lumMod val="75000"/>
                  </a:schemeClr>
                </a:solidFill>
              </a:rPr>
              <a:t>Hémisphériques (méningiomes, lymphomes, GB):</a:t>
            </a:r>
          </a:p>
          <a:p>
            <a:pPr lvl="2"/>
            <a:r>
              <a:rPr lang="fr-FR" dirty="0" smtClean="0">
                <a:solidFill>
                  <a:schemeClr val="accent5">
                    <a:lumMod val="75000"/>
                  </a:schemeClr>
                </a:solidFill>
              </a:rPr>
              <a:t>Frontal: </a:t>
            </a:r>
            <a:r>
              <a:rPr lang="fr-FR" dirty="0" err="1" smtClean="0">
                <a:solidFill>
                  <a:schemeClr val="accent5">
                    <a:lumMod val="75000"/>
                  </a:schemeClr>
                </a:solidFill>
              </a:rPr>
              <a:t>tbles</a:t>
            </a:r>
            <a:r>
              <a:rPr lang="fr-FR" dirty="0" smtClean="0">
                <a:solidFill>
                  <a:schemeClr val="accent5">
                    <a:lumMod val="75000"/>
                  </a:schemeClr>
                </a:solidFill>
              </a:rPr>
              <a:t> cognitifs, comportement</a:t>
            </a:r>
          </a:p>
          <a:p>
            <a:pPr lvl="2"/>
            <a:r>
              <a:rPr lang="fr-FR" dirty="0" smtClean="0">
                <a:solidFill>
                  <a:schemeClr val="accent5">
                    <a:lumMod val="75000"/>
                  </a:schemeClr>
                </a:solidFill>
              </a:rPr>
              <a:t>Pariétal: Moteur, sensitif</a:t>
            </a:r>
          </a:p>
          <a:p>
            <a:pPr lvl="2"/>
            <a:r>
              <a:rPr lang="fr-FR" dirty="0" smtClean="0">
                <a:solidFill>
                  <a:schemeClr val="accent5">
                    <a:lumMod val="75000"/>
                  </a:schemeClr>
                </a:solidFill>
              </a:rPr>
              <a:t>Temporal: douleurs, parole, mnésiques, </a:t>
            </a:r>
            <a:r>
              <a:rPr lang="fr-FR" dirty="0" err="1" smtClean="0">
                <a:solidFill>
                  <a:schemeClr val="accent5">
                    <a:lumMod val="75000"/>
                  </a:schemeClr>
                </a:solidFill>
              </a:rPr>
              <a:t>tbles</a:t>
            </a:r>
            <a:r>
              <a:rPr lang="fr-FR" dirty="0" smtClean="0">
                <a:solidFill>
                  <a:schemeClr val="accent5">
                    <a:lumMod val="75000"/>
                  </a:schemeClr>
                </a:solidFill>
              </a:rPr>
              <a:t> sensitifs complexes</a:t>
            </a:r>
          </a:p>
          <a:p>
            <a:pPr lvl="1"/>
            <a:r>
              <a:rPr lang="fr-FR" sz="3000" dirty="0" smtClean="0">
                <a:solidFill>
                  <a:schemeClr val="accent5">
                    <a:lumMod val="75000"/>
                  </a:schemeClr>
                </a:solidFill>
              </a:rPr>
              <a:t>Hypophyse</a:t>
            </a:r>
          </a:p>
          <a:p>
            <a:pPr lvl="2"/>
            <a:r>
              <a:rPr lang="fr-FR" dirty="0" smtClean="0">
                <a:solidFill>
                  <a:schemeClr val="accent5">
                    <a:lumMod val="75000"/>
                  </a:schemeClr>
                </a:solidFill>
              </a:rPr>
              <a:t>Anomalie de la convergence et </a:t>
            </a:r>
            <a:r>
              <a:rPr lang="fr-FR" dirty="0" err="1" smtClean="0">
                <a:solidFill>
                  <a:schemeClr val="accent5">
                    <a:lumMod val="75000"/>
                  </a:schemeClr>
                </a:solidFill>
              </a:rPr>
              <a:t>oculo</a:t>
            </a:r>
            <a:r>
              <a:rPr lang="fr-FR" dirty="0" smtClean="0">
                <a:solidFill>
                  <a:schemeClr val="accent5">
                    <a:lumMod val="75000"/>
                  </a:schemeClr>
                </a:solidFill>
              </a:rPr>
              <a:t> motricité</a:t>
            </a:r>
          </a:p>
          <a:p>
            <a:pPr lvl="1"/>
            <a:r>
              <a:rPr lang="fr-FR" sz="3000" dirty="0" smtClean="0">
                <a:solidFill>
                  <a:schemeClr val="accent5">
                    <a:lumMod val="75000"/>
                  </a:schemeClr>
                </a:solidFill>
              </a:rPr>
              <a:t>Fosse postérieure</a:t>
            </a:r>
          </a:p>
          <a:p>
            <a:pPr lvl="2"/>
            <a:r>
              <a:rPr lang="fr-FR" dirty="0" smtClean="0">
                <a:solidFill>
                  <a:schemeClr val="accent5">
                    <a:lumMod val="75000"/>
                  </a:schemeClr>
                </a:solidFill>
              </a:rPr>
              <a:t>HTIC, </a:t>
            </a:r>
            <a:r>
              <a:rPr lang="fr-FR" dirty="0" err="1" smtClean="0">
                <a:solidFill>
                  <a:schemeClr val="accent5">
                    <a:lumMod val="75000"/>
                  </a:schemeClr>
                </a:solidFill>
              </a:rPr>
              <a:t>Synd</a:t>
            </a:r>
            <a:r>
              <a:rPr lang="fr-FR" dirty="0" smtClean="0">
                <a:solidFill>
                  <a:schemeClr val="accent5">
                    <a:lumMod val="75000"/>
                  </a:schemeClr>
                </a:solidFill>
              </a:rPr>
              <a:t> cérébelleux, hypoacousie</a:t>
            </a:r>
          </a:p>
          <a:p>
            <a:pPr lvl="1"/>
            <a:r>
              <a:rPr lang="fr-FR" sz="3000" dirty="0" smtClean="0">
                <a:solidFill>
                  <a:schemeClr val="accent5">
                    <a:lumMod val="75000"/>
                  </a:schemeClr>
                </a:solidFill>
              </a:rPr>
              <a:t>Base du crâne</a:t>
            </a:r>
          </a:p>
          <a:p>
            <a:pPr lvl="2"/>
            <a:r>
              <a:rPr lang="fr-FR" dirty="0" err="1" smtClean="0">
                <a:solidFill>
                  <a:schemeClr val="accent5">
                    <a:lumMod val="75000"/>
                  </a:schemeClr>
                </a:solidFill>
              </a:rPr>
              <a:t>Tbles</a:t>
            </a:r>
            <a:r>
              <a:rPr lang="fr-FR" dirty="0" smtClean="0">
                <a:solidFill>
                  <a:schemeClr val="accent5">
                    <a:lumMod val="75000"/>
                  </a:schemeClr>
                </a:solidFill>
              </a:rPr>
              <a:t> endocriniens (croissance, etc..)</a:t>
            </a:r>
            <a:endParaRPr lang="fr-FR" dirty="0">
              <a:solidFill>
                <a:schemeClr val="accent5">
                  <a:lumMod val="75000"/>
                </a:schemeClr>
              </a:solidFill>
            </a:endParaRPr>
          </a:p>
        </p:txBody>
      </p:sp>
      <p:sp>
        <p:nvSpPr>
          <p:cNvPr id="3" name="Titre 2"/>
          <p:cNvSpPr>
            <a:spLocks noGrp="1"/>
          </p:cNvSpPr>
          <p:nvPr>
            <p:ph type="title"/>
          </p:nvPr>
        </p:nvSpPr>
        <p:spPr/>
        <p:txBody>
          <a:bodyPr/>
          <a:lstStyle/>
          <a:p>
            <a:r>
              <a:rPr lang="fr-FR" dirty="0" smtClean="0">
                <a:solidFill>
                  <a:schemeClr val="accent5">
                    <a:lumMod val="75000"/>
                  </a:schemeClr>
                </a:solidFill>
              </a:rPr>
              <a:t>.</a:t>
            </a:r>
            <a:r>
              <a:rPr lang="fr-FR" b="1" dirty="0" smtClean="0">
                <a:solidFill>
                  <a:schemeClr val="accent5">
                    <a:lumMod val="75000"/>
                  </a:schemeClr>
                </a:solidFill>
              </a:rPr>
              <a:t> </a:t>
            </a:r>
            <a:r>
              <a:rPr lang="fr-FR" dirty="0" smtClean="0">
                <a:solidFill>
                  <a:schemeClr val="accent5">
                    <a:lumMod val="75000"/>
                  </a:schemeClr>
                </a:solidFill>
              </a:rPr>
              <a:t>Déficit neurologique</a:t>
            </a:r>
            <a:endParaRPr lang="fr-FR" dirty="0">
              <a:solidFill>
                <a:schemeClr val="accent5">
                  <a:lumMod val="75000"/>
                </a:schemeClr>
              </a:solidFill>
            </a:endParaRPr>
          </a:p>
        </p:txBody>
      </p:sp>
    </p:spTree>
    <p:extLst>
      <p:ext uri="{BB962C8B-B14F-4D97-AF65-F5344CB8AC3E}">
        <p14:creationId xmlns:p14="http://schemas.microsoft.com/office/powerpoint/2010/main" val="146371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u="sng" dirty="0" smtClean="0">
                <a:solidFill>
                  <a:srgbClr val="00748F"/>
                </a:solidFill>
                <a:effectLst>
                  <a:outerShdw blurRad="38100" dist="38100" dir="2700000" algn="tl">
                    <a:srgbClr val="000000">
                      <a:alpha val="43137"/>
                    </a:srgbClr>
                  </a:outerShdw>
                </a:effectLst>
              </a:rPr>
              <a:t>SOMMAIRE </a:t>
            </a:r>
            <a:endParaRPr lang="fr-FR" u="sng" dirty="0">
              <a:solidFill>
                <a:srgbClr val="00748F"/>
              </a:solidFill>
              <a:effectLst>
                <a:outerShdw blurRad="38100" dist="38100" dir="2700000" algn="tl">
                  <a:srgbClr val="000000">
                    <a:alpha val="43137"/>
                  </a:srgbClr>
                </a:outerShdw>
              </a:effectLst>
            </a:endParaRPr>
          </a:p>
        </p:txBody>
      </p:sp>
      <p:sp>
        <p:nvSpPr>
          <p:cNvPr id="4099" name="Espace réservé du contenu 2"/>
          <p:cNvSpPr>
            <a:spLocks noGrp="1"/>
          </p:cNvSpPr>
          <p:nvPr>
            <p:ph idx="1"/>
          </p:nvPr>
        </p:nvSpPr>
        <p:spPr>
          <a:xfrm>
            <a:off x="971550" y="2349500"/>
            <a:ext cx="7661275" cy="4114800"/>
          </a:xfrm>
        </p:spPr>
        <p:txBody>
          <a:bodyPr/>
          <a:lstStyle/>
          <a:p>
            <a:r>
              <a:rPr lang="fr-FR" altLang="fr-FR" dirty="0" smtClean="0">
                <a:solidFill>
                  <a:srgbClr val="00748F"/>
                </a:solidFill>
              </a:rPr>
              <a:t>I. ANATOMIE</a:t>
            </a:r>
          </a:p>
          <a:p>
            <a:r>
              <a:rPr lang="fr-FR" altLang="fr-FR" dirty="0" smtClean="0">
                <a:solidFill>
                  <a:srgbClr val="00748F"/>
                </a:solidFill>
              </a:rPr>
              <a:t>II. LES TUMEURS CEREBRALES</a:t>
            </a:r>
          </a:p>
          <a:p>
            <a:r>
              <a:rPr lang="fr-FR" altLang="fr-FR" dirty="0" smtClean="0">
                <a:solidFill>
                  <a:srgbClr val="00748F"/>
                </a:solidFill>
              </a:rPr>
              <a:t>III. LES TRAITEMENTS</a:t>
            </a:r>
          </a:p>
          <a:p>
            <a:r>
              <a:rPr lang="fr-FR" altLang="fr-FR" dirty="0" smtClean="0">
                <a:solidFill>
                  <a:srgbClr val="00748F"/>
                </a:solidFill>
              </a:rPr>
              <a:t>IV. LES PRONOSTICS</a:t>
            </a:r>
            <a:endParaRPr lang="fr-FR" altLang="fr-FR" dirty="0" smtClean="0"/>
          </a:p>
        </p:txBody>
      </p:sp>
    </p:spTree>
    <p:extLst>
      <p:ext uri="{BB962C8B-B14F-4D97-AF65-F5344CB8AC3E}">
        <p14:creationId xmlns:p14="http://schemas.microsoft.com/office/powerpoint/2010/main" val="189363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5297" t="37473" r="31453" b="14621"/>
          <a:stretch>
            <a:fillRect/>
          </a:stretch>
        </p:blipFill>
        <p:spPr>
          <a:xfrm>
            <a:off x="449263" y="1809750"/>
            <a:ext cx="4122737" cy="3711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l="30000" t="37706" r="35628" b="16302"/>
          <a:stretch>
            <a:fillRect/>
          </a:stretch>
        </p:blipFill>
        <p:spPr bwMode="auto">
          <a:xfrm>
            <a:off x="4572000" y="1809750"/>
            <a:ext cx="4217988"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467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contenu 3"/>
          <p:cNvSpPr>
            <a:spLocks noGrp="1"/>
          </p:cNvSpPr>
          <p:nvPr>
            <p:ph idx="1"/>
          </p:nvPr>
        </p:nvSpPr>
        <p:spPr/>
        <p:txBody>
          <a:bodyPr/>
          <a:lstStyle/>
          <a:p>
            <a:pPr marL="0" indent="0">
              <a:buFont typeface="Wingdings" pitchFamily="2" charset="2"/>
              <a:buNone/>
              <a:defRPr/>
            </a:pPr>
            <a:r>
              <a:rPr lang="fr-FR" altLang="fr-FR" dirty="0" smtClean="0">
                <a:solidFill>
                  <a:srgbClr val="00748F"/>
                </a:solidFill>
              </a:rPr>
              <a:t>On distingue les tumeurs cérébrales selon 3 caractéristiques</a:t>
            </a:r>
          </a:p>
          <a:p>
            <a:pPr marL="0" indent="0">
              <a:buFont typeface="Wingdings" pitchFamily="2" charset="2"/>
              <a:buNone/>
              <a:defRPr/>
            </a:pPr>
            <a:endParaRPr lang="fr-FR" altLang="fr-FR" dirty="0">
              <a:solidFill>
                <a:srgbClr val="00748F"/>
              </a:solidFill>
            </a:endParaRPr>
          </a:p>
          <a:p>
            <a:pPr>
              <a:buFontTx/>
              <a:buChar char="-"/>
              <a:defRPr/>
            </a:pPr>
            <a:r>
              <a:rPr lang="fr-FR" altLang="fr-FR" dirty="0" smtClean="0">
                <a:solidFill>
                  <a:srgbClr val="00748F"/>
                </a:solidFill>
              </a:rPr>
              <a:t>Leur localisation </a:t>
            </a:r>
          </a:p>
          <a:p>
            <a:pPr>
              <a:buFontTx/>
              <a:buChar char="-"/>
              <a:defRPr/>
            </a:pPr>
            <a:r>
              <a:rPr lang="fr-FR" altLang="fr-FR" dirty="0" smtClean="0">
                <a:solidFill>
                  <a:srgbClr val="00748F"/>
                </a:solidFill>
              </a:rPr>
              <a:t>Leur type cellulaire initial</a:t>
            </a:r>
          </a:p>
          <a:p>
            <a:pPr>
              <a:buFontTx/>
              <a:buChar char="-"/>
              <a:defRPr/>
            </a:pPr>
            <a:r>
              <a:rPr lang="fr-FR" altLang="fr-FR" dirty="0" smtClean="0">
                <a:solidFill>
                  <a:srgbClr val="00748F"/>
                </a:solidFill>
              </a:rPr>
              <a:t>Leur degré d’agressivité </a:t>
            </a:r>
          </a:p>
        </p:txBody>
      </p:sp>
    </p:spTree>
    <p:extLst>
      <p:ext uri="{BB962C8B-B14F-4D97-AF65-F5344CB8AC3E}">
        <p14:creationId xmlns:p14="http://schemas.microsoft.com/office/powerpoint/2010/main" val="618564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r>
              <a:rPr lang="fr-FR" altLang="fr-FR" dirty="0" smtClean="0">
                <a:solidFill>
                  <a:srgbClr val="00748F"/>
                </a:solidFill>
              </a:rPr>
              <a:t>. 3 types évolutifs:</a:t>
            </a:r>
          </a:p>
        </p:txBody>
      </p:sp>
      <p:sp>
        <p:nvSpPr>
          <p:cNvPr id="3" name="Espace réservé du contenu 2"/>
          <p:cNvSpPr>
            <a:spLocks noGrp="1"/>
          </p:cNvSpPr>
          <p:nvPr>
            <p:ph idx="1"/>
          </p:nvPr>
        </p:nvSpPr>
        <p:spPr/>
        <p:txBody>
          <a:bodyPr/>
          <a:lstStyle/>
          <a:p>
            <a:pPr>
              <a:buFontTx/>
              <a:buChar char="-"/>
              <a:defRPr/>
            </a:pPr>
            <a:endParaRPr lang="fr-FR" dirty="0" smtClean="0">
              <a:solidFill>
                <a:srgbClr val="00748F"/>
              </a:solidFill>
            </a:endParaRPr>
          </a:p>
          <a:p>
            <a:pPr>
              <a:buFontTx/>
              <a:buChar char="-"/>
              <a:defRPr/>
            </a:pPr>
            <a:r>
              <a:rPr lang="fr-FR" dirty="0" smtClean="0">
                <a:solidFill>
                  <a:srgbClr val="00748F"/>
                </a:solidFill>
              </a:rPr>
              <a:t>Tumeurs bénignes : </a:t>
            </a:r>
            <a:r>
              <a:rPr lang="fr-FR" sz="1800" dirty="0" smtClean="0">
                <a:solidFill>
                  <a:srgbClr val="00748F"/>
                </a:solidFill>
              </a:rPr>
              <a:t>( grade I *)</a:t>
            </a:r>
          </a:p>
          <a:p>
            <a:pPr>
              <a:buFontTx/>
              <a:buChar char="-"/>
              <a:defRPr/>
            </a:pPr>
            <a:r>
              <a:rPr lang="fr-FR" dirty="0" smtClean="0">
                <a:solidFill>
                  <a:srgbClr val="00748F"/>
                </a:solidFill>
              </a:rPr>
              <a:t>Tumeurs intermédiaires dites atypiques ou évolutive </a:t>
            </a:r>
            <a:r>
              <a:rPr lang="fr-FR" sz="1800" dirty="0" smtClean="0">
                <a:solidFill>
                  <a:srgbClr val="00748F"/>
                </a:solidFill>
              </a:rPr>
              <a:t>( grade II *)</a:t>
            </a:r>
            <a:endParaRPr lang="fr-FR" dirty="0" smtClean="0">
              <a:solidFill>
                <a:srgbClr val="00748F"/>
              </a:solidFill>
            </a:endParaRPr>
          </a:p>
          <a:p>
            <a:pPr>
              <a:buFontTx/>
              <a:buChar char="-"/>
              <a:defRPr/>
            </a:pPr>
            <a:r>
              <a:rPr lang="fr-FR" dirty="0" smtClean="0">
                <a:solidFill>
                  <a:srgbClr val="00748F"/>
                </a:solidFill>
              </a:rPr>
              <a:t>Tumeurs malignes  : primitives ou secondaires </a:t>
            </a:r>
            <a:r>
              <a:rPr lang="fr-FR" sz="1800" dirty="0" smtClean="0">
                <a:solidFill>
                  <a:srgbClr val="00748F"/>
                </a:solidFill>
              </a:rPr>
              <a:t>( grade III et IV *)</a:t>
            </a:r>
            <a:endParaRPr lang="fr-FR" dirty="0" smtClean="0">
              <a:solidFill>
                <a:srgbClr val="00748F"/>
              </a:solidFill>
            </a:endParaRPr>
          </a:p>
          <a:p>
            <a:pPr marL="0" indent="0">
              <a:buFont typeface="Wingdings" pitchFamily="2" charset="2"/>
              <a:buNone/>
              <a:defRPr/>
            </a:pPr>
            <a:endParaRPr lang="fr-FR" dirty="0">
              <a:solidFill>
                <a:srgbClr val="00748F"/>
              </a:solidFill>
            </a:endParaRPr>
          </a:p>
        </p:txBody>
      </p:sp>
      <p:sp>
        <p:nvSpPr>
          <p:cNvPr id="15364" name="ZoneTexte 3"/>
          <p:cNvSpPr txBox="1">
            <a:spLocks noChangeArrowheads="1"/>
          </p:cNvSpPr>
          <p:nvPr/>
        </p:nvSpPr>
        <p:spPr bwMode="auto">
          <a:xfrm>
            <a:off x="1187450" y="5661025"/>
            <a:ext cx="6697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6600"/>
              </a:buClr>
              <a:buFont typeface="Wingdings" pitchFamily="2" charset="2"/>
              <a:buChar char="n"/>
              <a:defRPr sz="3200">
                <a:solidFill>
                  <a:schemeClr val="tx1"/>
                </a:solidFill>
                <a:latin typeface="Arial" charset="0"/>
              </a:defRPr>
            </a:lvl1pPr>
            <a:lvl2pPr marL="742950" indent="-285750" eaLnBrk="0" hangingPunct="0">
              <a:spcBef>
                <a:spcPct val="20000"/>
              </a:spcBef>
              <a:buClr>
                <a:srgbClr val="FF66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FF6600"/>
              </a:buClr>
              <a:buFont typeface="Wingdings" pitchFamily="2" charset="2"/>
              <a:buChar char="n"/>
              <a:defRPr sz="2400">
                <a:solidFill>
                  <a:schemeClr val="tx1"/>
                </a:solidFill>
                <a:latin typeface="Arial" charset="0"/>
              </a:defRPr>
            </a:lvl3pPr>
            <a:lvl4pPr marL="1600200" indent="-228600" eaLnBrk="0" hangingPunct="0">
              <a:spcBef>
                <a:spcPct val="20000"/>
              </a:spcBef>
              <a:buClr>
                <a:srgbClr val="FF66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6600"/>
              </a:buClr>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9pPr>
          </a:lstStyle>
          <a:p>
            <a:pPr eaLnBrk="1" hangingPunct="1">
              <a:spcBef>
                <a:spcPct val="0"/>
              </a:spcBef>
              <a:buClrTx/>
              <a:buFontTx/>
              <a:buNone/>
            </a:pPr>
            <a:r>
              <a:rPr lang="fr-FR" altLang="fr-FR" sz="2000" dirty="0">
                <a:solidFill>
                  <a:srgbClr val="00748F"/>
                </a:solidFill>
              </a:rPr>
              <a:t>2/3 des </a:t>
            </a:r>
            <a:r>
              <a:rPr lang="fr-FR" altLang="fr-FR" sz="2000" dirty="0" smtClean="0">
                <a:solidFill>
                  <a:srgbClr val="00748F"/>
                </a:solidFill>
              </a:rPr>
              <a:t>tumeurs primitives cérébrales sont </a:t>
            </a:r>
            <a:r>
              <a:rPr lang="fr-FR" altLang="fr-FR" sz="2000" dirty="0">
                <a:solidFill>
                  <a:srgbClr val="00748F"/>
                </a:solidFill>
              </a:rPr>
              <a:t>bénignes</a:t>
            </a:r>
          </a:p>
        </p:txBody>
      </p:sp>
      <p:sp>
        <p:nvSpPr>
          <p:cNvPr id="15365" name="ZoneTexte 4"/>
          <p:cNvSpPr txBox="1">
            <a:spLocks noChangeArrowheads="1"/>
          </p:cNvSpPr>
          <p:nvPr/>
        </p:nvSpPr>
        <p:spPr bwMode="auto">
          <a:xfrm>
            <a:off x="4788024" y="6453188"/>
            <a:ext cx="33131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6600"/>
              </a:buClr>
              <a:buFont typeface="Wingdings" pitchFamily="2" charset="2"/>
              <a:buChar char="n"/>
              <a:defRPr sz="3200">
                <a:solidFill>
                  <a:schemeClr val="tx1"/>
                </a:solidFill>
                <a:latin typeface="Arial" charset="0"/>
              </a:defRPr>
            </a:lvl1pPr>
            <a:lvl2pPr marL="742950" indent="-285750" eaLnBrk="0" hangingPunct="0">
              <a:spcBef>
                <a:spcPct val="20000"/>
              </a:spcBef>
              <a:buClr>
                <a:srgbClr val="FF66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FF6600"/>
              </a:buClr>
              <a:buFont typeface="Wingdings" pitchFamily="2" charset="2"/>
              <a:buChar char="n"/>
              <a:defRPr sz="2400">
                <a:solidFill>
                  <a:schemeClr val="tx1"/>
                </a:solidFill>
                <a:latin typeface="Arial" charset="0"/>
              </a:defRPr>
            </a:lvl3pPr>
            <a:lvl4pPr marL="1600200" indent="-228600" eaLnBrk="0" hangingPunct="0">
              <a:spcBef>
                <a:spcPct val="20000"/>
              </a:spcBef>
              <a:buClr>
                <a:srgbClr val="FF66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6600"/>
              </a:buClr>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9pPr>
          </a:lstStyle>
          <a:p>
            <a:pPr eaLnBrk="1" hangingPunct="1">
              <a:spcBef>
                <a:spcPct val="0"/>
              </a:spcBef>
              <a:buClrTx/>
              <a:buFontTx/>
              <a:buNone/>
            </a:pPr>
            <a:r>
              <a:rPr lang="fr-FR" altLang="fr-FR" sz="1200" dirty="0">
                <a:solidFill>
                  <a:srgbClr val="00748F"/>
                </a:solidFill>
              </a:rPr>
              <a:t>* Grades concernant les gliomes</a:t>
            </a:r>
          </a:p>
        </p:txBody>
      </p:sp>
    </p:spTree>
    <p:extLst>
      <p:ext uri="{BB962C8B-B14F-4D97-AF65-F5344CB8AC3E}">
        <p14:creationId xmlns:p14="http://schemas.microsoft.com/office/powerpoint/2010/main" val="3472321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solidFill>
                  <a:schemeClr val="accent5">
                    <a:lumMod val="75000"/>
                  </a:schemeClr>
                </a:solidFill>
              </a:rPr>
              <a:t>Adulte: </a:t>
            </a:r>
          </a:p>
          <a:p>
            <a:pPr lvl="1"/>
            <a:r>
              <a:rPr lang="fr-FR" dirty="0" smtClean="0">
                <a:solidFill>
                  <a:schemeClr val="accent5">
                    <a:lumMod val="75000"/>
                  </a:schemeClr>
                </a:solidFill>
              </a:rPr>
              <a:t>10 cas pour 100 000 habitants / an</a:t>
            </a:r>
          </a:p>
          <a:p>
            <a:pPr lvl="1"/>
            <a:r>
              <a:rPr lang="fr-FR" dirty="0" smtClean="0">
                <a:solidFill>
                  <a:schemeClr val="accent5">
                    <a:lumMod val="75000"/>
                  </a:schemeClr>
                </a:solidFill>
              </a:rPr>
              <a:t>1 à 2% des K de l’adulte</a:t>
            </a:r>
          </a:p>
          <a:p>
            <a:r>
              <a:rPr lang="fr-FR" dirty="0" smtClean="0">
                <a:solidFill>
                  <a:schemeClr val="accent5">
                    <a:lumMod val="75000"/>
                  </a:schemeClr>
                </a:solidFill>
              </a:rPr>
              <a:t>Enfant:</a:t>
            </a:r>
          </a:p>
          <a:p>
            <a:pPr lvl="1"/>
            <a:r>
              <a:rPr lang="fr-FR" dirty="0" smtClean="0">
                <a:solidFill>
                  <a:schemeClr val="accent5">
                    <a:lumMod val="75000"/>
                  </a:schemeClr>
                </a:solidFill>
              </a:rPr>
              <a:t>20% des K solides de l’enfant</a:t>
            </a:r>
          </a:p>
          <a:p>
            <a:pPr lvl="1"/>
            <a:r>
              <a:rPr lang="fr-FR" dirty="0" smtClean="0">
                <a:solidFill>
                  <a:schemeClr val="accent5">
                    <a:lumMod val="75000"/>
                  </a:schemeClr>
                </a:solidFill>
              </a:rPr>
              <a:t>Formes différentes: cervelet+, médulloblastome/PNET</a:t>
            </a:r>
          </a:p>
          <a:p>
            <a:endParaRPr lang="fr-FR" dirty="0"/>
          </a:p>
        </p:txBody>
      </p:sp>
      <p:sp>
        <p:nvSpPr>
          <p:cNvPr id="3" name="Titre 2"/>
          <p:cNvSpPr>
            <a:spLocks noGrp="1"/>
          </p:cNvSpPr>
          <p:nvPr>
            <p:ph type="title"/>
          </p:nvPr>
        </p:nvSpPr>
        <p:spPr/>
        <p:txBody>
          <a:bodyPr/>
          <a:lstStyle/>
          <a:p>
            <a:r>
              <a:rPr lang="fr-FR" dirty="0" smtClean="0">
                <a:solidFill>
                  <a:schemeClr val="accent5">
                    <a:lumMod val="75000"/>
                  </a:schemeClr>
                </a:solidFill>
              </a:rPr>
              <a:t>. Epidémiologie</a:t>
            </a:r>
            <a:endParaRPr lang="fr-FR" dirty="0">
              <a:solidFill>
                <a:schemeClr val="accent5">
                  <a:lumMod val="75000"/>
                </a:schemeClr>
              </a:solidFill>
            </a:endParaRPr>
          </a:p>
        </p:txBody>
      </p:sp>
    </p:spTree>
    <p:extLst>
      <p:ext uri="{BB962C8B-B14F-4D97-AF65-F5344CB8AC3E}">
        <p14:creationId xmlns:p14="http://schemas.microsoft.com/office/powerpoint/2010/main" val="4153984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611560" y="1556792"/>
            <a:ext cx="8136830" cy="4391695"/>
          </a:xfrm>
        </p:spPr>
        <p:txBody>
          <a:bodyPr>
            <a:normAutofit/>
          </a:bodyPr>
          <a:lstStyle/>
          <a:p>
            <a:pPr marL="0" indent="0">
              <a:buFont typeface="Wingdings" pitchFamily="2" charset="2"/>
              <a:buNone/>
              <a:defRPr/>
            </a:pPr>
            <a:endParaRPr lang="fr-FR" dirty="0" smtClean="0"/>
          </a:p>
          <a:p>
            <a:pPr>
              <a:buFontTx/>
              <a:buChar char="-"/>
              <a:defRPr/>
            </a:pPr>
            <a:r>
              <a:rPr lang="fr-FR" dirty="0" smtClean="0">
                <a:solidFill>
                  <a:srgbClr val="00748F"/>
                </a:solidFill>
              </a:rPr>
              <a:t>1/3  tumeurs gliales</a:t>
            </a:r>
          </a:p>
          <a:p>
            <a:pPr>
              <a:buFontTx/>
              <a:buChar char="-"/>
              <a:defRPr/>
            </a:pPr>
            <a:r>
              <a:rPr lang="fr-FR" dirty="0" smtClean="0">
                <a:solidFill>
                  <a:srgbClr val="00748F"/>
                </a:solidFill>
              </a:rPr>
              <a:t>30% méningiomes </a:t>
            </a:r>
            <a:r>
              <a:rPr lang="fr-FR" sz="2400" dirty="0" smtClean="0">
                <a:solidFill>
                  <a:srgbClr val="00748F"/>
                </a:solidFill>
              </a:rPr>
              <a:t>(</a:t>
            </a:r>
            <a:r>
              <a:rPr lang="fr-FR" sz="2400" dirty="0" err="1" smtClean="0">
                <a:solidFill>
                  <a:srgbClr val="00748F"/>
                </a:solidFill>
              </a:rPr>
              <a:t>svt</a:t>
            </a:r>
            <a:r>
              <a:rPr lang="fr-FR" sz="2400" dirty="0" smtClean="0">
                <a:solidFill>
                  <a:srgbClr val="00748F"/>
                </a:solidFill>
              </a:rPr>
              <a:t> bénins)</a:t>
            </a:r>
            <a:endParaRPr lang="fr-FR" dirty="0" smtClean="0">
              <a:solidFill>
                <a:srgbClr val="00748F"/>
              </a:solidFill>
            </a:endParaRPr>
          </a:p>
          <a:p>
            <a:pPr>
              <a:buFontTx/>
              <a:buChar char="-"/>
              <a:defRPr/>
            </a:pPr>
            <a:r>
              <a:rPr lang="fr-FR" dirty="0" smtClean="0">
                <a:solidFill>
                  <a:srgbClr val="00748F"/>
                </a:solidFill>
              </a:rPr>
              <a:t>20-30% médulloblastomes </a:t>
            </a:r>
            <a:r>
              <a:rPr lang="fr-FR" sz="2400" dirty="0" smtClean="0">
                <a:solidFill>
                  <a:srgbClr val="00748F"/>
                </a:solidFill>
              </a:rPr>
              <a:t>(enfants ++)</a:t>
            </a:r>
            <a:endParaRPr lang="fr-FR" dirty="0" smtClean="0">
              <a:solidFill>
                <a:srgbClr val="00748F"/>
              </a:solidFill>
            </a:endParaRPr>
          </a:p>
          <a:p>
            <a:pPr>
              <a:buFontTx/>
              <a:buChar char="-"/>
              <a:defRPr/>
            </a:pPr>
            <a:r>
              <a:rPr lang="fr-FR" dirty="0" smtClean="0">
                <a:solidFill>
                  <a:srgbClr val="00748F"/>
                </a:solidFill>
              </a:rPr>
              <a:t>8% neurinomes </a:t>
            </a:r>
            <a:r>
              <a:rPr lang="fr-FR" sz="2400" dirty="0" smtClean="0">
                <a:solidFill>
                  <a:srgbClr val="00748F"/>
                </a:solidFill>
              </a:rPr>
              <a:t>(bénins)</a:t>
            </a:r>
          </a:p>
          <a:p>
            <a:pPr>
              <a:buFontTx/>
              <a:buChar char="-"/>
              <a:defRPr/>
            </a:pPr>
            <a:endParaRPr lang="fr-FR" dirty="0"/>
          </a:p>
          <a:p>
            <a:pPr>
              <a:buFont typeface="Wingdings" pitchFamily="2" charset="2"/>
              <a:buChar char="à"/>
              <a:defRPr/>
            </a:pPr>
            <a:endParaRPr lang="fr-FR" dirty="0" smtClean="0"/>
          </a:p>
          <a:p>
            <a:pPr marL="0" indent="0">
              <a:buFont typeface="Wingdings" pitchFamily="2" charset="2"/>
              <a:buNone/>
              <a:defRPr/>
            </a:pPr>
            <a:endParaRPr lang="fr-FR" dirty="0"/>
          </a:p>
        </p:txBody>
      </p:sp>
      <p:sp>
        <p:nvSpPr>
          <p:cNvPr id="16387" name="Titre 1"/>
          <p:cNvSpPr>
            <a:spLocks noGrp="1"/>
          </p:cNvSpPr>
          <p:nvPr>
            <p:ph type="title"/>
          </p:nvPr>
        </p:nvSpPr>
        <p:spPr/>
        <p:txBody>
          <a:bodyPr/>
          <a:lstStyle/>
          <a:p>
            <a:r>
              <a:rPr lang="fr-FR" altLang="fr-FR" smtClean="0">
                <a:solidFill>
                  <a:srgbClr val="00748F"/>
                </a:solidFill>
              </a:rPr>
              <a:t>. Epidémiologie: </a:t>
            </a:r>
            <a:r>
              <a:rPr lang="fr-FR" altLang="fr-FR" sz="1800" smtClean="0">
                <a:solidFill>
                  <a:srgbClr val="00748F"/>
                </a:solidFill>
              </a:rPr>
              <a:t>(plus de 200 types)</a:t>
            </a:r>
            <a:r>
              <a:rPr lang="fr-FR" altLang="fr-FR" smtClean="0">
                <a:solidFill>
                  <a:srgbClr val="00748F"/>
                </a:solidFill>
              </a:rPr>
              <a:t> </a:t>
            </a:r>
          </a:p>
        </p:txBody>
      </p:sp>
    </p:spTree>
    <p:extLst>
      <p:ext uri="{BB962C8B-B14F-4D97-AF65-F5344CB8AC3E}">
        <p14:creationId xmlns:p14="http://schemas.microsoft.com/office/powerpoint/2010/main" val="841859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sz="3300" b="1" dirty="0">
                <a:solidFill>
                  <a:schemeClr val="accent5">
                    <a:lumMod val="75000"/>
                  </a:schemeClr>
                </a:solidFill>
              </a:rPr>
              <a:t>Liés à l’environnement </a:t>
            </a:r>
            <a:endParaRPr lang="fr-FR" sz="3300" b="1" dirty="0" smtClean="0">
              <a:solidFill>
                <a:schemeClr val="accent5">
                  <a:lumMod val="75000"/>
                </a:schemeClr>
              </a:solidFill>
            </a:endParaRPr>
          </a:p>
          <a:p>
            <a:pPr lvl="1"/>
            <a:r>
              <a:rPr lang="fr-FR" dirty="0" smtClean="0">
                <a:solidFill>
                  <a:schemeClr val="accent5">
                    <a:lumMod val="75000"/>
                  </a:schemeClr>
                </a:solidFill>
              </a:rPr>
              <a:t>Substances chimiques</a:t>
            </a:r>
          </a:p>
          <a:p>
            <a:pPr lvl="1"/>
            <a:r>
              <a:rPr lang="fr-FR" dirty="0" smtClean="0">
                <a:solidFill>
                  <a:schemeClr val="accent5">
                    <a:lumMod val="75000"/>
                  </a:schemeClr>
                </a:solidFill>
              </a:rPr>
              <a:t>Champs </a:t>
            </a:r>
            <a:r>
              <a:rPr lang="fr-FR" dirty="0">
                <a:solidFill>
                  <a:schemeClr val="accent5">
                    <a:lumMod val="75000"/>
                  </a:schemeClr>
                </a:solidFill>
              </a:rPr>
              <a:t>électromagnétiques (en cours d’évaluation</a:t>
            </a:r>
            <a:r>
              <a:rPr lang="fr-FR" dirty="0" smtClean="0">
                <a:solidFill>
                  <a:schemeClr val="accent5">
                    <a:lumMod val="75000"/>
                  </a:schemeClr>
                </a:solidFill>
              </a:rPr>
              <a:t>)</a:t>
            </a:r>
            <a:endParaRPr lang="fr-FR" dirty="0">
              <a:solidFill>
                <a:schemeClr val="accent5">
                  <a:lumMod val="75000"/>
                </a:schemeClr>
              </a:solidFill>
            </a:endParaRPr>
          </a:p>
          <a:p>
            <a:pPr lvl="1"/>
            <a:r>
              <a:rPr lang="fr-FR" dirty="0" smtClean="0">
                <a:solidFill>
                  <a:schemeClr val="accent5">
                    <a:lumMod val="75000"/>
                  </a:schemeClr>
                </a:solidFill>
              </a:rPr>
              <a:t> </a:t>
            </a:r>
            <a:r>
              <a:rPr lang="fr-FR" dirty="0">
                <a:solidFill>
                  <a:schemeClr val="accent5">
                    <a:lumMod val="75000"/>
                  </a:schemeClr>
                </a:solidFill>
              </a:rPr>
              <a:t>Irradiation (méningiomes</a:t>
            </a:r>
            <a:r>
              <a:rPr lang="fr-FR" dirty="0" smtClean="0">
                <a:solidFill>
                  <a:schemeClr val="accent5">
                    <a:lumMod val="75000"/>
                  </a:schemeClr>
                </a:solidFill>
              </a:rPr>
              <a:t>)</a:t>
            </a:r>
          </a:p>
          <a:p>
            <a:pPr lvl="1"/>
            <a:endParaRPr lang="fr-FR" dirty="0">
              <a:solidFill>
                <a:schemeClr val="accent5">
                  <a:lumMod val="75000"/>
                </a:schemeClr>
              </a:solidFill>
            </a:endParaRPr>
          </a:p>
          <a:p>
            <a:r>
              <a:rPr lang="fr-FR" sz="3300" b="1" dirty="0">
                <a:solidFill>
                  <a:schemeClr val="accent5">
                    <a:lumMod val="75000"/>
                  </a:schemeClr>
                </a:solidFill>
              </a:rPr>
              <a:t>Liés à </a:t>
            </a:r>
            <a:r>
              <a:rPr lang="fr-FR" sz="3300" b="1" dirty="0" smtClean="0">
                <a:solidFill>
                  <a:schemeClr val="accent5">
                    <a:lumMod val="75000"/>
                  </a:schemeClr>
                </a:solidFill>
              </a:rPr>
              <a:t>l’hérédité</a:t>
            </a:r>
          </a:p>
          <a:p>
            <a:pPr lvl="1"/>
            <a:r>
              <a:rPr lang="fr-FR" dirty="0" smtClean="0">
                <a:solidFill>
                  <a:schemeClr val="accent5">
                    <a:lumMod val="75000"/>
                  </a:schemeClr>
                </a:solidFill>
              </a:rPr>
              <a:t>tumeurs </a:t>
            </a:r>
            <a:r>
              <a:rPr lang="fr-FR" dirty="0">
                <a:solidFill>
                  <a:schemeClr val="accent5">
                    <a:lumMod val="75000"/>
                  </a:schemeClr>
                </a:solidFill>
              </a:rPr>
              <a:t>bénignes et </a:t>
            </a:r>
            <a:r>
              <a:rPr lang="fr-FR" dirty="0" smtClean="0">
                <a:solidFill>
                  <a:schemeClr val="accent5">
                    <a:lumMod val="75000"/>
                  </a:schemeClr>
                </a:solidFill>
              </a:rPr>
              <a:t>neurofibromatose</a:t>
            </a:r>
          </a:p>
          <a:p>
            <a:pPr lvl="1"/>
            <a:r>
              <a:rPr lang="fr-FR" dirty="0" smtClean="0">
                <a:solidFill>
                  <a:schemeClr val="accent5">
                    <a:lumMod val="75000"/>
                  </a:schemeClr>
                </a:solidFill>
              </a:rPr>
              <a:t>neurinomes</a:t>
            </a:r>
            <a:endParaRPr lang="fr-FR" dirty="0">
              <a:solidFill>
                <a:schemeClr val="accent5">
                  <a:lumMod val="75000"/>
                </a:schemeClr>
              </a:solidFill>
            </a:endParaRPr>
          </a:p>
          <a:p>
            <a:endParaRPr lang="fr-FR" dirty="0">
              <a:solidFill>
                <a:schemeClr val="accent5">
                  <a:lumMod val="75000"/>
                </a:schemeClr>
              </a:solidFill>
            </a:endParaRPr>
          </a:p>
          <a:p>
            <a:r>
              <a:rPr lang="fr-FR" sz="3300" b="1" dirty="0">
                <a:solidFill>
                  <a:schemeClr val="accent5">
                    <a:lumMod val="75000"/>
                  </a:schemeClr>
                </a:solidFill>
              </a:rPr>
              <a:t>Liés à une infection </a:t>
            </a:r>
            <a:r>
              <a:rPr lang="fr-FR" sz="3300" b="1" dirty="0" smtClean="0">
                <a:solidFill>
                  <a:schemeClr val="accent5">
                    <a:lumMod val="75000"/>
                  </a:schemeClr>
                </a:solidFill>
              </a:rPr>
              <a:t>virale</a:t>
            </a:r>
          </a:p>
          <a:p>
            <a:pPr lvl="1"/>
            <a:r>
              <a:rPr lang="fr-FR" dirty="0" smtClean="0">
                <a:solidFill>
                  <a:schemeClr val="accent5">
                    <a:lumMod val="75000"/>
                  </a:schemeClr>
                </a:solidFill>
              </a:rPr>
              <a:t>VIH et lymphome </a:t>
            </a:r>
            <a:r>
              <a:rPr lang="fr-FR" dirty="0">
                <a:solidFill>
                  <a:schemeClr val="accent5">
                    <a:lumMod val="75000"/>
                  </a:schemeClr>
                </a:solidFill>
              </a:rPr>
              <a:t>du </a:t>
            </a:r>
            <a:r>
              <a:rPr lang="fr-FR" dirty="0" smtClean="0">
                <a:solidFill>
                  <a:schemeClr val="accent5">
                    <a:lumMod val="75000"/>
                  </a:schemeClr>
                </a:solidFill>
              </a:rPr>
              <a:t>cerveau</a:t>
            </a:r>
            <a:endParaRPr lang="fr-FR" dirty="0">
              <a:solidFill>
                <a:schemeClr val="accent5">
                  <a:lumMod val="75000"/>
                </a:schemeClr>
              </a:solidFill>
            </a:endParaRPr>
          </a:p>
          <a:p>
            <a:endParaRPr lang="fr-FR" dirty="0"/>
          </a:p>
        </p:txBody>
      </p:sp>
      <p:sp>
        <p:nvSpPr>
          <p:cNvPr id="3" name="Titre 2"/>
          <p:cNvSpPr>
            <a:spLocks noGrp="1"/>
          </p:cNvSpPr>
          <p:nvPr>
            <p:ph type="title"/>
          </p:nvPr>
        </p:nvSpPr>
        <p:spPr/>
        <p:txBody>
          <a:bodyPr/>
          <a:lstStyle/>
          <a:p>
            <a:r>
              <a:rPr lang="fr-FR" dirty="0">
                <a:solidFill>
                  <a:schemeClr val="accent5">
                    <a:lumMod val="75000"/>
                  </a:schemeClr>
                </a:solidFill>
              </a:rPr>
              <a:t>Facteurs de risques</a:t>
            </a:r>
          </a:p>
        </p:txBody>
      </p:sp>
    </p:spTree>
    <p:extLst>
      <p:ext uri="{BB962C8B-B14F-4D97-AF65-F5344CB8AC3E}">
        <p14:creationId xmlns:p14="http://schemas.microsoft.com/office/powerpoint/2010/main" val="313004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00200"/>
            <a:ext cx="4402832" cy="4525963"/>
          </a:xfrm>
        </p:spPr>
        <p:txBody>
          <a:bodyPr/>
          <a:lstStyle/>
          <a:p>
            <a:r>
              <a:rPr lang="fr-FR" u="sng" dirty="0" smtClean="0">
                <a:solidFill>
                  <a:schemeClr val="accent5">
                    <a:lumMod val="75000"/>
                  </a:schemeClr>
                </a:solidFill>
              </a:rPr>
              <a:t>Grade 1: </a:t>
            </a:r>
            <a:r>
              <a:rPr lang="fr-FR" u="sng" dirty="0" err="1" smtClean="0">
                <a:solidFill>
                  <a:schemeClr val="accent5">
                    <a:lumMod val="75000"/>
                  </a:schemeClr>
                </a:solidFill>
              </a:rPr>
              <a:t>astrocytome</a:t>
            </a:r>
            <a:r>
              <a:rPr lang="fr-FR" u="sng" dirty="0" smtClean="0">
                <a:solidFill>
                  <a:schemeClr val="accent5">
                    <a:lumMod val="75000"/>
                  </a:schemeClr>
                </a:solidFill>
              </a:rPr>
              <a:t> </a:t>
            </a:r>
            <a:r>
              <a:rPr lang="fr-FR" u="sng" dirty="0" err="1" smtClean="0">
                <a:solidFill>
                  <a:schemeClr val="accent5">
                    <a:lumMod val="75000"/>
                  </a:schemeClr>
                </a:solidFill>
              </a:rPr>
              <a:t>pilocytique</a:t>
            </a:r>
            <a:endParaRPr lang="fr-FR" u="sng" dirty="0" smtClean="0">
              <a:solidFill>
                <a:schemeClr val="accent5">
                  <a:lumMod val="75000"/>
                </a:schemeClr>
              </a:solidFill>
            </a:endParaRPr>
          </a:p>
          <a:p>
            <a:pPr lvl="1"/>
            <a:r>
              <a:rPr lang="fr-FR" dirty="0" smtClean="0">
                <a:solidFill>
                  <a:schemeClr val="accent5">
                    <a:lumMod val="75000"/>
                  </a:schemeClr>
                </a:solidFill>
              </a:rPr>
              <a:t>Bénigne, de l’enfant</a:t>
            </a:r>
          </a:p>
          <a:p>
            <a:pPr lvl="1"/>
            <a:r>
              <a:rPr lang="fr-FR" dirty="0" smtClean="0">
                <a:solidFill>
                  <a:schemeClr val="accent5">
                    <a:lumMod val="75000"/>
                  </a:schemeClr>
                </a:solidFill>
              </a:rPr>
              <a:t>Curable par chirurgie</a:t>
            </a:r>
          </a:p>
        </p:txBody>
      </p:sp>
      <p:sp>
        <p:nvSpPr>
          <p:cNvPr id="3" name="Titre 2"/>
          <p:cNvSpPr>
            <a:spLocks noGrp="1"/>
          </p:cNvSpPr>
          <p:nvPr>
            <p:ph type="title"/>
          </p:nvPr>
        </p:nvSpPr>
        <p:spPr/>
        <p:txBody>
          <a:bodyPr/>
          <a:lstStyle/>
          <a:p>
            <a:r>
              <a:rPr lang="fr-FR" dirty="0" smtClean="0">
                <a:solidFill>
                  <a:schemeClr val="accent5">
                    <a:lumMod val="75000"/>
                  </a:schemeClr>
                </a:solidFill>
              </a:rPr>
              <a:t>Astrocytes: Gliomes</a:t>
            </a:r>
            <a:endParaRPr lang="fr-FR" dirty="0">
              <a:solidFill>
                <a:schemeClr val="accent5">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84784"/>
            <a:ext cx="3773487" cy="409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715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41176" y="1900295"/>
            <a:ext cx="5266928" cy="4525963"/>
          </a:xfrm>
        </p:spPr>
        <p:txBody>
          <a:bodyPr/>
          <a:lstStyle/>
          <a:p>
            <a:r>
              <a:rPr lang="fr-FR" u="sng" dirty="0" smtClean="0">
                <a:solidFill>
                  <a:schemeClr val="accent5">
                    <a:lumMod val="75000"/>
                  </a:schemeClr>
                </a:solidFill>
              </a:rPr>
              <a:t>Grade 2: diffus</a:t>
            </a:r>
          </a:p>
          <a:p>
            <a:pPr lvl="1"/>
            <a:r>
              <a:rPr lang="fr-FR" dirty="0" smtClean="0">
                <a:solidFill>
                  <a:schemeClr val="accent5">
                    <a:lumMod val="75000"/>
                  </a:schemeClr>
                </a:solidFill>
              </a:rPr>
              <a:t>Age: 35 ans</a:t>
            </a:r>
          </a:p>
          <a:p>
            <a:pPr lvl="1"/>
            <a:r>
              <a:rPr lang="fr-FR" dirty="0" smtClean="0">
                <a:solidFill>
                  <a:schemeClr val="accent5">
                    <a:lumMod val="75000"/>
                  </a:schemeClr>
                </a:solidFill>
              </a:rPr>
              <a:t>Epilepsie inaugurale</a:t>
            </a:r>
          </a:p>
          <a:p>
            <a:pPr lvl="1"/>
            <a:r>
              <a:rPr lang="fr-FR" dirty="0">
                <a:solidFill>
                  <a:schemeClr val="accent5">
                    <a:lumMod val="75000"/>
                  </a:schemeClr>
                </a:solidFill>
              </a:rPr>
              <a:t>3 phases</a:t>
            </a:r>
            <a:r>
              <a:rPr lang="fr-FR" dirty="0" smtClean="0">
                <a:solidFill>
                  <a:schemeClr val="accent5">
                    <a:lumMod val="75000"/>
                  </a:schemeClr>
                </a:solidFill>
              </a:rPr>
              <a:t>:</a:t>
            </a:r>
            <a:endParaRPr lang="fr-FR" dirty="0">
              <a:solidFill>
                <a:schemeClr val="accent5">
                  <a:lumMod val="75000"/>
                </a:schemeClr>
              </a:solidFill>
            </a:endParaRPr>
          </a:p>
          <a:p>
            <a:pPr lvl="2"/>
            <a:r>
              <a:rPr lang="fr-FR" sz="2000" dirty="0">
                <a:solidFill>
                  <a:schemeClr val="accent5">
                    <a:lumMod val="75000"/>
                  </a:schemeClr>
                </a:solidFill>
              </a:rPr>
              <a:t>Phase indolente</a:t>
            </a:r>
          </a:p>
          <a:p>
            <a:pPr lvl="2"/>
            <a:r>
              <a:rPr lang="fr-FR" sz="2000" dirty="0">
                <a:solidFill>
                  <a:schemeClr val="accent5">
                    <a:lumMod val="75000"/>
                  </a:schemeClr>
                </a:solidFill>
              </a:rPr>
              <a:t>Phase symptomatique (7 ans).</a:t>
            </a:r>
          </a:p>
          <a:p>
            <a:pPr lvl="2"/>
            <a:r>
              <a:rPr lang="fr-FR" sz="2000" dirty="0">
                <a:solidFill>
                  <a:schemeClr val="accent5">
                    <a:lumMod val="75000"/>
                  </a:schemeClr>
                </a:solidFill>
              </a:rPr>
              <a:t>Phase transformation </a:t>
            </a:r>
            <a:r>
              <a:rPr lang="fr-FR" sz="2000" dirty="0" err="1" smtClean="0">
                <a:solidFill>
                  <a:schemeClr val="accent5">
                    <a:lumMod val="75000"/>
                  </a:schemeClr>
                </a:solidFill>
              </a:rPr>
              <a:t>anaplasique</a:t>
            </a:r>
            <a:r>
              <a:rPr lang="fr-FR" sz="2000" dirty="0">
                <a:solidFill>
                  <a:schemeClr val="accent5">
                    <a:lumMod val="75000"/>
                  </a:schemeClr>
                </a:solidFill>
              </a:rPr>
              <a:t> </a:t>
            </a:r>
            <a:r>
              <a:rPr lang="fr-FR" sz="2000" dirty="0" smtClean="0">
                <a:solidFill>
                  <a:schemeClr val="accent5">
                    <a:lumMod val="75000"/>
                  </a:schemeClr>
                </a:solidFill>
              </a:rPr>
              <a:t>     (décès </a:t>
            </a:r>
            <a:r>
              <a:rPr lang="fr-FR" sz="2000" dirty="0">
                <a:solidFill>
                  <a:schemeClr val="accent5">
                    <a:lumMod val="75000"/>
                  </a:schemeClr>
                </a:solidFill>
              </a:rPr>
              <a:t>en 2-3 ans).</a:t>
            </a:r>
          </a:p>
          <a:p>
            <a:pPr lvl="1"/>
            <a:endParaRPr lang="fr-FR" dirty="0" smtClean="0"/>
          </a:p>
          <a:p>
            <a:pPr lvl="1"/>
            <a:endParaRPr lang="fr-FR" dirty="0"/>
          </a:p>
        </p:txBody>
      </p:sp>
      <p:sp>
        <p:nvSpPr>
          <p:cNvPr id="3" name="Titre 2"/>
          <p:cNvSpPr>
            <a:spLocks noGrp="1"/>
          </p:cNvSpPr>
          <p:nvPr>
            <p:ph type="title"/>
          </p:nvPr>
        </p:nvSpPr>
        <p:spPr/>
        <p:txBody>
          <a:bodyPr/>
          <a:lstStyle/>
          <a:p>
            <a:r>
              <a:rPr lang="fr-FR" dirty="0" smtClean="0">
                <a:solidFill>
                  <a:schemeClr val="accent5">
                    <a:lumMod val="75000"/>
                  </a:schemeClr>
                </a:solidFill>
              </a:rPr>
              <a:t>Astrocytes: gliomes</a:t>
            </a:r>
            <a:endParaRPr lang="fr-FR" dirty="0">
              <a:solidFill>
                <a:schemeClr val="accent5">
                  <a:lumMod val="75000"/>
                </a:schemeClr>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64054"/>
          <a:stretch/>
        </p:blipFill>
        <p:spPr bwMode="auto">
          <a:xfrm>
            <a:off x="5508104" y="1904079"/>
            <a:ext cx="2952328" cy="389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983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772816"/>
            <a:ext cx="6419056" cy="4525963"/>
          </a:xfrm>
        </p:spPr>
        <p:txBody>
          <a:bodyPr>
            <a:normAutofit/>
          </a:bodyPr>
          <a:lstStyle/>
          <a:p>
            <a:r>
              <a:rPr lang="fr-FR" u="sng" dirty="0" smtClean="0">
                <a:solidFill>
                  <a:schemeClr val="accent5">
                    <a:lumMod val="75000"/>
                  </a:schemeClr>
                </a:solidFill>
              </a:rPr>
              <a:t>Haut grade</a:t>
            </a:r>
          </a:p>
          <a:p>
            <a:pPr lvl="1"/>
            <a:r>
              <a:rPr lang="fr-FR" dirty="0">
                <a:solidFill>
                  <a:schemeClr val="accent5">
                    <a:lumMod val="75000"/>
                  </a:schemeClr>
                </a:solidFill>
              </a:rPr>
              <a:t>Grade III: </a:t>
            </a:r>
            <a:r>
              <a:rPr lang="fr-FR" dirty="0" err="1">
                <a:solidFill>
                  <a:schemeClr val="accent5">
                    <a:lumMod val="75000"/>
                  </a:schemeClr>
                </a:solidFill>
              </a:rPr>
              <a:t>astrocytome</a:t>
            </a:r>
            <a:r>
              <a:rPr lang="fr-FR" dirty="0">
                <a:solidFill>
                  <a:schemeClr val="accent5">
                    <a:lumMod val="75000"/>
                  </a:schemeClr>
                </a:solidFill>
              </a:rPr>
              <a:t> </a:t>
            </a:r>
            <a:r>
              <a:rPr lang="fr-FR" dirty="0" err="1" smtClean="0">
                <a:solidFill>
                  <a:schemeClr val="accent5">
                    <a:lumMod val="75000"/>
                  </a:schemeClr>
                </a:solidFill>
              </a:rPr>
              <a:t>anaplasique</a:t>
            </a:r>
            <a:r>
              <a:rPr lang="fr-FR" dirty="0" smtClean="0">
                <a:solidFill>
                  <a:schemeClr val="accent5">
                    <a:lumMod val="75000"/>
                  </a:schemeClr>
                </a:solidFill>
              </a:rPr>
              <a:t> </a:t>
            </a:r>
          </a:p>
          <a:p>
            <a:pPr lvl="1"/>
            <a:r>
              <a:rPr lang="fr-FR" dirty="0" smtClean="0">
                <a:solidFill>
                  <a:schemeClr val="accent5">
                    <a:lumMod val="75000"/>
                  </a:schemeClr>
                </a:solidFill>
              </a:rPr>
              <a:t>Grade </a:t>
            </a:r>
            <a:r>
              <a:rPr lang="fr-FR" dirty="0">
                <a:solidFill>
                  <a:schemeClr val="accent5">
                    <a:lumMod val="75000"/>
                  </a:schemeClr>
                </a:solidFill>
              </a:rPr>
              <a:t>IV: </a:t>
            </a:r>
            <a:r>
              <a:rPr lang="fr-FR" dirty="0" err="1">
                <a:solidFill>
                  <a:schemeClr val="accent5">
                    <a:lumMod val="75000"/>
                  </a:schemeClr>
                </a:solidFill>
              </a:rPr>
              <a:t>glioblastome</a:t>
            </a:r>
            <a:r>
              <a:rPr lang="fr-FR" dirty="0">
                <a:solidFill>
                  <a:schemeClr val="accent5">
                    <a:lumMod val="75000"/>
                  </a:schemeClr>
                </a:solidFill>
              </a:rPr>
              <a:t>.</a:t>
            </a:r>
          </a:p>
          <a:p>
            <a:pPr lvl="2"/>
            <a:r>
              <a:rPr lang="fr-FR" sz="2000" dirty="0">
                <a:solidFill>
                  <a:schemeClr val="accent5">
                    <a:lumMod val="75000"/>
                  </a:schemeClr>
                </a:solidFill>
              </a:rPr>
              <a:t>5 à 8 cas pour 100 000 hab./an</a:t>
            </a:r>
          </a:p>
          <a:p>
            <a:pPr lvl="2"/>
            <a:r>
              <a:rPr lang="fr-FR" sz="2000" dirty="0">
                <a:solidFill>
                  <a:schemeClr val="accent5">
                    <a:lumMod val="75000"/>
                  </a:schemeClr>
                </a:solidFill>
              </a:rPr>
              <a:t>55 ans médiane d’âge.</a:t>
            </a:r>
          </a:p>
          <a:p>
            <a:pPr lvl="2"/>
            <a:r>
              <a:rPr lang="fr-FR" sz="2000" dirty="0">
                <a:solidFill>
                  <a:schemeClr val="accent5">
                    <a:lumMod val="75000"/>
                  </a:schemeClr>
                </a:solidFill>
              </a:rPr>
              <a:t>De novo ou secondaires.</a:t>
            </a:r>
          </a:p>
          <a:p>
            <a:pPr lvl="2"/>
            <a:r>
              <a:rPr lang="fr-FR" sz="2000" dirty="0">
                <a:solidFill>
                  <a:schemeClr val="accent5">
                    <a:lumMod val="75000"/>
                  </a:schemeClr>
                </a:solidFill>
              </a:rPr>
              <a:t>Médiane de survie de 12 à 15 mois.</a:t>
            </a:r>
          </a:p>
          <a:p>
            <a:pPr lvl="2"/>
            <a:r>
              <a:rPr lang="fr-FR" sz="2000" dirty="0">
                <a:solidFill>
                  <a:schemeClr val="accent5">
                    <a:lumMod val="75000"/>
                  </a:schemeClr>
                </a:solidFill>
              </a:rPr>
              <a:t>TTT: chirurgie, radiothérapie et </a:t>
            </a:r>
            <a:r>
              <a:rPr lang="fr-FR" sz="2000" dirty="0" err="1">
                <a:solidFill>
                  <a:schemeClr val="accent5">
                    <a:lumMod val="75000"/>
                  </a:schemeClr>
                </a:solidFill>
              </a:rPr>
              <a:t>cht</a:t>
            </a:r>
            <a:r>
              <a:rPr lang="fr-FR" sz="2000" dirty="0">
                <a:solidFill>
                  <a:schemeClr val="accent5">
                    <a:lumMod val="75000"/>
                  </a:schemeClr>
                </a:solidFill>
              </a:rPr>
              <a:t>. par </a:t>
            </a:r>
            <a:r>
              <a:rPr lang="fr-FR" sz="2000" dirty="0" err="1">
                <a:solidFill>
                  <a:schemeClr val="accent5">
                    <a:lumMod val="75000"/>
                  </a:schemeClr>
                </a:solidFill>
              </a:rPr>
              <a:t>témodal</a:t>
            </a:r>
            <a:r>
              <a:rPr lang="fr-FR" sz="2000" dirty="0">
                <a:solidFill>
                  <a:schemeClr val="accent5">
                    <a:lumMod val="75000"/>
                  </a:schemeClr>
                </a:solidFill>
              </a:rPr>
              <a:t> concomitantes.</a:t>
            </a:r>
          </a:p>
          <a:p>
            <a:pPr lvl="1"/>
            <a:endParaRPr lang="fr-FR" dirty="0"/>
          </a:p>
        </p:txBody>
      </p:sp>
      <p:sp>
        <p:nvSpPr>
          <p:cNvPr id="3" name="Titre 2"/>
          <p:cNvSpPr>
            <a:spLocks noGrp="1"/>
          </p:cNvSpPr>
          <p:nvPr>
            <p:ph type="title"/>
          </p:nvPr>
        </p:nvSpPr>
        <p:spPr/>
        <p:txBody>
          <a:bodyPr/>
          <a:lstStyle/>
          <a:p>
            <a:r>
              <a:rPr lang="fr-FR" dirty="0" err="1" smtClean="0">
                <a:solidFill>
                  <a:schemeClr val="accent5">
                    <a:lumMod val="75000"/>
                  </a:schemeClr>
                </a:solidFill>
              </a:rPr>
              <a:t>Astrocytomes</a:t>
            </a:r>
            <a:r>
              <a:rPr lang="fr-FR" dirty="0" smtClean="0">
                <a:solidFill>
                  <a:schemeClr val="accent5">
                    <a:lumMod val="75000"/>
                  </a:schemeClr>
                </a:solidFill>
              </a:rPr>
              <a:t>: gliomes</a:t>
            </a:r>
            <a:endParaRPr lang="fr-FR" dirty="0">
              <a:solidFill>
                <a:schemeClr val="accent5">
                  <a:lumMod val="75000"/>
                </a:schemeClr>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946" b="31461"/>
          <a:stretch/>
        </p:blipFill>
        <p:spPr bwMode="auto">
          <a:xfrm>
            <a:off x="6300191" y="1628800"/>
            <a:ext cx="2656703" cy="308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723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smtClean="0">
                <a:solidFill>
                  <a:schemeClr val="accent5">
                    <a:lumMod val="75000"/>
                  </a:schemeClr>
                </a:solidFill>
              </a:rPr>
              <a:t>Développement </a:t>
            </a:r>
            <a:r>
              <a:rPr lang="fr-FR" dirty="0">
                <a:solidFill>
                  <a:schemeClr val="accent5">
                    <a:lumMod val="75000"/>
                  </a:schemeClr>
                </a:solidFill>
              </a:rPr>
              <a:t>à partir des C arachnoïdiennes.</a:t>
            </a:r>
          </a:p>
          <a:p>
            <a:r>
              <a:rPr lang="fr-FR" b="1" dirty="0">
                <a:solidFill>
                  <a:schemeClr val="accent5">
                    <a:lumMod val="75000"/>
                  </a:schemeClr>
                </a:solidFill>
              </a:rPr>
              <a:t>25% </a:t>
            </a:r>
            <a:r>
              <a:rPr lang="fr-FR" dirty="0">
                <a:solidFill>
                  <a:schemeClr val="accent5">
                    <a:lumMod val="75000"/>
                  </a:schemeClr>
                </a:solidFill>
              </a:rPr>
              <a:t>de l’ensemble des tumeurs primitives du SNC</a:t>
            </a:r>
            <a:r>
              <a:rPr lang="fr-FR" dirty="0" smtClean="0">
                <a:solidFill>
                  <a:schemeClr val="accent5">
                    <a:lumMod val="75000"/>
                  </a:schemeClr>
                </a:solidFill>
              </a:rPr>
              <a:t>.</a:t>
            </a:r>
          </a:p>
          <a:p>
            <a:r>
              <a:rPr lang="fr-FR" b="1" dirty="0" smtClean="0">
                <a:solidFill>
                  <a:schemeClr val="accent5">
                    <a:lumMod val="75000"/>
                  </a:schemeClr>
                </a:solidFill>
              </a:rPr>
              <a:t>90</a:t>
            </a:r>
            <a:r>
              <a:rPr lang="fr-FR" b="1" dirty="0">
                <a:solidFill>
                  <a:schemeClr val="accent5">
                    <a:lumMod val="75000"/>
                  </a:schemeClr>
                </a:solidFill>
              </a:rPr>
              <a:t>% </a:t>
            </a:r>
            <a:r>
              <a:rPr lang="fr-FR" dirty="0">
                <a:solidFill>
                  <a:schemeClr val="accent5">
                    <a:lumMod val="75000"/>
                  </a:schemeClr>
                </a:solidFill>
              </a:rPr>
              <a:t>des cas bénignes.</a:t>
            </a:r>
          </a:p>
          <a:p>
            <a:r>
              <a:rPr lang="fr-FR" dirty="0">
                <a:solidFill>
                  <a:schemeClr val="accent5">
                    <a:lumMod val="75000"/>
                  </a:schemeClr>
                </a:solidFill>
              </a:rPr>
              <a:t>Découverte sur </a:t>
            </a:r>
            <a:endParaRPr lang="fr-FR" dirty="0" smtClean="0">
              <a:solidFill>
                <a:schemeClr val="accent5">
                  <a:lumMod val="75000"/>
                </a:schemeClr>
              </a:solidFill>
            </a:endParaRPr>
          </a:p>
          <a:p>
            <a:pPr lvl="1"/>
            <a:r>
              <a:rPr lang="fr-FR" sz="2600" dirty="0" smtClean="0">
                <a:solidFill>
                  <a:schemeClr val="accent5">
                    <a:lumMod val="75000"/>
                  </a:schemeClr>
                </a:solidFill>
              </a:rPr>
              <a:t>crise </a:t>
            </a:r>
            <a:r>
              <a:rPr lang="fr-FR" sz="2600" dirty="0">
                <a:solidFill>
                  <a:schemeClr val="accent5">
                    <a:lumMod val="75000"/>
                  </a:schemeClr>
                </a:solidFill>
              </a:rPr>
              <a:t>comitiale </a:t>
            </a:r>
            <a:r>
              <a:rPr lang="fr-FR" sz="2600" dirty="0" smtClean="0">
                <a:solidFill>
                  <a:schemeClr val="accent5">
                    <a:lumMod val="75000"/>
                  </a:schemeClr>
                </a:solidFill>
              </a:rPr>
              <a:t> </a:t>
            </a:r>
          </a:p>
          <a:p>
            <a:pPr lvl="1"/>
            <a:r>
              <a:rPr lang="fr-FR" sz="2600" dirty="0" smtClean="0">
                <a:solidFill>
                  <a:schemeClr val="accent5">
                    <a:lumMod val="75000"/>
                  </a:schemeClr>
                </a:solidFill>
              </a:rPr>
              <a:t>déficit </a:t>
            </a:r>
            <a:r>
              <a:rPr lang="fr-FR" sz="2600" dirty="0">
                <a:solidFill>
                  <a:schemeClr val="accent5">
                    <a:lumMod val="75000"/>
                  </a:schemeClr>
                </a:solidFill>
              </a:rPr>
              <a:t>neuro focal.</a:t>
            </a:r>
          </a:p>
          <a:p>
            <a:r>
              <a:rPr lang="fr-FR" dirty="0">
                <a:solidFill>
                  <a:schemeClr val="accent5">
                    <a:lumMod val="75000"/>
                  </a:schemeClr>
                </a:solidFill>
              </a:rPr>
              <a:t>Âge moyen 65 ans, + </a:t>
            </a:r>
            <a:r>
              <a:rPr lang="fr-FR" dirty="0" smtClean="0">
                <a:solidFill>
                  <a:schemeClr val="accent5">
                    <a:lumMod val="75000"/>
                  </a:schemeClr>
                </a:solidFill>
              </a:rPr>
              <a:t>chez la femme (2/1</a:t>
            </a:r>
            <a:r>
              <a:rPr lang="fr-FR" dirty="0">
                <a:solidFill>
                  <a:schemeClr val="accent5">
                    <a:lumMod val="75000"/>
                  </a:schemeClr>
                </a:solidFill>
              </a:rPr>
              <a:t>).</a:t>
            </a:r>
          </a:p>
          <a:p>
            <a:r>
              <a:rPr lang="fr-FR" dirty="0">
                <a:solidFill>
                  <a:schemeClr val="accent5">
                    <a:lumMod val="75000"/>
                  </a:schemeClr>
                </a:solidFill>
              </a:rPr>
              <a:t>Mais </a:t>
            </a:r>
            <a:r>
              <a:rPr lang="fr-FR" dirty="0" err="1">
                <a:solidFill>
                  <a:schemeClr val="accent5">
                    <a:lumMod val="75000"/>
                  </a:schemeClr>
                </a:solidFill>
              </a:rPr>
              <a:t>histo</a:t>
            </a:r>
            <a:r>
              <a:rPr lang="fr-FR" dirty="0">
                <a:solidFill>
                  <a:schemeClr val="accent5">
                    <a:lumMod val="75000"/>
                  </a:schemeClr>
                </a:solidFill>
              </a:rPr>
              <a:t> malin + chez </a:t>
            </a:r>
            <a:r>
              <a:rPr lang="fr-FR" dirty="0" smtClean="0">
                <a:solidFill>
                  <a:schemeClr val="accent5">
                    <a:lumMod val="75000"/>
                  </a:schemeClr>
                </a:solidFill>
              </a:rPr>
              <a:t>hommes jeunes.</a:t>
            </a:r>
            <a:endParaRPr lang="fr-FR" dirty="0">
              <a:solidFill>
                <a:schemeClr val="accent5">
                  <a:lumMod val="75000"/>
                </a:schemeClr>
              </a:solidFill>
            </a:endParaRPr>
          </a:p>
        </p:txBody>
      </p:sp>
      <p:sp>
        <p:nvSpPr>
          <p:cNvPr id="3" name="Titre 2"/>
          <p:cNvSpPr>
            <a:spLocks noGrp="1"/>
          </p:cNvSpPr>
          <p:nvPr>
            <p:ph type="title"/>
          </p:nvPr>
        </p:nvSpPr>
        <p:spPr/>
        <p:txBody>
          <a:bodyPr/>
          <a:lstStyle/>
          <a:p>
            <a:r>
              <a:rPr lang="fr-FR" dirty="0" smtClean="0">
                <a:solidFill>
                  <a:schemeClr val="accent5">
                    <a:lumMod val="75000"/>
                  </a:schemeClr>
                </a:solidFill>
              </a:rPr>
              <a:t>Méningiomes</a:t>
            </a:r>
            <a:endParaRPr lang="fr-FR" dirty="0">
              <a:solidFill>
                <a:schemeClr val="accent5">
                  <a:lumMod val="75000"/>
                </a:schemeClr>
              </a:solidFill>
            </a:endParaRPr>
          </a:p>
        </p:txBody>
      </p:sp>
    </p:spTree>
    <p:extLst>
      <p:ext uri="{BB962C8B-B14F-4D97-AF65-F5344CB8AC3E}">
        <p14:creationId xmlns:p14="http://schemas.microsoft.com/office/powerpoint/2010/main" val="100289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179388" y="188913"/>
            <a:ext cx="8785225" cy="1079500"/>
          </a:xfrm>
        </p:spPr>
        <p:txBody>
          <a:bodyPr/>
          <a:lstStyle/>
          <a:p>
            <a:pPr algn="ctr"/>
            <a:r>
              <a:rPr lang="fr-FR" altLang="fr-FR" sz="3600" u="sng" smtClean="0">
                <a:solidFill>
                  <a:srgbClr val="00748F"/>
                </a:solidFill>
              </a:rPr>
              <a:t>I.Parlons Anatomie</a:t>
            </a:r>
          </a:p>
        </p:txBody>
      </p:sp>
      <p:sp>
        <p:nvSpPr>
          <p:cNvPr id="5123" name="Espace réservé du contenu 2"/>
          <p:cNvSpPr>
            <a:spLocks noGrp="1"/>
          </p:cNvSpPr>
          <p:nvPr>
            <p:ph idx="1"/>
          </p:nvPr>
        </p:nvSpPr>
        <p:spPr>
          <a:xfrm>
            <a:off x="395288" y="1412875"/>
            <a:ext cx="8166100" cy="4114800"/>
          </a:xfrm>
        </p:spPr>
        <p:txBody>
          <a:bodyPr/>
          <a:lstStyle/>
          <a:p>
            <a:pPr marL="0" indent="0">
              <a:buFont typeface="Wingdings" pitchFamily="2" charset="2"/>
              <a:buNone/>
            </a:pPr>
            <a:r>
              <a:rPr lang="fr-FR" altLang="fr-FR" sz="2800" i="1" smtClean="0"/>
              <a:t>. </a:t>
            </a:r>
            <a:r>
              <a:rPr lang="fr-FR" altLang="fr-FR" sz="2800" smtClean="0">
                <a:solidFill>
                  <a:srgbClr val="00748F"/>
                </a:solidFill>
              </a:rPr>
              <a:t>Les hémisphères cérébraux </a:t>
            </a:r>
          </a:p>
        </p:txBody>
      </p:sp>
      <p:pic>
        <p:nvPicPr>
          <p:cNvPr id="5124" name="Picture 7" descr="http://www.google.fr/url?source=imglanding&amp;ct=img&amp;q=http://2.bp.blogspot.com/-m9hJs8Ef61M/UNyffB8v26I/AAAAAAAACqM/agQOMh-uwQo/s1600/brain.png&amp;sa=X&amp;ved=0CAkQ8wdqFQoTCNXxoMPilsYCFci9FAodn80Ajg&amp;usg=AFQjCNGCcEgKH5JFbgjNyURDb2_eFqYi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049463"/>
            <a:ext cx="496887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24525" y="2997200"/>
            <a:ext cx="1943100"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5256213" y="3598863"/>
            <a:ext cx="1943100" cy="1541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a:xfrm>
            <a:off x="4989513" y="2798763"/>
            <a:ext cx="1943100"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547688" y="2986088"/>
            <a:ext cx="1692275" cy="192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29" name="ZoneTexte 1"/>
          <p:cNvSpPr txBox="1">
            <a:spLocks noChangeArrowheads="1"/>
          </p:cNvSpPr>
          <p:nvPr/>
        </p:nvSpPr>
        <p:spPr bwMode="auto">
          <a:xfrm>
            <a:off x="5655356" y="5517232"/>
            <a:ext cx="3179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6600"/>
              </a:buClr>
              <a:buFont typeface="Wingdings" pitchFamily="2" charset="2"/>
              <a:buChar char="n"/>
              <a:defRPr sz="3200">
                <a:solidFill>
                  <a:schemeClr val="tx1"/>
                </a:solidFill>
                <a:latin typeface="Arial" charset="0"/>
              </a:defRPr>
            </a:lvl1pPr>
            <a:lvl2pPr marL="742950" indent="-285750" eaLnBrk="0" hangingPunct="0">
              <a:spcBef>
                <a:spcPct val="20000"/>
              </a:spcBef>
              <a:buClr>
                <a:srgbClr val="FF66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FF6600"/>
              </a:buClr>
              <a:buFont typeface="Wingdings" pitchFamily="2" charset="2"/>
              <a:buChar char="n"/>
              <a:defRPr sz="2400">
                <a:solidFill>
                  <a:schemeClr val="tx1"/>
                </a:solidFill>
                <a:latin typeface="Arial" charset="0"/>
              </a:defRPr>
            </a:lvl3pPr>
            <a:lvl4pPr marL="1600200" indent="-228600" eaLnBrk="0" hangingPunct="0">
              <a:spcBef>
                <a:spcPct val="20000"/>
              </a:spcBef>
              <a:buClr>
                <a:srgbClr val="FF66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6600"/>
              </a:buClr>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FF6600"/>
              </a:buClr>
              <a:buFont typeface="Wingdings" pitchFamily="2" charset="2"/>
              <a:buChar char="n"/>
              <a:defRPr sz="2000">
                <a:solidFill>
                  <a:schemeClr val="tx1"/>
                </a:solidFill>
                <a:latin typeface="Arial" charset="0"/>
              </a:defRPr>
            </a:lvl9pPr>
          </a:lstStyle>
          <a:p>
            <a:pPr eaLnBrk="1" hangingPunct="1">
              <a:spcBef>
                <a:spcPct val="0"/>
              </a:spcBef>
              <a:buClrTx/>
              <a:buFontTx/>
              <a:buNone/>
            </a:pPr>
            <a:r>
              <a:rPr lang="fr-FR" altLang="fr-FR" sz="1800" dirty="0">
                <a:solidFill>
                  <a:srgbClr val="00748F"/>
                </a:solidFill>
              </a:rPr>
              <a:t>Reliés par le corps calleux</a:t>
            </a:r>
          </a:p>
        </p:txBody>
      </p:sp>
      <p:pic>
        <p:nvPicPr>
          <p:cNvPr id="5130" name="Picture 10" descr="http://www.chups.jussieu.fr/ext/neuranat/coupes/cor_400_jpg/c_coro_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656873"/>
            <a:ext cx="17335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avec flèche 4"/>
          <p:cNvCxnSpPr/>
          <p:nvPr/>
        </p:nvCxnSpPr>
        <p:spPr>
          <a:xfrm flipV="1">
            <a:off x="6157686" y="4335923"/>
            <a:ext cx="1150938" cy="1046163"/>
          </a:xfrm>
          <a:prstGeom prst="straightConnector1">
            <a:avLst/>
          </a:prstGeom>
          <a:ln w="57150">
            <a:solidFill>
              <a:srgbClr val="00B0F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833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945"/>
          <a:stretch/>
        </p:blipFill>
        <p:spPr bwMode="auto">
          <a:xfrm>
            <a:off x="971600" y="692696"/>
            <a:ext cx="7344816" cy="51634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86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u="sng" dirty="0">
                <a:solidFill>
                  <a:schemeClr val="accent5">
                    <a:lumMod val="75000"/>
                  </a:schemeClr>
                </a:solidFill>
              </a:rPr>
              <a:t>Facteurs de </a:t>
            </a:r>
            <a:r>
              <a:rPr lang="fr-FR" u="sng" dirty="0" smtClean="0">
                <a:solidFill>
                  <a:schemeClr val="accent5">
                    <a:lumMod val="75000"/>
                  </a:schemeClr>
                </a:solidFill>
              </a:rPr>
              <a:t>risque</a:t>
            </a:r>
            <a:endParaRPr lang="fr-FR" dirty="0">
              <a:solidFill>
                <a:schemeClr val="accent5">
                  <a:lumMod val="75000"/>
                </a:schemeClr>
              </a:solidFill>
            </a:endParaRPr>
          </a:p>
          <a:p>
            <a:pPr lvl="1"/>
            <a:r>
              <a:rPr lang="fr-FR" dirty="0">
                <a:solidFill>
                  <a:schemeClr val="accent5">
                    <a:lumMod val="75000"/>
                  </a:schemeClr>
                </a:solidFill>
              </a:rPr>
              <a:t>NF-2 ( risque de </a:t>
            </a:r>
            <a:r>
              <a:rPr lang="fr-FR" dirty="0" err="1">
                <a:solidFill>
                  <a:schemeClr val="accent5">
                    <a:lumMod val="75000"/>
                  </a:schemeClr>
                </a:solidFill>
              </a:rPr>
              <a:t>schwannomes</a:t>
            </a:r>
            <a:r>
              <a:rPr lang="fr-FR" dirty="0">
                <a:solidFill>
                  <a:schemeClr val="accent5">
                    <a:lumMod val="75000"/>
                  </a:schemeClr>
                </a:solidFill>
              </a:rPr>
              <a:t>, </a:t>
            </a:r>
            <a:r>
              <a:rPr lang="fr-FR" dirty="0" err="1">
                <a:solidFill>
                  <a:schemeClr val="accent5">
                    <a:lumMod val="75000"/>
                  </a:schemeClr>
                </a:solidFill>
              </a:rPr>
              <a:t>épendymomes</a:t>
            </a:r>
            <a:r>
              <a:rPr lang="fr-FR" dirty="0">
                <a:solidFill>
                  <a:schemeClr val="accent5">
                    <a:lumMod val="75000"/>
                  </a:schemeClr>
                </a:solidFill>
              </a:rPr>
              <a:t> et méningiome).</a:t>
            </a:r>
          </a:p>
          <a:p>
            <a:pPr lvl="1"/>
            <a:r>
              <a:rPr lang="fr-FR" dirty="0">
                <a:solidFill>
                  <a:schemeClr val="accent5">
                    <a:lumMod val="75000"/>
                  </a:schemeClr>
                </a:solidFill>
              </a:rPr>
              <a:t>Irradiation cérébrale.</a:t>
            </a:r>
          </a:p>
          <a:p>
            <a:pPr lvl="1"/>
            <a:r>
              <a:rPr lang="fr-FR" dirty="0">
                <a:solidFill>
                  <a:schemeClr val="accent5">
                    <a:lumMod val="75000"/>
                  </a:schemeClr>
                </a:solidFill>
              </a:rPr>
              <a:t>Progestérone (accélère leur croissance).</a:t>
            </a:r>
          </a:p>
          <a:p>
            <a:r>
              <a:rPr lang="fr-FR" u="sng" dirty="0" smtClean="0">
                <a:solidFill>
                  <a:schemeClr val="accent5">
                    <a:lumMod val="75000"/>
                  </a:schemeClr>
                </a:solidFill>
              </a:rPr>
              <a:t>Traitement</a:t>
            </a:r>
            <a:endParaRPr lang="fr-FR" u="sng" dirty="0">
              <a:solidFill>
                <a:schemeClr val="accent5">
                  <a:lumMod val="75000"/>
                </a:schemeClr>
              </a:solidFill>
            </a:endParaRPr>
          </a:p>
          <a:p>
            <a:pPr lvl="1"/>
            <a:r>
              <a:rPr lang="fr-FR" dirty="0">
                <a:solidFill>
                  <a:schemeClr val="accent5">
                    <a:lumMod val="75000"/>
                  </a:schemeClr>
                </a:solidFill>
              </a:rPr>
              <a:t>Chirurgie, radiothérapie.</a:t>
            </a:r>
          </a:p>
          <a:p>
            <a:pPr marL="0" indent="0">
              <a:buNone/>
            </a:pPr>
            <a:endParaRPr lang="fr-FR" dirty="0"/>
          </a:p>
        </p:txBody>
      </p:sp>
      <p:sp>
        <p:nvSpPr>
          <p:cNvPr id="3" name="Titre 2"/>
          <p:cNvSpPr>
            <a:spLocks noGrp="1"/>
          </p:cNvSpPr>
          <p:nvPr>
            <p:ph type="title"/>
          </p:nvPr>
        </p:nvSpPr>
        <p:spPr/>
        <p:txBody>
          <a:bodyPr/>
          <a:lstStyle/>
          <a:p>
            <a:r>
              <a:rPr lang="fr-FR" dirty="0" smtClean="0">
                <a:solidFill>
                  <a:schemeClr val="accent5">
                    <a:lumMod val="75000"/>
                  </a:schemeClr>
                </a:solidFill>
              </a:rPr>
              <a:t>Méningiomes</a:t>
            </a:r>
            <a:endParaRPr lang="fr-FR" dirty="0">
              <a:solidFill>
                <a:schemeClr val="accent5">
                  <a:lumMod val="75000"/>
                </a:schemeClr>
              </a:solidFill>
            </a:endParaRPr>
          </a:p>
        </p:txBody>
      </p:sp>
    </p:spTree>
    <p:extLst>
      <p:ext uri="{BB962C8B-B14F-4D97-AF65-F5344CB8AC3E}">
        <p14:creationId xmlns:p14="http://schemas.microsoft.com/office/powerpoint/2010/main" val="1627792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00200"/>
            <a:ext cx="8229600" cy="5257800"/>
          </a:xfrm>
        </p:spPr>
        <p:txBody>
          <a:bodyPr>
            <a:normAutofit fontScale="70000" lnSpcReduction="20000"/>
          </a:bodyPr>
          <a:lstStyle/>
          <a:p>
            <a:r>
              <a:rPr lang="fr-FR" dirty="0">
                <a:solidFill>
                  <a:schemeClr val="accent5">
                    <a:lumMod val="75000"/>
                  </a:schemeClr>
                </a:solidFill>
              </a:rPr>
              <a:t>Les </a:t>
            </a:r>
            <a:r>
              <a:rPr lang="fr-FR" dirty="0" err="1">
                <a:solidFill>
                  <a:schemeClr val="accent5">
                    <a:lumMod val="75000"/>
                  </a:schemeClr>
                </a:solidFill>
              </a:rPr>
              <a:t>épendymomes</a:t>
            </a:r>
            <a:r>
              <a:rPr lang="fr-FR" dirty="0">
                <a:solidFill>
                  <a:schemeClr val="accent5">
                    <a:lumMod val="75000"/>
                  </a:schemeClr>
                </a:solidFill>
              </a:rPr>
              <a:t> </a:t>
            </a:r>
            <a:r>
              <a:rPr lang="fr-FR" dirty="0" err="1">
                <a:solidFill>
                  <a:schemeClr val="accent5">
                    <a:lumMod val="75000"/>
                  </a:schemeClr>
                </a:solidFill>
              </a:rPr>
              <a:t>intra-crâniens</a:t>
            </a:r>
            <a:r>
              <a:rPr lang="fr-FR" dirty="0">
                <a:solidFill>
                  <a:schemeClr val="accent5">
                    <a:lumMod val="75000"/>
                  </a:schemeClr>
                </a:solidFill>
              </a:rPr>
              <a:t> sont des tumeurs dérivées des cellules </a:t>
            </a:r>
            <a:r>
              <a:rPr lang="fr-FR" dirty="0" err="1">
                <a:solidFill>
                  <a:schemeClr val="accent5">
                    <a:lumMod val="75000"/>
                  </a:schemeClr>
                </a:solidFill>
              </a:rPr>
              <a:t>épendymaires</a:t>
            </a:r>
            <a:r>
              <a:rPr lang="fr-FR" dirty="0">
                <a:solidFill>
                  <a:schemeClr val="accent5">
                    <a:lumMod val="75000"/>
                  </a:schemeClr>
                </a:solidFill>
              </a:rPr>
              <a:t>. Ils appartiennent donc au groupe des tumeurs gliales.</a:t>
            </a:r>
          </a:p>
          <a:p>
            <a:r>
              <a:rPr lang="fr-FR" dirty="0">
                <a:solidFill>
                  <a:schemeClr val="accent5">
                    <a:lumMod val="75000"/>
                  </a:schemeClr>
                </a:solidFill>
              </a:rPr>
              <a:t>Les tumeurs gliales représentent environ la moitié des tumeurs cérébrales. Les </a:t>
            </a:r>
            <a:r>
              <a:rPr lang="fr-FR" dirty="0" err="1">
                <a:solidFill>
                  <a:schemeClr val="accent5">
                    <a:lumMod val="75000"/>
                  </a:schemeClr>
                </a:solidFill>
              </a:rPr>
              <a:t>épendymomes</a:t>
            </a:r>
            <a:r>
              <a:rPr lang="fr-FR" dirty="0">
                <a:solidFill>
                  <a:schemeClr val="accent5">
                    <a:lumMod val="75000"/>
                  </a:schemeClr>
                </a:solidFill>
              </a:rPr>
              <a:t> sont peu fréquents puisqu’ils représentent 3% des tumeurs </a:t>
            </a:r>
            <a:r>
              <a:rPr lang="fr-FR" dirty="0" err="1">
                <a:solidFill>
                  <a:schemeClr val="accent5">
                    <a:lumMod val="75000"/>
                  </a:schemeClr>
                </a:solidFill>
              </a:rPr>
              <a:t>intra-crâniennes</a:t>
            </a:r>
            <a:r>
              <a:rPr lang="fr-FR" dirty="0">
                <a:solidFill>
                  <a:schemeClr val="accent5">
                    <a:lumMod val="75000"/>
                  </a:schemeClr>
                </a:solidFill>
              </a:rPr>
              <a:t>.</a:t>
            </a:r>
          </a:p>
          <a:p>
            <a:r>
              <a:rPr lang="fr-FR" dirty="0" smtClean="0">
                <a:solidFill>
                  <a:schemeClr val="accent5">
                    <a:lumMod val="75000"/>
                  </a:schemeClr>
                </a:solidFill>
              </a:rPr>
              <a:t>L’origine </a:t>
            </a:r>
            <a:r>
              <a:rPr lang="fr-FR" dirty="0" err="1">
                <a:solidFill>
                  <a:schemeClr val="accent5">
                    <a:lumMod val="75000"/>
                  </a:schemeClr>
                </a:solidFill>
              </a:rPr>
              <a:t>épendymaire</a:t>
            </a:r>
            <a:r>
              <a:rPr lang="fr-FR" dirty="0">
                <a:solidFill>
                  <a:schemeClr val="accent5">
                    <a:lumMod val="75000"/>
                  </a:schemeClr>
                </a:solidFill>
              </a:rPr>
              <a:t> implique généralement une localisation intra-ventriculaire sus ou sous-</a:t>
            </a:r>
            <a:r>
              <a:rPr lang="fr-FR" dirty="0" err="1">
                <a:solidFill>
                  <a:schemeClr val="accent5">
                    <a:lumMod val="75000"/>
                  </a:schemeClr>
                </a:solidFill>
              </a:rPr>
              <a:t>tentorielle</a:t>
            </a:r>
            <a:r>
              <a:rPr lang="fr-FR" dirty="0">
                <a:solidFill>
                  <a:schemeClr val="accent5">
                    <a:lumMod val="75000"/>
                  </a:schemeClr>
                </a:solidFill>
              </a:rPr>
              <a:t> encore que des formes intra-parenchymateuses aient été décrites.</a:t>
            </a:r>
          </a:p>
          <a:p>
            <a:r>
              <a:rPr lang="fr-FR" dirty="0">
                <a:solidFill>
                  <a:schemeClr val="accent5">
                    <a:lumMod val="75000"/>
                  </a:schemeClr>
                </a:solidFill>
              </a:rPr>
              <a:t>Outre les problèmes d’exérèse posés par leur localisation, les </a:t>
            </a:r>
            <a:r>
              <a:rPr lang="fr-FR" dirty="0" err="1">
                <a:solidFill>
                  <a:schemeClr val="accent5">
                    <a:lumMod val="75000"/>
                  </a:schemeClr>
                </a:solidFill>
              </a:rPr>
              <a:t>épendymomes</a:t>
            </a:r>
            <a:r>
              <a:rPr lang="fr-FR" dirty="0">
                <a:solidFill>
                  <a:schemeClr val="accent5">
                    <a:lumMod val="75000"/>
                  </a:schemeClr>
                </a:solidFill>
              </a:rPr>
              <a:t> </a:t>
            </a:r>
            <a:r>
              <a:rPr lang="fr-FR" dirty="0" err="1">
                <a:solidFill>
                  <a:schemeClr val="accent5">
                    <a:lumMod val="75000"/>
                  </a:schemeClr>
                </a:solidFill>
              </a:rPr>
              <a:t>intra-crâniens</a:t>
            </a:r>
            <a:r>
              <a:rPr lang="fr-FR" dirty="0">
                <a:solidFill>
                  <a:schemeClr val="accent5">
                    <a:lumMod val="75000"/>
                  </a:schemeClr>
                </a:solidFill>
              </a:rPr>
              <a:t> ont un pronostic difficile à cerner en raison du risque de récidive ou de greffe neurologique à distance du foyer initial.</a:t>
            </a:r>
          </a:p>
          <a:p>
            <a:r>
              <a:rPr lang="fr-FR" dirty="0">
                <a:solidFill>
                  <a:schemeClr val="accent5">
                    <a:lumMod val="75000"/>
                  </a:schemeClr>
                </a:solidFill>
              </a:rPr>
              <a:t>Les formes sus-</a:t>
            </a:r>
            <a:r>
              <a:rPr lang="fr-FR" dirty="0" err="1">
                <a:solidFill>
                  <a:schemeClr val="accent5">
                    <a:lumMod val="75000"/>
                  </a:schemeClr>
                </a:solidFill>
              </a:rPr>
              <a:t>tentorielles</a:t>
            </a:r>
            <a:r>
              <a:rPr lang="fr-FR" dirty="0">
                <a:solidFill>
                  <a:schemeClr val="accent5">
                    <a:lumMod val="75000"/>
                  </a:schemeClr>
                </a:solidFill>
              </a:rPr>
              <a:t> se rencontrent plus volontiers chez l’adulte alors que les formes sous-</a:t>
            </a:r>
            <a:r>
              <a:rPr lang="fr-FR" dirty="0" err="1">
                <a:solidFill>
                  <a:schemeClr val="accent5">
                    <a:lumMod val="75000"/>
                  </a:schemeClr>
                </a:solidFill>
              </a:rPr>
              <a:t>tentorielles</a:t>
            </a:r>
            <a:r>
              <a:rPr lang="fr-FR" dirty="0">
                <a:solidFill>
                  <a:schemeClr val="accent5">
                    <a:lumMod val="75000"/>
                  </a:schemeClr>
                </a:solidFill>
              </a:rPr>
              <a:t> sont plus fréquentes chez l’enfant.</a:t>
            </a:r>
            <a:r>
              <a:rPr lang="fr-FR" dirty="0"/>
              <a:t/>
            </a:r>
            <a:br>
              <a:rPr lang="fr-FR" dirty="0"/>
            </a:br>
            <a:endParaRPr lang="fr-FR" dirty="0"/>
          </a:p>
        </p:txBody>
      </p:sp>
      <p:sp>
        <p:nvSpPr>
          <p:cNvPr id="3" name="Titre 2"/>
          <p:cNvSpPr>
            <a:spLocks noGrp="1"/>
          </p:cNvSpPr>
          <p:nvPr>
            <p:ph type="title"/>
          </p:nvPr>
        </p:nvSpPr>
        <p:spPr/>
        <p:txBody>
          <a:bodyPr/>
          <a:lstStyle/>
          <a:p>
            <a:r>
              <a:rPr lang="fr-FR" dirty="0" err="1" smtClean="0">
                <a:solidFill>
                  <a:schemeClr val="accent5">
                    <a:lumMod val="75000"/>
                  </a:schemeClr>
                </a:solidFill>
              </a:rPr>
              <a:t>ependymome</a:t>
            </a:r>
            <a:endParaRPr lang="fr-FR" dirty="0">
              <a:solidFill>
                <a:schemeClr val="accent5">
                  <a:lumMod val="75000"/>
                </a:schemeClr>
              </a:solidFill>
            </a:endParaRPr>
          </a:p>
        </p:txBody>
      </p:sp>
    </p:spTree>
    <p:extLst>
      <p:ext uri="{BB962C8B-B14F-4D97-AF65-F5344CB8AC3E}">
        <p14:creationId xmlns:p14="http://schemas.microsoft.com/office/powerpoint/2010/main" val="3884043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pPr marL="0" indent="0">
              <a:buNone/>
            </a:pPr>
            <a:r>
              <a:rPr lang="fr-FR" dirty="0" smtClean="0">
                <a:solidFill>
                  <a:schemeClr val="accent5">
                    <a:lumMod val="75000"/>
                  </a:schemeClr>
                </a:solidFill>
              </a:rPr>
              <a:t>	. Les </a:t>
            </a:r>
            <a:r>
              <a:rPr lang="fr-FR" dirty="0">
                <a:solidFill>
                  <a:schemeClr val="accent5">
                    <a:lumMod val="75000"/>
                  </a:schemeClr>
                </a:solidFill>
              </a:rPr>
              <a:t>indications </a:t>
            </a:r>
            <a:r>
              <a:rPr lang="fr-FR" dirty="0" smtClean="0">
                <a:solidFill>
                  <a:schemeClr val="accent5">
                    <a:lumMod val="75000"/>
                  </a:schemeClr>
                </a:solidFill>
              </a:rPr>
              <a:t>thérapeutiques chez </a:t>
            </a:r>
            <a:r>
              <a:rPr lang="fr-FR" dirty="0">
                <a:solidFill>
                  <a:schemeClr val="accent5">
                    <a:lumMod val="75000"/>
                  </a:schemeClr>
                </a:solidFill>
              </a:rPr>
              <a:t>un malade porteur d’un </a:t>
            </a:r>
            <a:r>
              <a:rPr lang="fr-FR" dirty="0" err="1">
                <a:solidFill>
                  <a:schemeClr val="accent5">
                    <a:lumMod val="75000"/>
                  </a:schemeClr>
                </a:solidFill>
              </a:rPr>
              <a:t>épendymome</a:t>
            </a:r>
            <a:r>
              <a:rPr lang="fr-FR" dirty="0">
                <a:solidFill>
                  <a:schemeClr val="accent5">
                    <a:lumMod val="75000"/>
                  </a:schemeClr>
                </a:solidFill>
              </a:rPr>
              <a:t> </a:t>
            </a:r>
            <a:r>
              <a:rPr lang="fr-FR" dirty="0" err="1">
                <a:solidFill>
                  <a:schemeClr val="accent5">
                    <a:lumMod val="75000"/>
                  </a:schemeClr>
                </a:solidFill>
              </a:rPr>
              <a:t>intra-crânien</a:t>
            </a:r>
            <a:r>
              <a:rPr lang="fr-FR" dirty="0">
                <a:solidFill>
                  <a:schemeClr val="accent5">
                    <a:lumMod val="75000"/>
                  </a:schemeClr>
                </a:solidFill>
              </a:rPr>
              <a:t>, le but du traitement doit être l’exérèse tumorale complète. celle-ci permet de lever le syndrome d’hypertension </a:t>
            </a:r>
            <a:r>
              <a:rPr lang="fr-FR" dirty="0" err="1">
                <a:solidFill>
                  <a:schemeClr val="accent5">
                    <a:lumMod val="75000"/>
                  </a:schemeClr>
                </a:solidFill>
              </a:rPr>
              <a:t>intra-crânienne</a:t>
            </a:r>
            <a:r>
              <a:rPr lang="fr-FR" dirty="0">
                <a:solidFill>
                  <a:schemeClr val="accent5">
                    <a:lumMod val="75000"/>
                  </a:schemeClr>
                </a:solidFill>
              </a:rPr>
              <a:t> et ne justifie aucune thérapeutique complémentaire. Cependant, un malade admis dans un état précaire justifie la mise en place d’une dérivation de LCS </a:t>
            </a:r>
            <a:r>
              <a:rPr lang="fr-FR" dirty="0" smtClean="0">
                <a:solidFill>
                  <a:schemeClr val="accent5">
                    <a:lumMod val="75000"/>
                  </a:schemeClr>
                </a:solidFill>
              </a:rPr>
              <a:t>particulièrement </a:t>
            </a:r>
            <a:r>
              <a:rPr lang="fr-FR" dirty="0">
                <a:solidFill>
                  <a:schemeClr val="accent5">
                    <a:lumMod val="75000"/>
                  </a:schemeClr>
                </a:solidFill>
              </a:rPr>
              <a:t>s’il s’agit d’une forme sous-</a:t>
            </a:r>
            <a:r>
              <a:rPr lang="fr-FR" dirty="0" err="1">
                <a:solidFill>
                  <a:schemeClr val="accent5">
                    <a:lumMod val="75000"/>
                  </a:schemeClr>
                </a:solidFill>
              </a:rPr>
              <a:t>tentorielle</a:t>
            </a:r>
            <a:r>
              <a:rPr lang="fr-FR" dirty="0">
                <a:solidFill>
                  <a:schemeClr val="accent5">
                    <a:lumMod val="75000"/>
                  </a:schemeClr>
                </a:solidFill>
              </a:rPr>
              <a:t>. </a:t>
            </a:r>
            <a:endParaRPr lang="fr-FR" dirty="0" smtClean="0">
              <a:solidFill>
                <a:schemeClr val="accent5">
                  <a:lumMod val="75000"/>
                </a:schemeClr>
              </a:solidFill>
            </a:endParaRPr>
          </a:p>
          <a:p>
            <a:pPr marL="0" indent="0">
              <a:buNone/>
            </a:pPr>
            <a:r>
              <a:rPr lang="fr-FR" dirty="0" smtClean="0">
                <a:solidFill>
                  <a:schemeClr val="accent5">
                    <a:lumMod val="75000"/>
                  </a:schemeClr>
                </a:solidFill>
              </a:rPr>
              <a:t>L’exérèse </a:t>
            </a:r>
            <a:r>
              <a:rPr lang="fr-FR" dirty="0">
                <a:solidFill>
                  <a:schemeClr val="accent5">
                    <a:lumMod val="75000"/>
                  </a:schemeClr>
                </a:solidFill>
              </a:rPr>
              <a:t>incomplète d’un </a:t>
            </a:r>
            <a:r>
              <a:rPr lang="fr-FR" dirty="0" err="1">
                <a:solidFill>
                  <a:schemeClr val="accent5">
                    <a:lumMod val="75000"/>
                  </a:schemeClr>
                </a:solidFill>
              </a:rPr>
              <a:t>épendymome</a:t>
            </a:r>
            <a:r>
              <a:rPr lang="fr-FR" dirty="0">
                <a:solidFill>
                  <a:schemeClr val="accent5">
                    <a:lumMod val="75000"/>
                  </a:schemeClr>
                </a:solidFill>
              </a:rPr>
              <a:t> de grade I peut justifier une irradiation (radiothérapie conventionnelle ou radiothérapie stéréotaxique devant un résidu tumoral de grade I inférieur à 30 mm). Les </a:t>
            </a:r>
            <a:r>
              <a:rPr lang="fr-FR" dirty="0" err="1">
                <a:solidFill>
                  <a:schemeClr val="accent5">
                    <a:lumMod val="75000"/>
                  </a:schemeClr>
                </a:solidFill>
              </a:rPr>
              <a:t>épendymomes</a:t>
            </a:r>
            <a:r>
              <a:rPr lang="fr-FR" dirty="0">
                <a:solidFill>
                  <a:schemeClr val="accent5">
                    <a:lumMod val="75000"/>
                  </a:schemeClr>
                </a:solidFill>
              </a:rPr>
              <a:t> de grade II et III justifient une irradiation </a:t>
            </a:r>
            <a:r>
              <a:rPr lang="fr-FR" dirty="0" err="1">
                <a:solidFill>
                  <a:schemeClr val="accent5">
                    <a:lumMod val="75000"/>
                  </a:schemeClr>
                </a:solidFill>
              </a:rPr>
              <a:t>crânio</a:t>
            </a:r>
            <a:r>
              <a:rPr lang="fr-FR" dirty="0">
                <a:solidFill>
                  <a:schemeClr val="accent5">
                    <a:lumMod val="75000"/>
                  </a:schemeClr>
                </a:solidFill>
              </a:rPr>
              <a:t>-spinale. Les récidives tumorales justifient la mise en place d’une dérivation s’il s’existe une hydrocéphalie, une reprise chirurgicale si celle-ci est possible ou une </a:t>
            </a:r>
            <a:r>
              <a:rPr lang="fr-FR" dirty="0" smtClean="0">
                <a:solidFill>
                  <a:schemeClr val="accent5">
                    <a:lumMod val="75000"/>
                  </a:schemeClr>
                </a:solidFill>
              </a:rPr>
              <a:t>radiothérapie</a:t>
            </a:r>
          </a:p>
          <a:p>
            <a:pPr marL="0" indent="0">
              <a:buNone/>
            </a:pPr>
            <a:r>
              <a:rPr lang="fr-FR" dirty="0" smtClean="0">
                <a:solidFill>
                  <a:schemeClr val="accent5">
                    <a:lumMod val="75000"/>
                  </a:schemeClr>
                </a:solidFill>
              </a:rPr>
              <a:t>	Le </a:t>
            </a:r>
            <a:r>
              <a:rPr lang="fr-FR" dirty="0">
                <a:solidFill>
                  <a:schemeClr val="accent5">
                    <a:lumMod val="75000"/>
                  </a:schemeClr>
                </a:solidFill>
              </a:rPr>
              <a:t>grade histologique (bas grade) et </a:t>
            </a:r>
            <a:r>
              <a:rPr lang="fr-FR" dirty="0" err="1">
                <a:solidFill>
                  <a:schemeClr val="accent5">
                    <a:lumMod val="75000"/>
                  </a:schemeClr>
                </a:solidFill>
              </a:rPr>
              <a:t>l’age</a:t>
            </a:r>
            <a:r>
              <a:rPr lang="fr-FR" dirty="0">
                <a:solidFill>
                  <a:schemeClr val="accent5">
                    <a:lumMod val="75000"/>
                  </a:schemeClr>
                </a:solidFill>
              </a:rPr>
              <a:t> (l’enfant) semblent améliorer </a:t>
            </a:r>
            <a:r>
              <a:rPr lang="fr-FR" dirty="0" smtClean="0">
                <a:solidFill>
                  <a:schemeClr val="accent5">
                    <a:lumMod val="75000"/>
                  </a:schemeClr>
                </a:solidFill>
              </a:rPr>
              <a:t>le pronostic.</a:t>
            </a:r>
            <a:endParaRPr lang="fr-FR" dirty="0">
              <a:solidFill>
                <a:schemeClr val="accent5">
                  <a:lumMod val="75000"/>
                </a:schemeClr>
              </a:solidFill>
            </a:endParaRPr>
          </a:p>
        </p:txBody>
      </p:sp>
      <p:sp>
        <p:nvSpPr>
          <p:cNvPr id="3" name="Titre 2"/>
          <p:cNvSpPr>
            <a:spLocks noGrp="1"/>
          </p:cNvSpPr>
          <p:nvPr>
            <p:ph type="title"/>
          </p:nvPr>
        </p:nvSpPr>
        <p:spPr/>
        <p:txBody>
          <a:bodyPr/>
          <a:lstStyle/>
          <a:p>
            <a:r>
              <a:rPr lang="fr-FR" dirty="0" err="1" smtClean="0">
                <a:solidFill>
                  <a:schemeClr val="accent5">
                    <a:lumMod val="75000"/>
                  </a:schemeClr>
                </a:solidFill>
              </a:rPr>
              <a:t>ependymome</a:t>
            </a:r>
            <a:endParaRPr lang="fr-FR" dirty="0">
              <a:solidFill>
                <a:schemeClr val="accent5">
                  <a:lumMod val="75000"/>
                </a:schemeClr>
              </a:solidFill>
            </a:endParaRPr>
          </a:p>
        </p:txBody>
      </p:sp>
    </p:spTree>
    <p:extLst>
      <p:ext uri="{BB962C8B-B14F-4D97-AF65-F5344CB8AC3E}">
        <p14:creationId xmlns:p14="http://schemas.microsoft.com/office/powerpoint/2010/main" val="2601889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a:solidFill>
                  <a:schemeClr val="accent5">
                    <a:lumMod val="75000"/>
                  </a:schemeClr>
                </a:solidFill>
              </a:rPr>
              <a:t>La gravité observée dans l’évolution des </a:t>
            </a:r>
            <a:r>
              <a:rPr lang="fr-FR" dirty="0" err="1">
                <a:solidFill>
                  <a:schemeClr val="accent5">
                    <a:lumMod val="75000"/>
                  </a:schemeClr>
                </a:solidFill>
              </a:rPr>
              <a:t>épendymomes</a:t>
            </a:r>
            <a:r>
              <a:rPr lang="fr-FR" dirty="0">
                <a:solidFill>
                  <a:schemeClr val="accent5">
                    <a:lumMod val="75000"/>
                  </a:schemeClr>
                </a:solidFill>
              </a:rPr>
              <a:t> </a:t>
            </a:r>
            <a:r>
              <a:rPr lang="fr-FR" dirty="0" err="1">
                <a:solidFill>
                  <a:schemeClr val="accent5">
                    <a:lumMod val="75000"/>
                  </a:schemeClr>
                </a:solidFill>
              </a:rPr>
              <a:t>intra-crâniens</a:t>
            </a:r>
            <a:r>
              <a:rPr lang="fr-FR" dirty="0">
                <a:solidFill>
                  <a:schemeClr val="accent5">
                    <a:lumMod val="75000"/>
                  </a:schemeClr>
                </a:solidFill>
              </a:rPr>
              <a:t> tient au risque de récidive et de métastase liquidienne. Leur situation dans la cavité ventriculaire en rend l’exérèse complète difficile. Mais celle-ci apparait comme la meilleure façon d’obtenir une survie </a:t>
            </a:r>
            <a:r>
              <a:rPr lang="fr-FR" dirty="0" smtClean="0">
                <a:solidFill>
                  <a:schemeClr val="accent5">
                    <a:lumMod val="75000"/>
                  </a:schemeClr>
                </a:solidFill>
              </a:rPr>
              <a:t>prolongée. Inversement </a:t>
            </a:r>
            <a:r>
              <a:rPr lang="fr-FR" dirty="0">
                <a:solidFill>
                  <a:schemeClr val="accent5">
                    <a:lumMod val="75000"/>
                  </a:schemeClr>
                </a:solidFill>
              </a:rPr>
              <a:t>le caractère complet de cette exérèse peut être à l’origine de séquelles lourdes surtout pour les tumeurs localisées dans le IVe et le IIIe ventricules.</a:t>
            </a:r>
          </a:p>
        </p:txBody>
      </p:sp>
      <p:sp>
        <p:nvSpPr>
          <p:cNvPr id="3" name="Titre 2"/>
          <p:cNvSpPr>
            <a:spLocks noGrp="1"/>
          </p:cNvSpPr>
          <p:nvPr>
            <p:ph type="title"/>
          </p:nvPr>
        </p:nvSpPr>
        <p:spPr/>
        <p:txBody>
          <a:bodyPr/>
          <a:lstStyle/>
          <a:p>
            <a:r>
              <a:rPr lang="fr-FR" dirty="0" err="1" smtClean="0">
                <a:solidFill>
                  <a:schemeClr val="accent5">
                    <a:lumMod val="75000"/>
                  </a:schemeClr>
                </a:solidFill>
              </a:rPr>
              <a:t>ependymome</a:t>
            </a:r>
            <a:endParaRPr lang="fr-FR" dirty="0">
              <a:solidFill>
                <a:schemeClr val="accent5">
                  <a:lumMod val="75000"/>
                </a:schemeClr>
              </a:solidFill>
            </a:endParaRPr>
          </a:p>
        </p:txBody>
      </p:sp>
    </p:spTree>
    <p:extLst>
      <p:ext uri="{BB962C8B-B14F-4D97-AF65-F5344CB8AC3E}">
        <p14:creationId xmlns:p14="http://schemas.microsoft.com/office/powerpoint/2010/main" val="86763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chemeClr val="accent5">
                    <a:lumMod val="75000"/>
                  </a:schemeClr>
                </a:solidFill>
              </a:rPr>
              <a:t>Survenue chez 20 à 30% des </a:t>
            </a:r>
            <a:r>
              <a:rPr lang="fr-FR" dirty="0" smtClean="0">
                <a:solidFill>
                  <a:schemeClr val="accent5">
                    <a:lumMod val="75000"/>
                  </a:schemeClr>
                </a:solidFill>
              </a:rPr>
              <a:t>patients</a:t>
            </a:r>
            <a:endParaRPr lang="fr-FR" dirty="0">
              <a:solidFill>
                <a:schemeClr val="accent5">
                  <a:lumMod val="75000"/>
                </a:schemeClr>
              </a:solidFill>
            </a:endParaRPr>
          </a:p>
          <a:p>
            <a:r>
              <a:rPr lang="fr-FR" u="sng" dirty="0">
                <a:solidFill>
                  <a:schemeClr val="accent5">
                    <a:lumMod val="75000"/>
                  </a:schemeClr>
                </a:solidFill>
              </a:rPr>
              <a:t>Cancers </a:t>
            </a:r>
            <a:r>
              <a:rPr lang="fr-FR" u="sng" dirty="0" smtClean="0">
                <a:solidFill>
                  <a:schemeClr val="accent5">
                    <a:lumMod val="75000"/>
                  </a:schemeClr>
                </a:solidFill>
              </a:rPr>
              <a:t>primitifs</a:t>
            </a:r>
            <a:endParaRPr lang="fr-FR" u="sng" dirty="0">
              <a:solidFill>
                <a:schemeClr val="accent5">
                  <a:lumMod val="75000"/>
                </a:schemeClr>
              </a:solidFill>
            </a:endParaRPr>
          </a:p>
          <a:p>
            <a:pPr lvl="1"/>
            <a:r>
              <a:rPr lang="fr-FR" dirty="0">
                <a:solidFill>
                  <a:schemeClr val="accent5">
                    <a:lumMod val="75000"/>
                  </a:schemeClr>
                </a:solidFill>
              </a:rPr>
              <a:t>Pulmonaire dans 50% des cas</a:t>
            </a:r>
          </a:p>
          <a:p>
            <a:pPr lvl="1"/>
            <a:r>
              <a:rPr lang="fr-FR" dirty="0">
                <a:solidFill>
                  <a:schemeClr val="accent5">
                    <a:lumMod val="75000"/>
                  </a:schemeClr>
                </a:solidFill>
              </a:rPr>
              <a:t>Sein, mélanome, colon et rein. 35% des cas.</a:t>
            </a:r>
          </a:p>
          <a:p>
            <a:r>
              <a:rPr lang="fr-FR" u="sng" dirty="0">
                <a:solidFill>
                  <a:schemeClr val="accent5">
                    <a:lumMod val="75000"/>
                  </a:schemeClr>
                </a:solidFill>
              </a:rPr>
              <a:t>M+ cérébrales sans primitifs retrouvés </a:t>
            </a:r>
            <a:r>
              <a:rPr lang="fr-FR" dirty="0">
                <a:solidFill>
                  <a:schemeClr val="accent5">
                    <a:lumMod val="75000"/>
                  </a:schemeClr>
                </a:solidFill>
              </a:rPr>
              <a:t>dans 10% des cas.</a:t>
            </a:r>
          </a:p>
          <a:p>
            <a:r>
              <a:rPr lang="fr-FR" dirty="0">
                <a:solidFill>
                  <a:schemeClr val="accent5">
                    <a:lumMod val="75000"/>
                  </a:schemeClr>
                </a:solidFill>
              </a:rPr>
              <a:t>35% des </a:t>
            </a:r>
            <a:r>
              <a:rPr lang="fr-FR" dirty="0" smtClean="0">
                <a:solidFill>
                  <a:schemeClr val="accent5">
                    <a:lumMod val="75000"/>
                  </a:schemeClr>
                </a:solidFill>
              </a:rPr>
              <a:t>patients atteints de </a:t>
            </a:r>
            <a:r>
              <a:rPr lang="fr-FR" dirty="0">
                <a:solidFill>
                  <a:schemeClr val="accent5">
                    <a:lumMod val="75000"/>
                  </a:schemeClr>
                </a:solidFill>
              </a:rPr>
              <a:t>K </a:t>
            </a:r>
            <a:r>
              <a:rPr lang="fr-FR" dirty="0" smtClean="0">
                <a:solidFill>
                  <a:schemeClr val="accent5">
                    <a:lumMod val="75000"/>
                  </a:schemeClr>
                </a:solidFill>
              </a:rPr>
              <a:t>pulmonaire </a:t>
            </a:r>
            <a:r>
              <a:rPr lang="fr-FR" dirty="0">
                <a:solidFill>
                  <a:schemeClr val="accent5">
                    <a:lumMod val="75000"/>
                  </a:schemeClr>
                </a:solidFill>
              </a:rPr>
              <a:t>auront des M+ cérébrales.</a:t>
            </a:r>
          </a:p>
          <a:p>
            <a:endParaRPr lang="fr-FR" dirty="0"/>
          </a:p>
        </p:txBody>
      </p:sp>
      <p:sp>
        <p:nvSpPr>
          <p:cNvPr id="3" name="Titre 2"/>
          <p:cNvSpPr>
            <a:spLocks noGrp="1"/>
          </p:cNvSpPr>
          <p:nvPr>
            <p:ph type="title"/>
          </p:nvPr>
        </p:nvSpPr>
        <p:spPr/>
        <p:txBody>
          <a:bodyPr/>
          <a:lstStyle/>
          <a:p>
            <a:r>
              <a:rPr lang="fr-FR" dirty="0" smtClean="0">
                <a:solidFill>
                  <a:schemeClr val="accent5">
                    <a:lumMod val="75000"/>
                  </a:schemeClr>
                </a:solidFill>
              </a:rPr>
              <a:t>Métastases cérébrales</a:t>
            </a:r>
            <a:endParaRPr lang="fr-FR" dirty="0">
              <a:solidFill>
                <a:schemeClr val="accent5">
                  <a:lumMod val="75000"/>
                </a:schemeClr>
              </a:solidFill>
            </a:endParaRPr>
          </a:p>
        </p:txBody>
      </p:sp>
    </p:spTree>
    <p:extLst>
      <p:ext uri="{BB962C8B-B14F-4D97-AF65-F5344CB8AC3E}">
        <p14:creationId xmlns:p14="http://schemas.microsoft.com/office/powerpoint/2010/main" val="2430796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1116013" y="-171450"/>
            <a:ext cx="7158037" cy="1412875"/>
          </a:xfrm>
        </p:spPr>
        <p:txBody>
          <a:bodyPr/>
          <a:lstStyle/>
          <a:p>
            <a:pPr algn="ctr"/>
            <a:r>
              <a:rPr lang="fr-FR" altLang="fr-FR" u="sng" dirty="0" smtClean="0">
                <a:solidFill>
                  <a:srgbClr val="00748F"/>
                </a:solidFill>
              </a:rPr>
              <a:t>III. Les traitements </a:t>
            </a:r>
          </a:p>
        </p:txBody>
      </p:sp>
      <p:pic>
        <p:nvPicPr>
          <p:cNvPr id="22531" name="Picture 6" descr="http://fr.ubergizmo.com/wp-content/uploads/2014/01/shutterstock_1476105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12875"/>
            <a:ext cx="6311900"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578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sz="3800" dirty="0">
                <a:solidFill>
                  <a:schemeClr val="accent5">
                    <a:lumMod val="75000"/>
                  </a:schemeClr>
                </a:solidFill>
              </a:rPr>
              <a:t>Traitement de référence </a:t>
            </a:r>
          </a:p>
          <a:p>
            <a:r>
              <a:rPr lang="fr-FR" sz="3800" dirty="0">
                <a:solidFill>
                  <a:schemeClr val="accent5">
                    <a:lumMod val="75000"/>
                  </a:schemeClr>
                </a:solidFill>
              </a:rPr>
              <a:t>Ablation partielle / complète</a:t>
            </a:r>
          </a:p>
          <a:p>
            <a:endParaRPr lang="fr-FR" sz="3800" dirty="0">
              <a:solidFill>
                <a:schemeClr val="accent5">
                  <a:lumMod val="75000"/>
                </a:schemeClr>
              </a:solidFill>
            </a:endParaRPr>
          </a:p>
          <a:p>
            <a:r>
              <a:rPr lang="fr-FR" sz="3800" dirty="0">
                <a:solidFill>
                  <a:schemeClr val="accent5">
                    <a:lumMod val="75000"/>
                  </a:schemeClr>
                </a:solidFill>
              </a:rPr>
              <a:t>Plusieurs méthodes </a:t>
            </a:r>
            <a:r>
              <a:rPr lang="fr-FR" sz="3800" dirty="0" smtClean="0">
                <a:solidFill>
                  <a:schemeClr val="accent5">
                    <a:lumMod val="75000"/>
                  </a:schemeClr>
                </a:solidFill>
              </a:rPr>
              <a:t> </a:t>
            </a:r>
          </a:p>
          <a:p>
            <a:pPr lvl="1"/>
            <a:r>
              <a:rPr lang="fr-FR" dirty="0" smtClean="0">
                <a:solidFill>
                  <a:schemeClr val="accent5">
                    <a:lumMod val="75000"/>
                  </a:schemeClr>
                </a:solidFill>
              </a:rPr>
              <a:t>craniotomie </a:t>
            </a:r>
          </a:p>
          <a:p>
            <a:pPr lvl="1"/>
            <a:r>
              <a:rPr lang="fr-FR" dirty="0" smtClean="0">
                <a:solidFill>
                  <a:schemeClr val="accent5">
                    <a:lumMod val="75000"/>
                  </a:schemeClr>
                </a:solidFill>
              </a:rPr>
              <a:t>neurochirurgie </a:t>
            </a:r>
            <a:r>
              <a:rPr lang="fr-FR" dirty="0">
                <a:solidFill>
                  <a:schemeClr val="accent5">
                    <a:lumMod val="75000"/>
                  </a:schemeClr>
                </a:solidFill>
              </a:rPr>
              <a:t>par </a:t>
            </a:r>
            <a:r>
              <a:rPr lang="fr-FR" dirty="0" err="1">
                <a:solidFill>
                  <a:schemeClr val="accent5">
                    <a:lumMod val="75000"/>
                  </a:schemeClr>
                </a:solidFill>
              </a:rPr>
              <a:t>neuronavigation</a:t>
            </a:r>
            <a:r>
              <a:rPr lang="fr-FR" dirty="0">
                <a:solidFill>
                  <a:schemeClr val="accent5">
                    <a:lumMod val="75000"/>
                  </a:schemeClr>
                </a:solidFill>
              </a:rPr>
              <a:t> +/- </a:t>
            </a:r>
            <a:r>
              <a:rPr lang="fr-FR" dirty="0" err="1">
                <a:solidFill>
                  <a:schemeClr val="accent5">
                    <a:lumMod val="75000"/>
                  </a:schemeClr>
                </a:solidFill>
              </a:rPr>
              <a:t>chir</a:t>
            </a:r>
            <a:r>
              <a:rPr lang="fr-FR" dirty="0">
                <a:solidFill>
                  <a:schemeClr val="accent5">
                    <a:lumMod val="75000"/>
                  </a:schemeClr>
                </a:solidFill>
              </a:rPr>
              <a:t>. éveillée </a:t>
            </a:r>
          </a:p>
          <a:p>
            <a:endParaRPr lang="fr-FR" dirty="0">
              <a:solidFill>
                <a:schemeClr val="accent5">
                  <a:lumMod val="75000"/>
                </a:schemeClr>
              </a:solidFill>
            </a:endParaRPr>
          </a:p>
          <a:p>
            <a:r>
              <a:rPr lang="fr-FR" sz="3800" dirty="0">
                <a:solidFill>
                  <a:schemeClr val="accent5">
                    <a:lumMod val="75000"/>
                  </a:schemeClr>
                </a:solidFill>
              </a:rPr>
              <a:t>Suites opératoires </a:t>
            </a:r>
          </a:p>
          <a:p>
            <a:pPr lvl="1"/>
            <a:r>
              <a:rPr lang="fr-FR" dirty="0">
                <a:solidFill>
                  <a:schemeClr val="accent5">
                    <a:lumMod val="75000"/>
                  </a:schemeClr>
                </a:solidFill>
              </a:rPr>
              <a:t>fonction de la localisation </a:t>
            </a:r>
            <a:r>
              <a:rPr lang="fr-FR" dirty="0" smtClean="0">
                <a:solidFill>
                  <a:schemeClr val="accent5">
                    <a:lumMod val="75000"/>
                  </a:schemeClr>
                </a:solidFill>
              </a:rPr>
              <a:t>lésionnelle: déficit, épilepsie</a:t>
            </a:r>
            <a:endParaRPr lang="fr-FR" dirty="0">
              <a:solidFill>
                <a:schemeClr val="accent5">
                  <a:lumMod val="75000"/>
                </a:schemeClr>
              </a:solidFill>
            </a:endParaRPr>
          </a:p>
          <a:p>
            <a:pPr lvl="1"/>
            <a:r>
              <a:rPr lang="fr-FR" dirty="0">
                <a:solidFill>
                  <a:schemeClr val="accent5">
                    <a:lumMod val="75000"/>
                  </a:schemeClr>
                </a:solidFill>
              </a:rPr>
              <a:t>œdèmes visage/yeux, douleurs localisées, maux de </a:t>
            </a:r>
            <a:r>
              <a:rPr lang="fr-FR" dirty="0" smtClean="0">
                <a:solidFill>
                  <a:schemeClr val="accent5">
                    <a:lumMod val="75000"/>
                  </a:schemeClr>
                </a:solidFill>
              </a:rPr>
              <a:t>tête</a:t>
            </a:r>
          </a:p>
          <a:p>
            <a:pPr lvl="1"/>
            <a:r>
              <a:rPr lang="fr-FR" dirty="0" smtClean="0">
                <a:solidFill>
                  <a:schemeClr val="accent5">
                    <a:lumMod val="75000"/>
                  </a:schemeClr>
                </a:solidFill>
              </a:rPr>
              <a:t>Risque infectieux</a:t>
            </a:r>
            <a:endParaRPr lang="fr-FR" dirty="0">
              <a:solidFill>
                <a:schemeClr val="accent5">
                  <a:lumMod val="75000"/>
                </a:schemeClr>
              </a:solidFill>
            </a:endParaRPr>
          </a:p>
          <a:p>
            <a:endParaRPr lang="fr-FR" dirty="0"/>
          </a:p>
        </p:txBody>
      </p:sp>
      <p:sp>
        <p:nvSpPr>
          <p:cNvPr id="3" name="Titre 2"/>
          <p:cNvSpPr>
            <a:spLocks noGrp="1"/>
          </p:cNvSpPr>
          <p:nvPr>
            <p:ph type="title"/>
          </p:nvPr>
        </p:nvSpPr>
        <p:spPr/>
        <p:txBody>
          <a:bodyPr/>
          <a:lstStyle/>
          <a:p>
            <a:r>
              <a:rPr lang="fr-FR" dirty="0" smtClean="0"/>
              <a:t>Chirurgie</a:t>
            </a:r>
            <a:endParaRPr lang="fr-FR" dirty="0"/>
          </a:p>
        </p:txBody>
      </p:sp>
    </p:spTree>
    <p:extLst>
      <p:ext uri="{BB962C8B-B14F-4D97-AF65-F5344CB8AC3E}">
        <p14:creationId xmlns:p14="http://schemas.microsoft.com/office/powerpoint/2010/main" val="3607060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00200"/>
            <a:ext cx="8229600" cy="4781128"/>
          </a:xfrm>
        </p:spPr>
        <p:txBody>
          <a:bodyPr>
            <a:normAutofit fontScale="85000" lnSpcReduction="20000"/>
          </a:bodyPr>
          <a:lstStyle/>
          <a:p>
            <a:r>
              <a:rPr lang="fr-FR" dirty="0" smtClean="0">
                <a:solidFill>
                  <a:schemeClr val="accent5">
                    <a:lumMod val="75000"/>
                  </a:schemeClr>
                </a:solidFill>
              </a:rPr>
              <a:t>Administration:</a:t>
            </a:r>
          </a:p>
          <a:p>
            <a:pPr lvl="1"/>
            <a:r>
              <a:rPr lang="fr-FR" dirty="0" smtClean="0">
                <a:solidFill>
                  <a:schemeClr val="accent5">
                    <a:lumMod val="75000"/>
                  </a:schemeClr>
                </a:solidFill>
              </a:rPr>
              <a:t>Seule</a:t>
            </a:r>
            <a:r>
              <a:rPr lang="fr-FR" dirty="0">
                <a:solidFill>
                  <a:schemeClr val="accent5">
                    <a:lumMod val="75000"/>
                  </a:schemeClr>
                </a:solidFill>
              </a:rPr>
              <a:t>: stades avancés ou non opérables</a:t>
            </a:r>
          </a:p>
          <a:p>
            <a:pPr lvl="1"/>
            <a:r>
              <a:rPr lang="fr-FR" dirty="0" smtClean="0">
                <a:solidFill>
                  <a:schemeClr val="accent5">
                    <a:lumMod val="75000"/>
                  </a:schemeClr>
                </a:solidFill>
              </a:rPr>
              <a:t>Postopératoire</a:t>
            </a:r>
          </a:p>
          <a:p>
            <a:pPr lvl="1"/>
            <a:r>
              <a:rPr lang="fr-FR" dirty="0" err="1" smtClean="0">
                <a:solidFill>
                  <a:schemeClr val="accent5">
                    <a:lumMod val="75000"/>
                  </a:schemeClr>
                </a:solidFill>
              </a:rPr>
              <a:t>Radiochimiothérapie</a:t>
            </a:r>
            <a:r>
              <a:rPr lang="fr-FR" dirty="0" smtClean="0">
                <a:solidFill>
                  <a:schemeClr val="accent5">
                    <a:lumMod val="75000"/>
                  </a:schemeClr>
                </a:solidFill>
              </a:rPr>
              <a:t> concomitante</a:t>
            </a:r>
            <a:endParaRPr lang="fr-FR" dirty="0">
              <a:solidFill>
                <a:schemeClr val="accent5">
                  <a:lumMod val="75000"/>
                </a:schemeClr>
              </a:solidFill>
            </a:endParaRPr>
          </a:p>
          <a:p>
            <a:r>
              <a:rPr lang="fr-FR" dirty="0">
                <a:solidFill>
                  <a:schemeClr val="accent5">
                    <a:lumMod val="75000"/>
                  </a:schemeClr>
                </a:solidFill>
              </a:rPr>
              <a:t>Utilisation limitée : </a:t>
            </a:r>
            <a:endParaRPr lang="fr-FR" dirty="0" smtClean="0">
              <a:solidFill>
                <a:schemeClr val="accent5">
                  <a:lumMod val="75000"/>
                </a:schemeClr>
              </a:solidFill>
            </a:endParaRPr>
          </a:p>
          <a:p>
            <a:pPr lvl="1"/>
            <a:r>
              <a:rPr lang="fr-FR" dirty="0" smtClean="0">
                <a:solidFill>
                  <a:schemeClr val="accent5">
                    <a:lumMod val="75000"/>
                  </a:schemeClr>
                </a:solidFill>
              </a:rPr>
              <a:t>barrière </a:t>
            </a:r>
            <a:r>
              <a:rPr lang="fr-FR" dirty="0">
                <a:solidFill>
                  <a:schemeClr val="accent5">
                    <a:lumMod val="75000"/>
                  </a:schemeClr>
                </a:solidFill>
              </a:rPr>
              <a:t>hémato encéphalique + </a:t>
            </a:r>
            <a:r>
              <a:rPr lang="fr-FR" dirty="0" smtClean="0">
                <a:solidFill>
                  <a:schemeClr val="accent5">
                    <a:lumMod val="75000"/>
                  </a:schemeClr>
                </a:solidFill>
              </a:rPr>
              <a:t>toxicité</a:t>
            </a:r>
            <a:endParaRPr lang="fr-FR" dirty="0">
              <a:solidFill>
                <a:schemeClr val="accent5">
                  <a:lumMod val="75000"/>
                </a:schemeClr>
              </a:solidFill>
            </a:endParaRPr>
          </a:p>
          <a:p>
            <a:r>
              <a:rPr lang="fr-FR" dirty="0">
                <a:solidFill>
                  <a:schemeClr val="accent5">
                    <a:lumMod val="75000"/>
                  </a:schemeClr>
                </a:solidFill>
              </a:rPr>
              <a:t>Protocoles de plusieurs semaines : </a:t>
            </a:r>
            <a:endParaRPr lang="fr-FR" dirty="0" smtClean="0">
              <a:solidFill>
                <a:schemeClr val="accent5">
                  <a:lumMod val="75000"/>
                </a:schemeClr>
              </a:solidFill>
            </a:endParaRPr>
          </a:p>
          <a:p>
            <a:pPr lvl="1"/>
            <a:r>
              <a:rPr lang="fr-FR" dirty="0" smtClean="0">
                <a:solidFill>
                  <a:schemeClr val="accent5">
                    <a:lumMod val="75000"/>
                  </a:schemeClr>
                </a:solidFill>
              </a:rPr>
              <a:t>souvent </a:t>
            </a:r>
            <a:r>
              <a:rPr lang="fr-FR" dirty="0">
                <a:solidFill>
                  <a:schemeClr val="accent5">
                    <a:lumMod val="75000"/>
                  </a:schemeClr>
                </a:solidFill>
              </a:rPr>
              <a:t>plusieurs cycle de </a:t>
            </a:r>
            <a:r>
              <a:rPr lang="fr-FR" dirty="0" err="1">
                <a:solidFill>
                  <a:schemeClr val="accent5">
                    <a:lumMod val="75000"/>
                  </a:schemeClr>
                </a:solidFill>
              </a:rPr>
              <a:t>ttt</a:t>
            </a:r>
            <a:r>
              <a:rPr lang="fr-FR" dirty="0">
                <a:solidFill>
                  <a:schemeClr val="accent5">
                    <a:lumMod val="75000"/>
                  </a:schemeClr>
                </a:solidFill>
              </a:rPr>
              <a:t> espacés de quelques jours ou semaines</a:t>
            </a:r>
          </a:p>
          <a:p>
            <a:r>
              <a:rPr lang="fr-FR" dirty="0">
                <a:solidFill>
                  <a:schemeClr val="accent5">
                    <a:lumMod val="75000"/>
                  </a:schemeClr>
                </a:solidFill>
              </a:rPr>
              <a:t>Effets secondaires : </a:t>
            </a:r>
            <a:endParaRPr lang="fr-FR" dirty="0" smtClean="0">
              <a:solidFill>
                <a:schemeClr val="accent5">
                  <a:lumMod val="75000"/>
                </a:schemeClr>
              </a:solidFill>
            </a:endParaRPr>
          </a:p>
          <a:p>
            <a:pPr lvl="1"/>
            <a:r>
              <a:rPr lang="fr-FR" dirty="0" smtClean="0">
                <a:solidFill>
                  <a:schemeClr val="accent5">
                    <a:lumMod val="75000"/>
                  </a:schemeClr>
                </a:solidFill>
              </a:rPr>
              <a:t>dépendent </a:t>
            </a:r>
            <a:r>
              <a:rPr lang="fr-FR" dirty="0">
                <a:solidFill>
                  <a:schemeClr val="accent5">
                    <a:lumMod val="75000"/>
                  </a:schemeClr>
                </a:solidFill>
              </a:rPr>
              <a:t>de la nature du médicament  (ex: diarrhées, vomissement, alopécie, </a:t>
            </a:r>
            <a:r>
              <a:rPr lang="fr-FR" dirty="0" err="1">
                <a:solidFill>
                  <a:schemeClr val="accent5">
                    <a:lumMod val="75000"/>
                  </a:schemeClr>
                </a:solidFill>
              </a:rPr>
              <a:t>augm</a:t>
            </a:r>
            <a:r>
              <a:rPr lang="fr-FR" dirty="0">
                <a:solidFill>
                  <a:schemeClr val="accent5">
                    <a:lumMod val="75000"/>
                  </a:schemeClr>
                </a:solidFill>
              </a:rPr>
              <a:t> risque infection, anémie, hémorragie saignements….)</a:t>
            </a:r>
          </a:p>
          <a:p>
            <a:endParaRPr lang="fr-FR" dirty="0"/>
          </a:p>
        </p:txBody>
      </p:sp>
      <p:sp>
        <p:nvSpPr>
          <p:cNvPr id="3" name="Titre 2"/>
          <p:cNvSpPr>
            <a:spLocks noGrp="1"/>
          </p:cNvSpPr>
          <p:nvPr>
            <p:ph type="title"/>
          </p:nvPr>
        </p:nvSpPr>
        <p:spPr/>
        <p:txBody>
          <a:bodyPr/>
          <a:lstStyle/>
          <a:p>
            <a:r>
              <a:rPr lang="fr-FR" dirty="0" smtClean="0">
                <a:solidFill>
                  <a:schemeClr val="accent5">
                    <a:lumMod val="75000"/>
                  </a:schemeClr>
                </a:solidFill>
              </a:rPr>
              <a:t>Chimiothérapie</a:t>
            </a:r>
            <a:endParaRPr lang="fr-FR" dirty="0">
              <a:solidFill>
                <a:schemeClr val="accent5">
                  <a:lumMod val="75000"/>
                </a:schemeClr>
              </a:solidFill>
            </a:endParaRPr>
          </a:p>
        </p:txBody>
      </p:sp>
    </p:spTree>
    <p:extLst>
      <p:ext uri="{BB962C8B-B14F-4D97-AF65-F5344CB8AC3E}">
        <p14:creationId xmlns:p14="http://schemas.microsoft.com/office/powerpoint/2010/main" val="3108037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00200"/>
            <a:ext cx="8435280" cy="4997152"/>
          </a:xfrm>
        </p:spPr>
        <p:txBody>
          <a:bodyPr>
            <a:normAutofit fontScale="62500" lnSpcReduction="20000"/>
          </a:bodyPr>
          <a:lstStyle/>
          <a:p>
            <a:r>
              <a:rPr lang="fr-FR" dirty="0">
                <a:solidFill>
                  <a:schemeClr val="accent5">
                    <a:lumMod val="75000"/>
                  </a:schemeClr>
                </a:solidFill>
              </a:rPr>
              <a:t>Chimiothérapie délivrée pour des patients ayant : </a:t>
            </a:r>
            <a:endParaRPr lang="fr-FR" dirty="0" smtClean="0">
              <a:solidFill>
                <a:schemeClr val="accent5">
                  <a:lumMod val="75000"/>
                </a:schemeClr>
              </a:solidFill>
            </a:endParaRPr>
          </a:p>
          <a:p>
            <a:pPr lvl="1"/>
            <a:r>
              <a:rPr lang="fr-FR" dirty="0" smtClean="0">
                <a:solidFill>
                  <a:schemeClr val="accent5">
                    <a:lumMod val="75000"/>
                  </a:schemeClr>
                </a:solidFill>
              </a:rPr>
              <a:t>Un </a:t>
            </a:r>
            <a:r>
              <a:rPr lang="fr-FR" dirty="0" err="1">
                <a:solidFill>
                  <a:schemeClr val="accent5">
                    <a:lumMod val="75000"/>
                  </a:schemeClr>
                </a:solidFill>
              </a:rPr>
              <a:t>glioblastome</a:t>
            </a:r>
            <a:r>
              <a:rPr lang="fr-FR" dirty="0">
                <a:solidFill>
                  <a:schemeClr val="accent5">
                    <a:lumMod val="75000"/>
                  </a:schemeClr>
                </a:solidFill>
              </a:rPr>
              <a:t> multiforme nouvellement diagnostiqué  (association ou non avec RXT (60Gy) puis en </a:t>
            </a:r>
            <a:r>
              <a:rPr lang="fr-FR" dirty="0" err="1">
                <a:solidFill>
                  <a:schemeClr val="accent5">
                    <a:lumMod val="75000"/>
                  </a:schemeClr>
                </a:solidFill>
              </a:rPr>
              <a:t>ttt</a:t>
            </a:r>
            <a:r>
              <a:rPr lang="fr-FR" dirty="0">
                <a:solidFill>
                  <a:schemeClr val="accent5">
                    <a:lumMod val="75000"/>
                  </a:schemeClr>
                </a:solidFill>
              </a:rPr>
              <a:t> monothérapie </a:t>
            </a:r>
            <a:r>
              <a:rPr lang="fr-FR" dirty="0" smtClean="0">
                <a:solidFill>
                  <a:schemeClr val="accent5">
                    <a:lumMod val="75000"/>
                  </a:schemeClr>
                </a:solidFill>
              </a:rPr>
              <a:t>)</a:t>
            </a:r>
          </a:p>
          <a:p>
            <a:pPr lvl="1"/>
            <a:r>
              <a:rPr lang="fr-FR" dirty="0" smtClean="0">
                <a:solidFill>
                  <a:schemeClr val="accent5">
                    <a:lumMod val="75000"/>
                  </a:schemeClr>
                </a:solidFill>
              </a:rPr>
              <a:t>Un </a:t>
            </a:r>
            <a:r>
              <a:rPr lang="fr-FR" dirty="0" err="1">
                <a:solidFill>
                  <a:schemeClr val="accent5">
                    <a:lumMod val="75000"/>
                  </a:schemeClr>
                </a:solidFill>
              </a:rPr>
              <a:t>glioblastome</a:t>
            </a:r>
            <a:r>
              <a:rPr lang="fr-FR" dirty="0">
                <a:solidFill>
                  <a:schemeClr val="accent5">
                    <a:lumMod val="75000"/>
                  </a:schemeClr>
                </a:solidFill>
              </a:rPr>
              <a:t> multiforme ou </a:t>
            </a:r>
            <a:r>
              <a:rPr lang="fr-FR" dirty="0" err="1">
                <a:solidFill>
                  <a:schemeClr val="accent5">
                    <a:lumMod val="75000"/>
                  </a:schemeClr>
                </a:solidFill>
              </a:rPr>
              <a:t>astrocytome</a:t>
            </a:r>
            <a:r>
              <a:rPr lang="fr-FR" dirty="0">
                <a:solidFill>
                  <a:schemeClr val="accent5">
                    <a:lumMod val="75000"/>
                  </a:schemeClr>
                </a:solidFill>
              </a:rPr>
              <a:t> </a:t>
            </a:r>
            <a:r>
              <a:rPr lang="fr-FR" dirty="0" err="1">
                <a:solidFill>
                  <a:schemeClr val="accent5">
                    <a:lumMod val="75000"/>
                  </a:schemeClr>
                </a:solidFill>
              </a:rPr>
              <a:t>anaplasique</a:t>
            </a:r>
            <a:r>
              <a:rPr lang="fr-FR" dirty="0">
                <a:solidFill>
                  <a:schemeClr val="accent5">
                    <a:lumMod val="75000"/>
                  </a:schemeClr>
                </a:solidFill>
              </a:rPr>
              <a:t> présentant une récidive ou progression après </a:t>
            </a:r>
            <a:r>
              <a:rPr lang="fr-FR" dirty="0" err="1">
                <a:solidFill>
                  <a:schemeClr val="accent5">
                    <a:lumMod val="75000"/>
                  </a:schemeClr>
                </a:solidFill>
              </a:rPr>
              <a:t>ttt</a:t>
            </a:r>
            <a:r>
              <a:rPr lang="fr-FR" dirty="0">
                <a:solidFill>
                  <a:schemeClr val="accent5">
                    <a:lumMod val="75000"/>
                  </a:schemeClr>
                </a:solidFill>
              </a:rPr>
              <a:t> standard (enfant de plus de 3 </a:t>
            </a:r>
            <a:r>
              <a:rPr lang="fr-FR" dirty="0" smtClean="0">
                <a:solidFill>
                  <a:schemeClr val="accent5">
                    <a:lumMod val="75000"/>
                  </a:schemeClr>
                </a:solidFill>
              </a:rPr>
              <a:t>ans)</a:t>
            </a:r>
          </a:p>
          <a:p>
            <a:pPr marL="457200" lvl="1" indent="0">
              <a:buNone/>
            </a:pPr>
            <a:endParaRPr lang="fr-FR" dirty="0">
              <a:solidFill>
                <a:schemeClr val="accent5">
                  <a:lumMod val="75000"/>
                </a:schemeClr>
              </a:solidFill>
            </a:endParaRPr>
          </a:p>
          <a:p>
            <a:r>
              <a:rPr lang="fr-FR" dirty="0">
                <a:solidFill>
                  <a:schemeClr val="accent5">
                    <a:lumMod val="75000"/>
                  </a:schemeClr>
                </a:solidFill>
              </a:rPr>
              <a:t> Administration </a:t>
            </a:r>
            <a:r>
              <a:rPr lang="fr-FR" dirty="0" smtClean="0">
                <a:solidFill>
                  <a:schemeClr val="accent5">
                    <a:lumMod val="75000"/>
                  </a:schemeClr>
                </a:solidFill>
              </a:rPr>
              <a:t>:</a:t>
            </a:r>
          </a:p>
          <a:p>
            <a:pPr lvl="1"/>
            <a:r>
              <a:rPr lang="fr-FR" dirty="0" smtClean="0">
                <a:solidFill>
                  <a:schemeClr val="accent5">
                    <a:lumMod val="75000"/>
                  </a:schemeClr>
                </a:solidFill>
              </a:rPr>
              <a:t>gélule</a:t>
            </a:r>
            <a:r>
              <a:rPr lang="fr-FR" dirty="0">
                <a:solidFill>
                  <a:schemeClr val="accent5">
                    <a:lumMod val="75000"/>
                  </a:schemeClr>
                </a:solidFill>
              </a:rPr>
              <a:t>, a jeun </a:t>
            </a:r>
            <a:r>
              <a:rPr lang="fr-FR" sz="3400" b="1" dirty="0" smtClean="0">
                <a:solidFill>
                  <a:srgbClr val="FF0000"/>
                </a:solidFill>
              </a:rPr>
              <a:t> a jeun 2h avant, 1h après</a:t>
            </a:r>
            <a:endParaRPr lang="fr-FR" sz="3400" b="1" dirty="0" smtClean="0">
              <a:solidFill>
                <a:schemeClr val="accent5">
                  <a:lumMod val="75000"/>
                </a:schemeClr>
              </a:solidFill>
            </a:endParaRPr>
          </a:p>
          <a:p>
            <a:pPr lvl="1"/>
            <a:endParaRPr lang="fr-FR" dirty="0">
              <a:solidFill>
                <a:schemeClr val="accent5">
                  <a:lumMod val="75000"/>
                </a:schemeClr>
              </a:solidFill>
            </a:endParaRPr>
          </a:p>
          <a:p>
            <a:r>
              <a:rPr lang="fr-FR" dirty="0">
                <a:solidFill>
                  <a:schemeClr val="accent5">
                    <a:lumMod val="75000"/>
                  </a:schemeClr>
                </a:solidFill>
              </a:rPr>
              <a:t> Effets secondaires : </a:t>
            </a:r>
            <a:endParaRPr lang="fr-FR" dirty="0" smtClean="0">
              <a:solidFill>
                <a:schemeClr val="accent5">
                  <a:lumMod val="75000"/>
                </a:schemeClr>
              </a:solidFill>
            </a:endParaRPr>
          </a:p>
          <a:p>
            <a:pPr lvl="1"/>
            <a:r>
              <a:rPr lang="fr-FR" dirty="0" smtClean="0">
                <a:solidFill>
                  <a:schemeClr val="accent5">
                    <a:lumMod val="75000"/>
                  </a:schemeClr>
                </a:solidFill>
              </a:rPr>
              <a:t>Fréquents:</a:t>
            </a:r>
          </a:p>
          <a:p>
            <a:pPr lvl="2"/>
            <a:r>
              <a:rPr lang="fr-FR" dirty="0" smtClean="0">
                <a:solidFill>
                  <a:schemeClr val="accent5">
                    <a:lumMod val="75000"/>
                  </a:schemeClr>
                </a:solidFill>
              </a:rPr>
              <a:t>Nausées</a:t>
            </a:r>
          </a:p>
          <a:p>
            <a:pPr lvl="2"/>
            <a:r>
              <a:rPr lang="fr-FR" dirty="0" smtClean="0">
                <a:solidFill>
                  <a:schemeClr val="accent5">
                    <a:lumMod val="75000"/>
                  </a:schemeClr>
                </a:solidFill>
              </a:rPr>
              <a:t>Surveillance des plaquettes hebdomadaire (hémorragies)</a:t>
            </a:r>
          </a:p>
          <a:p>
            <a:pPr lvl="2"/>
            <a:r>
              <a:rPr lang="fr-FR" dirty="0" smtClean="0">
                <a:solidFill>
                  <a:schemeClr val="accent5">
                    <a:lumMod val="75000"/>
                  </a:schemeClr>
                </a:solidFill>
              </a:rPr>
              <a:t>ATB systématique vs infections pulmonaires</a:t>
            </a:r>
          </a:p>
          <a:p>
            <a:pPr lvl="1"/>
            <a:r>
              <a:rPr lang="fr-FR" dirty="0" smtClean="0">
                <a:solidFill>
                  <a:schemeClr val="accent5">
                    <a:lumMod val="75000"/>
                  </a:schemeClr>
                </a:solidFill>
              </a:rPr>
              <a:t>Plus rares:</a:t>
            </a:r>
          </a:p>
          <a:p>
            <a:pPr lvl="2"/>
            <a:r>
              <a:rPr lang="fr-FR" dirty="0" smtClean="0">
                <a:solidFill>
                  <a:schemeClr val="accent5">
                    <a:lumMod val="75000"/>
                  </a:schemeClr>
                </a:solidFill>
              </a:rPr>
              <a:t>constipation</a:t>
            </a:r>
            <a:r>
              <a:rPr lang="fr-FR" dirty="0">
                <a:solidFill>
                  <a:schemeClr val="accent5">
                    <a:lumMod val="75000"/>
                  </a:schemeClr>
                </a:solidFill>
              </a:rPr>
              <a:t>, anorexie, fatigue, mal de tête, </a:t>
            </a:r>
            <a:r>
              <a:rPr lang="fr-FR" dirty="0" smtClean="0">
                <a:solidFill>
                  <a:schemeClr val="accent5">
                    <a:lumMod val="75000"/>
                  </a:schemeClr>
                </a:solidFill>
              </a:rPr>
              <a:t>convulsion </a:t>
            </a:r>
          </a:p>
          <a:p>
            <a:pPr lvl="2"/>
            <a:r>
              <a:rPr lang="fr-FR" dirty="0" smtClean="0">
                <a:solidFill>
                  <a:schemeClr val="accent5">
                    <a:lumMod val="75000"/>
                  </a:schemeClr>
                </a:solidFill>
              </a:rPr>
              <a:t>éruption cutanée</a:t>
            </a:r>
            <a:endParaRPr lang="fr-FR" dirty="0">
              <a:solidFill>
                <a:schemeClr val="accent5">
                  <a:lumMod val="75000"/>
                </a:schemeClr>
              </a:solidFill>
            </a:endParaRPr>
          </a:p>
          <a:p>
            <a:endParaRPr lang="fr-FR" dirty="0">
              <a:solidFill>
                <a:schemeClr val="accent5">
                  <a:lumMod val="75000"/>
                </a:schemeClr>
              </a:solidFill>
            </a:endParaRPr>
          </a:p>
        </p:txBody>
      </p:sp>
      <p:sp>
        <p:nvSpPr>
          <p:cNvPr id="3" name="Titre 2"/>
          <p:cNvSpPr>
            <a:spLocks noGrp="1"/>
          </p:cNvSpPr>
          <p:nvPr>
            <p:ph type="title"/>
          </p:nvPr>
        </p:nvSpPr>
        <p:spPr/>
        <p:txBody>
          <a:bodyPr/>
          <a:lstStyle/>
          <a:p>
            <a:r>
              <a:rPr lang="fr-FR" dirty="0" smtClean="0">
                <a:solidFill>
                  <a:schemeClr val="accent5">
                    <a:lumMod val="75000"/>
                  </a:schemeClr>
                </a:solidFill>
              </a:rPr>
              <a:t>TEMODAL® / </a:t>
            </a:r>
            <a:r>
              <a:rPr lang="fr-FR" dirty="0" err="1" smtClean="0">
                <a:solidFill>
                  <a:schemeClr val="accent5">
                    <a:lumMod val="75000"/>
                  </a:schemeClr>
                </a:solidFill>
              </a:rPr>
              <a:t>temozolomide</a:t>
            </a:r>
            <a:endParaRPr lang="fr-FR" dirty="0">
              <a:solidFill>
                <a:schemeClr val="accent5">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140968"/>
            <a:ext cx="1871663"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35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contenu 2"/>
          <p:cNvSpPr>
            <a:spLocks noGrp="1"/>
          </p:cNvSpPr>
          <p:nvPr>
            <p:ph idx="1"/>
          </p:nvPr>
        </p:nvSpPr>
        <p:spPr>
          <a:xfrm>
            <a:off x="971550" y="1989138"/>
            <a:ext cx="7661275" cy="3311525"/>
          </a:xfrm>
        </p:spPr>
        <p:txBody>
          <a:bodyPr/>
          <a:lstStyle/>
          <a:p>
            <a:pPr marL="0" indent="0">
              <a:buFont typeface="Wingdings" pitchFamily="2" charset="2"/>
              <a:buNone/>
            </a:pPr>
            <a:r>
              <a:rPr lang="fr-FR" altLang="fr-FR" smtClean="0">
                <a:solidFill>
                  <a:srgbClr val="00748F"/>
                </a:solidFill>
              </a:rPr>
              <a:t>.  Les 4 lobes</a:t>
            </a:r>
          </a:p>
        </p:txBody>
      </p:sp>
      <p:sp>
        <p:nvSpPr>
          <p:cNvPr id="4" name="Rectangle 3"/>
          <p:cNvSpPr/>
          <p:nvPr/>
        </p:nvSpPr>
        <p:spPr>
          <a:xfrm>
            <a:off x="6875463" y="5732463"/>
            <a:ext cx="792162"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orme libre 5"/>
          <p:cNvSpPr/>
          <p:nvPr/>
        </p:nvSpPr>
        <p:spPr>
          <a:xfrm>
            <a:off x="2949575" y="4951413"/>
            <a:ext cx="3830638" cy="1336675"/>
          </a:xfrm>
          <a:custGeom>
            <a:avLst/>
            <a:gdLst>
              <a:gd name="connsiteX0" fmla="*/ 319177 w 3830137"/>
              <a:gd name="connsiteY0" fmla="*/ 1138687 h 1337095"/>
              <a:gd name="connsiteX1" fmla="*/ 146649 w 3830137"/>
              <a:gd name="connsiteY1" fmla="*/ 905774 h 1337095"/>
              <a:gd name="connsiteX2" fmla="*/ 86264 w 3830137"/>
              <a:gd name="connsiteY2" fmla="*/ 802257 h 1337095"/>
              <a:gd name="connsiteX3" fmla="*/ 60385 w 3830137"/>
              <a:gd name="connsiteY3" fmla="*/ 767751 h 1337095"/>
              <a:gd name="connsiteX4" fmla="*/ 17253 w 3830137"/>
              <a:gd name="connsiteY4" fmla="*/ 672861 h 1337095"/>
              <a:gd name="connsiteX5" fmla="*/ 0 w 3830137"/>
              <a:gd name="connsiteY5" fmla="*/ 586596 h 1337095"/>
              <a:gd name="connsiteX6" fmla="*/ 8626 w 3830137"/>
              <a:gd name="connsiteY6" fmla="*/ 491706 h 1337095"/>
              <a:gd name="connsiteX7" fmla="*/ 34506 w 3830137"/>
              <a:gd name="connsiteY7" fmla="*/ 457200 h 1337095"/>
              <a:gd name="connsiteX8" fmla="*/ 51758 w 3830137"/>
              <a:gd name="connsiteY8" fmla="*/ 431321 h 1337095"/>
              <a:gd name="connsiteX9" fmla="*/ 112143 w 3830137"/>
              <a:gd name="connsiteY9" fmla="*/ 396815 h 1337095"/>
              <a:gd name="connsiteX10" fmla="*/ 146649 w 3830137"/>
              <a:gd name="connsiteY10" fmla="*/ 388189 h 1337095"/>
              <a:gd name="connsiteX11" fmla="*/ 189781 w 3830137"/>
              <a:gd name="connsiteY11" fmla="*/ 370936 h 1337095"/>
              <a:gd name="connsiteX12" fmla="*/ 224287 w 3830137"/>
              <a:gd name="connsiteY12" fmla="*/ 353683 h 1337095"/>
              <a:gd name="connsiteX13" fmla="*/ 267419 w 3830137"/>
              <a:gd name="connsiteY13" fmla="*/ 345057 h 1337095"/>
              <a:gd name="connsiteX14" fmla="*/ 353683 w 3830137"/>
              <a:gd name="connsiteY14" fmla="*/ 319178 h 1337095"/>
              <a:gd name="connsiteX15" fmla="*/ 388189 w 3830137"/>
              <a:gd name="connsiteY15" fmla="*/ 301925 h 1337095"/>
              <a:gd name="connsiteX16" fmla="*/ 431321 w 3830137"/>
              <a:gd name="connsiteY16" fmla="*/ 293298 h 1337095"/>
              <a:gd name="connsiteX17" fmla="*/ 500332 w 3830137"/>
              <a:gd name="connsiteY17" fmla="*/ 267419 h 1337095"/>
              <a:gd name="connsiteX18" fmla="*/ 569343 w 3830137"/>
              <a:gd name="connsiteY18" fmla="*/ 232913 h 1337095"/>
              <a:gd name="connsiteX19" fmla="*/ 621102 w 3830137"/>
              <a:gd name="connsiteY19" fmla="*/ 198408 h 1337095"/>
              <a:gd name="connsiteX20" fmla="*/ 646981 w 3830137"/>
              <a:gd name="connsiteY20" fmla="*/ 181155 h 1337095"/>
              <a:gd name="connsiteX21" fmla="*/ 672860 w 3830137"/>
              <a:gd name="connsiteY21" fmla="*/ 172529 h 1337095"/>
              <a:gd name="connsiteX22" fmla="*/ 733245 w 3830137"/>
              <a:gd name="connsiteY22" fmla="*/ 138023 h 1337095"/>
              <a:gd name="connsiteX23" fmla="*/ 759124 w 3830137"/>
              <a:gd name="connsiteY23" fmla="*/ 129396 h 1337095"/>
              <a:gd name="connsiteX24" fmla="*/ 810883 w 3830137"/>
              <a:gd name="connsiteY24" fmla="*/ 103517 h 1337095"/>
              <a:gd name="connsiteX25" fmla="*/ 819509 w 3830137"/>
              <a:gd name="connsiteY25" fmla="*/ 77638 h 1337095"/>
              <a:gd name="connsiteX26" fmla="*/ 888521 w 3830137"/>
              <a:gd name="connsiteY26" fmla="*/ 69012 h 1337095"/>
              <a:gd name="connsiteX27" fmla="*/ 914400 w 3830137"/>
              <a:gd name="connsiteY27" fmla="*/ 86264 h 1337095"/>
              <a:gd name="connsiteX28" fmla="*/ 940279 w 3830137"/>
              <a:gd name="connsiteY28" fmla="*/ 112144 h 1337095"/>
              <a:gd name="connsiteX29" fmla="*/ 966158 w 3830137"/>
              <a:gd name="connsiteY29" fmla="*/ 120770 h 1337095"/>
              <a:gd name="connsiteX30" fmla="*/ 1026543 w 3830137"/>
              <a:gd name="connsiteY30" fmla="*/ 103517 h 1337095"/>
              <a:gd name="connsiteX31" fmla="*/ 1078302 w 3830137"/>
              <a:gd name="connsiteY31" fmla="*/ 77638 h 1337095"/>
              <a:gd name="connsiteX32" fmla="*/ 1104181 w 3830137"/>
              <a:gd name="connsiteY32" fmla="*/ 60385 h 1337095"/>
              <a:gd name="connsiteX33" fmla="*/ 1190445 w 3830137"/>
              <a:gd name="connsiteY33" fmla="*/ 60385 h 1337095"/>
              <a:gd name="connsiteX34" fmla="*/ 1242204 w 3830137"/>
              <a:gd name="connsiteY34" fmla="*/ 77638 h 1337095"/>
              <a:gd name="connsiteX35" fmla="*/ 1268083 w 3830137"/>
              <a:gd name="connsiteY35" fmla="*/ 94891 h 1337095"/>
              <a:gd name="connsiteX36" fmla="*/ 1328468 w 3830137"/>
              <a:gd name="connsiteY36" fmla="*/ 112144 h 1337095"/>
              <a:gd name="connsiteX37" fmla="*/ 1380226 w 3830137"/>
              <a:gd name="connsiteY37" fmla="*/ 103517 h 1337095"/>
              <a:gd name="connsiteX38" fmla="*/ 1431985 w 3830137"/>
              <a:gd name="connsiteY38" fmla="*/ 86264 h 1337095"/>
              <a:gd name="connsiteX39" fmla="*/ 1457864 w 3830137"/>
              <a:gd name="connsiteY39" fmla="*/ 77638 h 1337095"/>
              <a:gd name="connsiteX40" fmla="*/ 1509623 w 3830137"/>
              <a:gd name="connsiteY40" fmla="*/ 60385 h 1337095"/>
              <a:gd name="connsiteX41" fmla="*/ 1535502 w 3830137"/>
              <a:gd name="connsiteY41" fmla="*/ 51759 h 1337095"/>
              <a:gd name="connsiteX42" fmla="*/ 1561381 w 3830137"/>
              <a:gd name="connsiteY42" fmla="*/ 34506 h 1337095"/>
              <a:gd name="connsiteX43" fmla="*/ 1613140 w 3830137"/>
              <a:gd name="connsiteY43" fmla="*/ 17253 h 1337095"/>
              <a:gd name="connsiteX44" fmla="*/ 1673524 w 3830137"/>
              <a:gd name="connsiteY44" fmla="*/ 0 h 1337095"/>
              <a:gd name="connsiteX45" fmla="*/ 1716657 w 3830137"/>
              <a:gd name="connsiteY45" fmla="*/ 60385 h 1337095"/>
              <a:gd name="connsiteX46" fmla="*/ 1759789 w 3830137"/>
              <a:gd name="connsiteY46" fmla="*/ 103517 h 1337095"/>
              <a:gd name="connsiteX47" fmla="*/ 1777041 w 3830137"/>
              <a:gd name="connsiteY47" fmla="*/ 129396 h 1337095"/>
              <a:gd name="connsiteX48" fmla="*/ 1863306 w 3830137"/>
              <a:gd name="connsiteY48" fmla="*/ 155276 h 1337095"/>
              <a:gd name="connsiteX49" fmla="*/ 1915064 w 3830137"/>
              <a:gd name="connsiteY49" fmla="*/ 172529 h 1337095"/>
              <a:gd name="connsiteX50" fmla="*/ 2035834 w 3830137"/>
              <a:gd name="connsiteY50" fmla="*/ 189781 h 1337095"/>
              <a:gd name="connsiteX51" fmla="*/ 2182483 w 3830137"/>
              <a:gd name="connsiteY51" fmla="*/ 181155 h 1337095"/>
              <a:gd name="connsiteX52" fmla="*/ 2208362 w 3830137"/>
              <a:gd name="connsiteY52" fmla="*/ 172529 h 1337095"/>
              <a:gd name="connsiteX53" fmla="*/ 2346385 w 3830137"/>
              <a:gd name="connsiteY53" fmla="*/ 181155 h 1337095"/>
              <a:gd name="connsiteX54" fmla="*/ 2380891 w 3830137"/>
              <a:gd name="connsiteY54" fmla="*/ 189781 h 1337095"/>
              <a:gd name="connsiteX55" fmla="*/ 2441275 w 3830137"/>
              <a:gd name="connsiteY55" fmla="*/ 198408 h 1337095"/>
              <a:gd name="connsiteX56" fmla="*/ 2484408 w 3830137"/>
              <a:gd name="connsiteY56" fmla="*/ 207034 h 1337095"/>
              <a:gd name="connsiteX57" fmla="*/ 2510287 w 3830137"/>
              <a:gd name="connsiteY57" fmla="*/ 224287 h 1337095"/>
              <a:gd name="connsiteX58" fmla="*/ 2544792 w 3830137"/>
              <a:gd name="connsiteY58" fmla="*/ 258793 h 1337095"/>
              <a:gd name="connsiteX59" fmla="*/ 2579298 w 3830137"/>
              <a:gd name="connsiteY59" fmla="*/ 301925 h 1337095"/>
              <a:gd name="connsiteX60" fmla="*/ 2631057 w 3830137"/>
              <a:gd name="connsiteY60" fmla="*/ 345057 h 1337095"/>
              <a:gd name="connsiteX61" fmla="*/ 2656936 w 3830137"/>
              <a:gd name="connsiteY61" fmla="*/ 353683 h 1337095"/>
              <a:gd name="connsiteX62" fmla="*/ 2700068 w 3830137"/>
              <a:gd name="connsiteY62" fmla="*/ 370936 h 1337095"/>
              <a:gd name="connsiteX63" fmla="*/ 2829464 w 3830137"/>
              <a:gd name="connsiteY63" fmla="*/ 396815 h 1337095"/>
              <a:gd name="connsiteX64" fmla="*/ 2855343 w 3830137"/>
              <a:gd name="connsiteY64" fmla="*/ 405442 h 1337095"/>
              <a:gd name="connsiteX65" fmla="*/ 2915728 w 3830137"/>
              <a:gd name="connsiteY65" fmla="*/ 414068 h 1337095"/>
              <a:gd name="connsiteX66" fmla="*/ 2967487 w 3830137"/>
              <a:gd name="connsiteY66" fmla="*/ 422695 h 1337095"/>
              <a:gd name="connsiteX67" fmla="*/ 3053751 w 3830137"/>
              <a:gd name="connsiteY67" fmla="*/ 439947 h 1337095"/>
              <a:gd name="connsiteX68" fmla="*/ 3183147 w 3830137"/>
              <a:gd name="connsiteY68" fmla="*/ 457200 h 1337095"/>
              <a:gd name="connsiteX69" fmla="*/ 3295291 w 3830137"/>
              <a:gd name="connsiteY69" fmla="*/ 474453 h 1337095"/>
              <a:gd name="connsiteX70" fmla="*/ 3347049 w 3830137"/>
              <a:gd name="connsiteY70" fmla="*/ 483080 h 1337095"/>
              <a:gd name="connsiteX71" fmla="*/ 3407434 w 3830137"/>
              <a:gd name="connsiteY71" fmla="*/ 491706 h 1337095"/>
              <a:gd name="connsiteX72" fmla="*/ 3441940 w 3830137"/>
              <a:gd name="connsiteY72" fmla="*/ 500332 h 1337095"/>
              <a:gd name="connsiteX73" fmla="*/ 3467819 w 3830137"/>
              <a:gd name="connsiteY73" fmla="*/ 508959 h 1337095"/>
              <a:gd name="connsiteX74" fmla="*/ 3588589 w 3830137"/>
              <a:gd name="connsiteY74" fmla="*/ 517585 h 1337095"/>
              <a:gd name="connsiteX75" fmla="*/ 3631721 w 3830137"/>
              <a:gd name="connsiteY75" fmla="*/ 534838 h 1337095"/>
              <a:gd name="connsiteX76" fmla="*/ 3761117 w 3830137"/>
              <a:gd name="connsiteY76" fmla="*/ 560717 h 1337095"/>
              <a:gd name="connsiteX77" fmla="*/ 3786996 w 3830137"/>
              <a:gd name="connsiteY77" fmla="*/ 577970 h 1337095"/>
              <a:gd name="connsiteX78" fmla="*/ 3821502 w 3830137"/>
              <a:gd name="connsiteY78" fmla="*/ 629729 h 1337095"/>
              <a:gd name="connsiteX79" fmla="*/ 3830128 w 3830137"/>
              <a:gd name="connsiteY79" fmla="*/ 655608 h 1337095"/>
              <a:gd name="connsiteX80" fmla="*/ 3821502 w 3830137"/>
              <a:gd name="connsiteY80" fmla="*/ 759125 h 1337095"/>
              <a:gd name="connsiteX81" fmla="*/ 3786996 w 3830137"/>
              <a:gd name="connsiteY81" fmla="*/ 810883 h 1337095"/>
              <a:gd name="connsiteX82" fmla="*/ 3735238 w 3830137"/>
              <a:gd name="connsiteY82" fmla="*/ 871268 h 1337095"/>
              <a:gd name="connsiteX83" fmla="*/ 3657600 w 3830137"/>
              <a:gd name="connsiteY83" fmla="*/ 948906 h 1337095"/>
              <a:gd name="connsiteX84" fmla="*/ 3631721 w 3830137"/>
              <a:gd name="connsiteY84" fmla="*/ 974785 h 1337095"/>
              <a:gd name="connsiteX85" fmla="*/ 3571336 w 3830137"/>
              <a:gd name="connsiteY85" fmla="*/ 1009291 h 1337095"/>
              <a:gd name="connsiteX86" fmla="*/ 3519577 w 3830137"/>
              <a:gd name="connsiteY86" fmla="*/ 1043796 h 1337095"/>
              <a:gd name="connsiteX87" fmla="*/ 3459192 w 3830137"/>
              <a:gd name="connsiteY87" fmla="*/ 1086929 h 1337095"/>
              <a:gd name="connsiteX88" fmla="*/ 3390181 w 3830137"/>
              <a:gd name="connsiteY88" fmla="*/ 1121434 h 1337095"/>
              <a:gd name="connsiteX89" fmla="*/ 3355675 w 3830137"/>
              <a:gd name="connsiteY89" fmla="*/ 1130061 h 1337095"/>
              <a:gd name="connsiteX90" fmla="*/ 3329796 w 3830137"/>
              <a:gd name="connsiteY90" fmla="*/ 1138687 h 1337095"/>
              <a:gd name="connsiteX91" fmla="*/ 3174521 w 3830137"/>
              <a:gd name="connsiteY91" fmla="*/ 1155940 h 1337095"/>
              <a:gd name="connsiteX92" fmla="*/ 3027872 w 3830137"/>
              <a:gd name="connsiteY92" fmla="*/ 1164566 h 1337095"/>
              <a:gd name="connsiteX93" fmla="*/ 2915728 w 3830137"/>
              <a:gd name="connsiteY93" fmla="*/ 1181819 h 1337095"/>
              <a:gd name="connsiteX94" fmla="*/ 2803585 w 3830137"/>
              <a:gd name="connsiteY94" fmla="*/ 1207698 h 1337095"/>
              <a:gd name="connsiteX95" fmla="*/ 2717321 w 3830137"/>
              <a:gd name="connsiteY95" fmla="*/ 1216325 h 1337095"/>
              <a:gd name="connsiteX96" fmla="*/ 2674189 w 3830137"/>
              <a:gd name="connsiteY96" fmla="*/ 1224951 h 1337095"/>
              <a:gd name="connsiteX97" fmla="*/ 2622430 w 3830137"/>
              <a:gd name="connsiteY97" fmla="*/ 1233578 h 1337095"/>
              <a:gd name="connsiteX98" fmla="*/ 2536166 w 3830137"/>
              <a:gd name="connsiteY98" fmla="*/ 1250830 h 1337095"/>
              <a:gd name="connsiteX99" fmla="*/ 2467155 w 3830137"/>
              <a:gd name="connsiteY99" fmla="*/ 1268083 h 1337095"/>
              <a:gd name="connsiteX100" fmla="*/ 2380891 w 3830137"/>
              <a:gd name="connsiteY100" fmla="*/ 1293963 h 1337095"/>
              <a:gd name="connsiteX101" fmla="*/ 2165230 w 3830137"/>
              <a:gd name="connsiteY101" fmla="*/ 1311215 h 1337095"/>
              <a:gd name="connsiteX102" fmla="*/ 2053087 w 3830137"/>
              <a:gd name="connsiteY102" fmla="*/ 1328468 h 1337095"/>
              <a:gd name="connsiteX103" fmla="*/ 2009955 w 3830137"/>
              <a:gd name="connsiteY103" fmla="*/ 1337095 h 1337095"/>
              <a:gd name="connsiteX104" fmla="*/ 1742536 w 3830137"/>
              <a:gd name="connsiteY104" fmla="*/ 1328468 h 1337095"/>
              <a:gd name="connsiteX105" fmla="*/ 1613140 w 3830137"/>
              <a:gd name="connsiteY105" fmla="*/ 1302589 h 1337095"/>
              <a:gd name="connsiteX106" fmla="*/ 1483743 w 3830137"/>
              <a:gd name="connsiteY106" fmla="*/ 1285336 h 1337095"/>
              <a:gd name="connsiteX107" fmla="*/ 1380226 w 3830137"/>
              <a:gd name="connsiteY107" fmla="*/ 1268083 h 1337095"/>
              <a:gd name="connsiteX108" fmla="*/ 1276709 w 3830137"/>
              <a:gd name="connsiteY108" fmla="*/ 1242204 h 1337095"/>
              <a:gd name="connsiteX109" fmla="*/ 1207698 w 3830137"/>
              <a:gd name="connsiteY109" fmla="*/ 1233578 h 1337095"/>
              <a:gd name="connsiteX110" fmla="*/ 1130060 w 3830137"/>
              <a:gd name="connsiteY110" fmla="*/ 1224951 h 1337095"/>
              <a:gd name="connsiteX111" fmla="*/ 1052423 w 3830137"/>
              <a:gd name="connsiteY111" fmla="*/ 1207698 h 1337095"/>
              <a:gd name="connsiteX112" fmla="*/ 983411 w 3830137"/>
              <a:gd name="connsiteY112" fmla="*/ 1199072 h 1337095"/>
              <a:gd name="connsiteX113" fmla="*/ 940279 w 3830137"/>
              <a:gd name="connsiteY113" fmla="*/ 1181819 h 1337095"/>
              <a:gd name="connsiteX114" fmla="*/ 785004 w 3830137"/>
              <a:gd name="connsiteY114" fmla="*/ 1164566 h 1337095"/>
              <a:gd name="connsiteX115" fmla="*/ 724619 w 3830137"/>
              <a:gd name="connsiteY115" fmla="*/ 1147313 h 1337095"/>
              <a:gd name="connsiteX116" fmla="*/ 698740 w 3830137"/>
              <a:gd name="connsiteY116" fmla="*/ 1130061 h 1337095"/>
              <a:gd name="connsiteX117" fmla="*/ 638355 w 3830137"/>
              <a:gd name="connsiteY117" fmla="*/ 1121434 h 1337095"/>
              <a:gd name="connsiteX118" fmla="*/ 595223 w 3830137"/>
              <a:gd name="connsiteY118" fmla="*/ 1112808 h 1337095"/>
              <a:gd name="connsiteX119" fmla="*/ 327804 w 3830137"/>
              <a:gd name="connsiteY119" fmla="*/ 1121434 h 1337095"/>
              <a:gd name="connsiteX120" fmla="*/ 319177 w 3830137"/>
              <a:gd name="connsiteY120" fmla="*/ 1138687 h 133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830137" h="1337095">
                <a:moveTo>
                  <a:pt x="319177" y="1138687"/>
                </a:moveTo>
                <a:cubicBezTo>
                  <a:pt x="288985" y="1102744"/>
                  <a:pt x="195332" y="989230"/>
                  <a:pt x="146649" y="905774"/>
                </a:cubicBezTo>
                <a:cubicBezTo>
                  <a:pt x="126521" y="871268"/>
                  <a:pt x="110232" y="834215"/>
                  <a:pt x="86264" y="802257"/>
                </a:cubicBezTo>
                <a:cubicBezTo>
                  <a:pt x="77638" y="790755"/>
                  <a:pt x="67782" y="780080"/>
                  <a:pt x="60385" y="767751"/>
                </a:cubicBezTo>
                <a:cubicBezTo>
                  <a:pt x="51079" y="752241"/>
                  <a:pt x="22806" y="693685"/>
                  <a:pt x="17253" y="672861"/>
                </a:cubicBezTo>
                <a:cubicBezTo>
                  <a:pt x="9697" y="644527"/>
                  <a:pt x="0" y="586596"/>
                  <a:pt x="0" y="586596"/>
                </a:cubicBezTo>
                <a:cubicBezTo>
                  <a:pt x="2875" y="554966"/>
                  <a:pt x="442" y="522394"/>
                  <a:pt x="8626" y="491706"/>
                </a:cubicBezTo>
                <a:cubicBezTo>
                  <a:pt x="12331" y="477814"/>
                  <a:pt x="26149" y="468900"/>
                  <a:pt x="34506" y="457200"/>
                </a:cubicBezTo>
                <a:cubicBezTo>
                  <a:pt x="40532" y="448764"/>
                  <a:pt x="44427" y="438652"/>
                  <a:pt x="51758" y="431321"/>
                </a:cubicBezTo>
                <a:cubicBezTo>
                  <a:pt x="61768" y="421311"/>
                  <a:pt x="101320" y="400874"/>
                  <a:pt x="112143" y="396815"/>
                </a:cubicBezTo>
                <a:cubicBezTo>
                  <a:pt x="123244" y="392652"/>
                  <a:pt x="135401" y="391938"/>
                  <a:pt x="146649" y="388189"/>
                </a:cubicBezTo>
                <a:cubicBezTo>
                  <a:pt x="161339" y="383292"/>
                  <a:pt x="175631" y="377225"/>
                  <a:pt x="189781" y="370936"/>
                </a:cubicBezTo>
                <a:cubicBezTo>
                  <a:pt x="201532" y="365713"/>
                  <a:pt x="212087" y="357750"/>
                  <a:pt x="224287" y="353683"/>
                </a:cubicBezTo>
                <a:cubicBezTo>
                  <a:pt x="238197" y="349047"/>
                  <a:pt x="253042" y="347932"/>
                  <a:pt x="267419" y="345057"/>
                </a:cubicBezTo>
                <a:cubicBezTo>
                  <a:pt x="349152" y="304189"/>
                  <a:pt x="246280" y="351398"/>
                  <a:pt x="353683" y="319178"/>
                </a:cubicBezTo>
                <a:cubicBezTo>
                  <a:pt x="366000" y="315483"/>
                  <a:pt x="375989" y="305992"/>
                  <a:pt x="388189" y="301925"/>
                </a:cubicBezTo>
                <a:cubicBezTo>
                  <a:pt x="402099" y="297288"/>
                  <a:pt x="417097" y="296854"/>
                  <a:pt x="431321" y="293298"/>
                </a:cubicBezTo>
                <a:cubicBezTo>
                  <a:pt x="447101" y="289353"/>
                  <a:pt x="490972" y="271739"/>
                  <a:pt x="500332" y="267419"/>
                </a:cubicBezTo>
                <a:cubicBezTo>
                  <a:pt x="523684" y="256641"/>
                  <a:pt x="547943" y="247179"/>
                  <a:pt x="569343" y="232913"/>
                </a:cubicBezTo>
                <a:lnTo>
                  <a:pt x="621102" y="198408"/>
                </a:lnTo>
                <a:cubicBezTo>
                  <a:pt x="629728" y="192657"/>
                  <a:pt x="637145" y="184433"/>
                  <a:pt x="646981" y="181155"/>
                </a:cubicBezTo>
                <a:lnTo>
                  <a:pt x="672860" y="172529"/>
                </a:lnTo>
                <a:cubicBezTo>
                  <a:pt x="698850" y="155203"/>
                  <a:pt x="702601" y="151157"/>
                  <a:pt x="733245" y="138023"/>
                </a:cubicBezTo>
                <a:cubicBezTo>
                  <a:pt x="741603" y="134441"/>
                  <a:pt x="750991" y="133462"/>
                  <a:pt x="759124" y="129396"/>
                </a:cubicBezTo>
                <a:cubicBezTo>
                  <a:pt x="826015" y="95951"/>
                  <a:pt x="745836" y="125201"/>
                  <a:pt x="810883" y="103517"/>
                </a:cubicBezTo>
                <a:cubicBezTo>
                  <a:pt x="813758" y="94891"/>
                  <a:pt x="813829" y="84738"/>
                  <a:pt x="819509" y="77638"/>
                </a:cubicBezTo>
                <a:cubicBezTo>
                  <a:pt x="842269" y="49188"/>
                  <a:pt x="856887" y="62685"/>
                  <a:pt x="888521" y="69012"/>
                </a:cubicBezTo>
                <a:cubicBezTo>
                  <a:pt x="897147" y="74763"/>
                  <a:pt x="906436" y="79627"/>
                  <a:pt x="914400" y="86264"/>
                </a:cubicBezTo>
                <a:cubicBezTo>
                  <a:pt x="923772" y="94074"/>
                  <a:pt x="930128" y="105377"/>
                  <a:pt x="940279" y="112144"/>
                </a:cubicBezTo>
                <a:cubicBezTo>
                  <a:pt x="947845" y="117188"/>
                  <a:pt x="957532" y="117895"/>
                  <a:pt x="966158" y="120770"/>
                </a:cubicBezTo>
                <a:cubicBezTo>
                  <a:pt x="977220" y="118005"/>
                  <a:pt x="1014163" y="109707"/>
                  <a:pt x="1026543" y="103517"/>
                </a:cubicBezTo>
                <a:cubicBezTo>
                  <a:pt x="1093426" y="70075"/>
                  <a:pt x="1013262" y="99317"/>
                  <a:pt x="1078302" y="77638"/>
                </a:cubicBezTo>
                <a:cubicBezTo>
                  <a:pt x="1086928" y="71887"/>
                  <a:pt x="1094908" y="65022"/>
                  <a:pt x="1104181" y="60385"/>
                </a:cubicBezTo>
                <a:cubicBezTo>
                  <a:pt x="1137638" y="43657"/>
                  <a:pt x="1147246" y="54214"/>
                  <a:pt x="1190445" y="60385"/>
                </a:cubicBezTo>
                <a:cubicBezTo>
                  <a:pt x="1207698" y="66136"/>
                  <a:pt x="1227072" y="67550"/>
                  <a:pt x="1242204" y="77638"/>
                </a:cubicBezTo>
                <a:cubicBezTo>
                  <a:pt x="1250830" y="83389"/>
                  <a:pt x="1258810" y="90254"/>
                  <a:pt x="1268083" y="94891"/>
                </a:cubicBezTo>
                <a:cubicBezTo>
                  <a:pt x="1280455" y="101077"/>
                  <a:pt x="1317417" y="109381"/>
                  <a:pt x="1328468" y="112144"/>
                </a:cubicBezTo>
                <a:cubicBezTo>
                  <a:pt x="1345721" y="109268"/>
                  <a:pt x="1363258" y="107759"/>
                  <a:pt x="1380226" y="103517"/>
                </a:cubicBezTo>
                <a:cubicBezTo>
                  <a:pt x="1397869" y="99106"/>
                  <a:pt x="1414732" y="92015"/>
                  <a:pt x="1431985" y="86264"/>
                </a:cubicBezTo>
                <a:lnTo>
                  <a:pt x="1457864" y="77638"/>
                </a:lnTo>
                <a:lnTo>
                  <a:pt x="1509623" y="60385"/>
                </a:lnTo>
                <a:lnTo>
                  <a:pt x="1535502" y="51759"/>
                </a:lnTo>
                <a:cubicBezTo>
                  <a:pt x="1544128" y="46008"/>
                  <a:pt x="1551907" y="38717"/>
                  <a:pt x="1561381" y="34506"/>
                </a:cubicBezTo>
                <a:cubicBezTo>
                  <a:pt x="1578000" y="27120"/>
                  <a:pt x="1595887" y="23004"/>
                  <a:pt x="1613140" y="17253"/>
                </a:cubicBezTo>
                <a:cubicBezTo>
                  <a:pt x="1650263" y="4879"/>
                  <a:pt x="1630203" y="10831"/>
                  <a:pt x="1673524" y="0"/>
                </a:cubicBezTo>
                <a:cubicBezTo>
                  <a:pt x="1729595" y="18691"/>
                  <a:pt x="1670652" y="-8626"/>
                  <a:pt x="1716657" y="60385"/>
                </a:cubicBezTo>
                <a:cubicBezTo>
                  <a:pt x="1739660" y="94891"/>
                  <a:pt x="1725283" y="80513"/>
                  <a:pt x="1759789" y="103517"/>
                </a:cubicBezTo>
                <a:cubicBezTo>
                  <a:pt x="1765540" y="112143"/>
                  <a:pt x="1768249" y="123901"/>
                  <a:pt x="1777041" y="129396"/>
                </a:cubicBezTo>
                <a:cubicBezTo>
                  <a:pt x="1795807" y="141125"/>
                  <a:pt x="1839998" y="148283"/>
                  <a:pt x="1863306" y="155276"/>
                </a:cubicBezTo>
                <a:cubicBezTo>
                  <a:pt x="1880725" y="160502"/>
                  <a:pt x="1897231" y="168963"/>
                  <a:pt x="1915064" y="172529"/>
                </a:cubicBezTo>
                <a:cubicBezTo>
                  <a:pt x="1983729" y="186261"/>
                  <a:pt x="1943624" y="179536"/>
                  <a:pt x="2035834" y="189781"/>
                </a:cubicBezTo>
                <a:cubicBezTo>
                  <a:pt x="2084717" y="186906"/>
                  <a:pt x="2133759" y="186027"/>
                  <a:pt x="2182483" y="181155"/>
                </a:cubicBezTo>
                <a:cubicBezTo>
                  <a:pt x="2191531" y="180250"/>
                  <a:pt x="2199269" y="172529"/>
                  <a:pt x="2208362" y="172529"/>
                </a:cubicBezTo>
                <a:cubicBezTo>
                  <a:pt x="2254459" y="172529"/>
                  <a:pt x="2300377" y="178280"/>
                  <a:pt x="2346385" y="181155"/>
                </a:cubicBezTo>
                <a:cubicBezTo>
                  <a:pt x="2357887" y="184030"/>
                  <a:pt x="2369226" y="187660"/>
                  <a:pt x="2380891" y="189781"/>
                </a:cubicBezTo>
                <a:cubicBezTo>
                  <a:pt x="2400895" y="193418"/>
                  <a:pt x="2421219" y="195065"/>
                  <a:pt x="2441275" y="198408"/>
                </a:cubicBezTo>
                <a:cubicBezTo>
                  <a:pt x="2455738" y="200819"/>
                  <a:pt x="2470030" y="204159"/>
                  <a:pt x="2484408" y="207034"/>
                </a:cubicBezTo>
                <a:cubicBezTo>
                  <a:pt x="2493034" y="212785"/>
                  <a:pt x="2503810" y="216191"/>
                  <a:pt x="2510287" y="224287"/>
                </a:cubicBezTo>
                <a:cubicBezTo>
                  <a:pt x="2543747" y="266112"/>
                  <a:pt x="2488328" y="239970"/>
                  <a:pt x="2544792" y="258793"/>
                </a:cubicBezTo>
                <a:cubicBezTo>
                  <a:pt x="2558954" y="301277"/>
                  <a:pt x="2543280" y="271910"/>
                  <a:pt x="2579298" y="301925"/>
                </a:cubicBezTo>
                <a:cubicBezTo>
                  <a:pt x="2607915" y="325773"/>
                  <a:pt x="2598930" y="328994"/>
                  <a:pt x="2631057" y="345057"/>
                </a:cubicBezTo>
                <a:cubicBezTo>
                  <a:pt x="2639190" y="349123"/>
                  <a:pt x="2648422" y="350490"/>
                  <a:pt x="2656936" y="353683"/>
                </a:cubicBezTo>
                <a:cubicBezTo>
                  <a:pt x="2671435" y="359120"/>
                  <a:pt x="2685179" y="366682"/>
                  <a:pt x="2700068" y="370936"/>
                </a:cubicBezTo>
                <a:cubicBezTo>
                  <a:pt x="2744270" y="383565"/>
                  <a:pt x="2784881" y="389385"/>
                  <a:pt x="2829464" y="396815"/>
                </a:cubicBezTo>
                <a:cubicBezTo>
                  <a:pt x="2838090" y="399691"/>
                  <a:pt x="2846427" y="403659"/>
                  <a:pt x="2855343" y="405442"/>
                </a:cubicBezTo>
                <a:cubicBezTo>
                  <a:pt x="2875281" y="409430"/>
                  <a:pt x="2895632" y="410976"/>
                  <a:pt x="2915728" y="414068"/>
                </a:cubicBezTo>
                <a:cubicBezTo>
                  <a:pt x="2933016" y="416728"/>
                  <a:pt x="2950336" y="419265"/>
                  <a:pt x="2967487" y="422695"/>
                </a:cubicBezTo>
                <a:cubicBezTo>
                  <a:pt x="3036060" y="436410"/>
                  <a:pt x="2965071" y="428123"/>
                  <a:pt x="3053751" y="439947"/>
                </a:cubicBezTo>
                <a:cubicBezTo>
                  <a:pt x="3212115" y="461062"/>
                  <a:pt x="3063157" y="437202"/>
                  <a:pt x="3183147" y="457200"/>
                </a:cubicBezTo>
                <a:cubicBezTo>
                  <a:pt x="3240041" y="476166"/>
                  <a:pt x="3188539" y="461109"/>
                  <a:pt x="3295291" y="474453"/>
                </a:cubicBezTo>
                <a:cubicBezTo>
                  <a:pt x="3312647" y="476622"/>
                  <a:pt x="3329762" y="480420"/>
                  <a:pt x="3347049" y="483080"/>
                </a:cubicBezTo>
                <a:cubicBezTo>
                  <a:pt x="3367145" y="486172"/>
                  <a:pt x="3387429" y="488069"/>
                  <a:pt x="3407434" y="491706"/>
                </a:cubicBezTo>
                <a:cubicBezTo>
                  <a:pt x="3419099" y="493827"/>
                  <a:pt x="3430540" y="497075"/>
                  <a:pt x="3441940" y="500332"/>
                </a:cubicBezTo>
                <a:cubicBezTo>
                  <a:pt x="3450683" y="502830"/>
                  <a:pt x="3458788" y="507897"/>
                  <a:pt x="3467819" y="508959"/>
                </a:cubicBezTo>
                <a:cubicBezTo>
                  <a:pt x="3507902" y="513675"/>
                  <a:pt x="3548332" y="514710"/>
                  <a:pt x="3588589" y="517585"/>
                </a:cubicBezTo>
                <a:cubicBezTo>
                  <a:pt x="3602966" y="523336"/>
                  <a:pt x="3616698" y="531082"/>
                  <a:pt x="3631721" y="534838"/>
                </a:cubicBezTo>
                <a:cubicBezTo>
                  <a:pt x="3674394" y="545506"/>
                  <a:pt x="3761117" y="560717"/>
                  <a:pt x="3761117" y="560717"/>
                </a:cubicBezTo>
                <a:cubicBezTo>
                  <a:pt x="3769743" y="566468"/>
                  <a:pt x="3780169" y="570168"/>
                  <a:pt x="3786996" y="577970"/>
                </a:cubicBezTo>
                <a:cubicBezTo>
                  <a:pt x="3800650" y="593575"/>
                  <a:pt x="3821502" y="629729"/>
                  <a:pt x="3821502" y="629729"/>
                </a:cubicBezTo>
                <a:cubicBezTo>
                  <a:pt x="3824377" y="638355"/>
                  <a:pt x="3830128" y="646515"/>
                  <a:pt x="3830128" y="655608"/>
                </a:cubicBezTo>
                <a:cubicBezTo>
                  <a:pt x="3830128" y="690233"/>
                  <a:pt x="3830769" y="725763"/>
                  <a:pt x="3821502" y="759125"/>
                </a:cubicBezTo>
                <a:cubicBezTo>
                  <a:pt x="3815952" y="779104"/>
                  <a:pt x="3798887" y="793896"/>
                  <a:pt x="3786996" y="810883"/>
                </a:cubicBezTo>
                <a:cubicBezTo>
                  <a:pt x="3723366" y="901783"/>
                  <a:pt x="3797105" y="795652"/>
                  <a:pt x="3735238" y="871268"/>
                </a:cubicBezTo>
                <a:cubicBezTo>
                  <a:pt x="3670872" y="949938"/>
                  <a:pt x="3713020" y="930433"/>
                  <a:pt x="3657600" y="948906"/>
                </a:cubicBezTo>
                <a:cubicBezTo>
                  <a:pt x="3648974" y="957532"/>
                  <a:pt x="3641715" y="967789"/>
                  <a:pt x="3631721" y="974785"/>
                </a:cubicBezTo>
                <a:cubicBezTo>
                  <a:pt x="3612729" y="988080"/>
                  <a:pt x="3591080" y="997141"/>
                  <a:pt x="3571336" y="1009291"/>
                </a:cubicBezTo>
                <a:cubicBezTo>
                  <a:pt x="3553677" y="1020158"/>
                  <a:pt x="3536830" y="1032294"/>
                  <a:pt x="3519577" y="1043796"/>
                </a:cubicBezTo>
                <a:cubicBezTo>
                  <a:pt x="3491642" y="1085700"/>
                  <a:pt x="3515076" y="1061136"/>
                  <a:pt x="3459192" y="1086929"/>
                </a:cubicBezTo>
                <a:cubicBezTo>
                  <a:pt x="3435840" y="1097707"/>
                  <a:pt x="3415132" y="1115196"/>
                  <a:pt x="3390181" y="1121434"/>
                </a:cubicBezTo>
                <a:cubicBezTo>
                  <a:pt x="3378679" y="1124310"/>
                  <a:pt x="3367075" y="1126804"/>
                  <a:pt x="3355675" y="1130061"/>
                </a:cubicBezTo>
                <a:cubicBezTo>
                  <a:pt x="3346932" y="1132559"/>
                  <a:pt x="3338742" y="1137060"/>
                  <a:pt x="3329796" y="1138687"/>
                </a:cubicBezTo>
                <a:cubicBezTo>
                  <a:pt x="3304738" y="1143243"/>
                  <a:pt x="3193320" y="1154548"/>
                  <a:pt x="3174521" y="1155940"/>
                </a:cubicBezTo>
                <a:cubicBezTo>
                  <a:pt x="3125687" y="1159557"/>
                  <a:pt x="3076755" y="1161691"/>
                  <a:pt x="3027872" y="1164566"/>
                </a:cubicBezTo>
                <a:cubicBezTo>
                  <a:pt x="3005845" y="1167713"/>
                  <a:pt x="2939651" y="1176693"/>
                  <a:pt x="2915728" y="1181819"/>
                </a:cubicBezTo>
                <a:cubicBezTo>
                  <a:pt x="2884164" y="1188583"/>
                  <a:pt x="2838017" y="1203107"/>
                  <a:pt x="2803585" y="1207698"/>
                </a:cubicBezTo>
                <a:cubicBezTo>
                  <a:pt x="2774940" y="1211517"/>
                  <a:pt x="2745966" y="1212506"/>
                  <a:pt x="2717321" y="1216325"/>
                </a:cubicBezTo>
                <a:cubicBezTo>
                  <a:pt x="2702788" y="1218263"/>
                  <a:pt x="2688615" y="1222328"/>
                  <a:pt x="2674189" y="1224951"/>
                </a:cubicBezTo>
                <a:cubicBezTo>
                  <a:pt x="2656980" y="1228080"/>
                  <a:pt x="2639621" y="1230355"/>
                  <a:pt x="2622430" y="1233578"/>
                </a:cubicBezTo>
                <a:cubicBezTo>
                  <a:pt x="2593608" y="1238982"/>
                  <a:pt x="2563985" y="1241556"/>
                  <a:pt x="2536166" y="1250830"/>
                </a:cubicBezTo>
                <a:cubicBezTo>
                  <a:pt x="2477012" y="1270549"/>
                  <a:pt x="2550429" y="1247265"/>
                  <a:pt x="2467155" y="1268083"/>
                </a:cubicBezTo>
                <a:cubicBezTo>
                  <a:pt x="2396655" y="1285708"/>
                  <a:pt x="2507019" y="1268738"/>
                  <a:pt x="2380891" y="1293963"/>
                </a:cubicBezTo>
                <a:cubicBezTo>
                  <a:pt x="2325770" y="1304987"/>
                  <a:pt x="2203051" y="1308990"/>
                  <a:pt x="2165230" y="1311215"/>
                </a:cubicBezTo>
                <a:cubicBezTo>
                  <a:pt x="2066335" y="1330995"/>
                  <a:pt x="2188872" y="1307578"/>
                  <a:pt x="2053087" y="1328468"/>
                </a:cubicBezTo>
                <a:cubicBezTo>
                  <a:pt x="2038595" y="1330698"/>
                  <a:pt x="2024332" y="1334219"/>
                  <a:pt x="2009955" y="1337095"/>
                </a:cubicBezTo>
                <a:cubicBezTo>
                  <a:pt x="1920815" y="1334219"/>
                  <a:pt x="1831387" y="1336194"/>
                  <a:pt x="1742536" y="1328468"/>
                </a:cubicBezTo>
                <a:cubicBezTo>
                  <a:pt x="1698715" y="1324657"/>
                  <a:pt x="1656857" y="1307446"/>
                  <a:pt x="1613140" y="1302589"/>
                </a:cubicBezTo>
                <a:cubicBezTo>
                  <a:pt x="1483512" y="1288187"/>
                  <a:pt x="1584432" y="1300827"/>
                  <a:pt x="1483743" y="1285336"/>
                </a:cubicBezTo>
                <a:cubicBezTo>
                  <a:pt x="1436618" y="1278086"/>
                  <a:pt x="1423267" y="1278210"/>
                  <a:pt x="1380226" y="1268083"/>
                </a:cubicBezTo>
                <a:cubicBezTo>
                  <a:pt x="1345604" y="1259937"/>
                  <a:pt x="1312002" y="1246615"/>
                  <a:pt x="1276709" y="1242204"/>
                </a:cubicBezTo>
                <a:lnTo>
                  <a:pt x="1207698" y="1233578"/>
                </a:lnTo>
                <a:cubicBezTo>
                  <a:pt x="1181838" y="1230536"/>
                  <a:pt x="1155837" y="1228633"/>
                  <a:pt x="1130060" y="1224951"/>
                </a:cubicBezTo>
                <a:cubicBezTo>
                  <a:pt x="995724" y="1205760"/>
                  <a:pt x="1165499" y="1226544"/>
                  <a:pt x="1052423" y="1207698"/>
                </a:cubicBezTo>
                <a:cubicBezTo>
                  <a:pt x="1029555" y="1203887"/>
                  <a:pt x="1006415" y="1201947"/>
                  <a:pt x="983411" y="1199072"/>
                </a:cubicBezTo>
                <a:cubicBezTo>
                  <a:pt x="969034" y="1193321"/>
                  <a:pt x="955111" y="1186269"/>
                  <a:pt x="940279" y="1181819"/>
                </a:cubicBezTo>
                <a:cubicBezTo>
                  <a:pt x="896202" y="1168596"/>
                  <a:pt x="820175" y="1167272"/>
                  <a:pt x="785004" y="1164566"/>
                </a:cubicBezTo>
                <a:cubicBezTo>
                  <a:pt x="773941" y="1161800"/>
                  <a:pt x="737000" y="1153503"/>
                  <a:pt x="724619" y="1147313"/>
                </a:cubicBezTo>
                <a:cubicBezTo>
                  <a:pt x="715346" y="1142677"/>
                  <a:pt x="708670" y="1133040"/>
                  <a:pt x="698740" y="1130061"/>
                </a:cubicBezTo>
                <a:cubicBezTo>
                  <a:pt x="679265" y="1124218"/>
                  <a:pt x="658411" y="1124777"/>
                  <a:pt x="638355" y="1121434"/>
                </a:cubicBezTo>
                <a:cubicBezTo>
                  <a:pt x="623892" y="1119024"/>
                  <a:pt x="609600" y="1115683"/>
                  <a:pt x="595223" y="1112808"/>
                </a:cubicBezTo>
                <a:cubicBezTo>
                  <a:pt x="506083" y="1115683"/>
                  <a:pt x="416853" y="1116487"/>
                  <a:pt x="327804" y="1121434"/>
                </a:cubicBezTo>
                <a:cubicBezTo>
                  <a:pt x="313164" y="1122247"/>
                  <a:pt x="349369" y="1174630"/>
                  <a:pt x="319177" y="113868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l="34717" t="26064" r="37547" b="30667"/>
          <a:stretch>
            <a:fillRect/>
          </a:stretch>
        </p:blipFill>
        <p:spPr bwMode="auto">
          <a:xfrm>
            <a:off x="2752725" y="2406650"/>
            <a:ext cx="4224338" cy="411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101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00200"/>
            <a:ext cx="8229600" cy="4853136"/>
          </a:xfrm>
        </p:spPr>
        <p:txBody>
          <a:bodyPr>
            <a:normAutofit fontScale="85000" lnSpcReduction="20000"/>
          </a:bodyPr>
          <a:lstStyle/>
          <a:p>
            <a:r>
              <a:rPr lang="fr-FR" dirty="0">
                <a:solidFill>
                  <a:schemeClr val="accent5">
                    <a:lumMod val="75000"/>
                  </a:schemeClr>
                </a:solidFill>
              </a:rPr>
              <a:t>Peut être utilisée seule, avant ou après la chirurgie en association ou non avec chimiothérapie ( </a:t>
            </a:r>
            <a:r>
              <a:rPr lang="fr-FR" dirty="0" err="1">
                <a:solidFill>
                  <a:schemeClr val="accent5">
                    <a:lumMod val="75000"/>
                  </a:schemeClr>
                </a:solidFill>
              </a:rPr>
              <a:t>ttt</a:t>
            </a:r>
            <a:r>
              <a:rPr lang="fr-FR" dirty="0">
                <a:solidFill>
                  <a:schemeClr val="accent5">
                    <a:lumMod val="75000"/>
                  </a:schemeClr>
                </a:solidFill>
              </a:rPr>
              <a:t> principal des tumeurs non </a:t>
            </a:r>
            <a:r>
              <a:rPr lang="fr-FR" dirty="0" smtClean="0">
                <a:solidFill>
                  <a:schemeClr val="accent5">
                    <a:lumMod val="75000"/>
                  </a:schemeClr>
                </a:solidFill>
              </a:rPr>
              <a:t>opérables)</a:t>
            </a:r>
            <a:endParaRPr lang="fr-FR" dirty="0">
              <a:solidFill>
                <a:schemeClr val="accent5">
                  <a:lumMod val="75000"/>
                </a:schemeClr>
              </a:solidFill>
            </a:endParaRPr>
          </a:p>
          <a:p>
            <a:endParaRPr lang="fr-FR" dirty="0">
              <a:solidFill>
                <a:schemeClr val="accent5">
                  <a:lumMod val="75000"/>
                </a:schemeClr>
              </a:solidFill>
            </a:endParaRPr>
          </a:p>
          <a:p>
            <a:r>
              <a:rPr lang="fr-FR" dirty="0">
                <a:solidFill>
                  <a:schemeClr val="accent5">
                    <a:lumMod val="75000"/>
                  </a:schemeClr>
                </a:solidFill>
              </a:rPr>
              <a:t>Effets secondaires : </a:t>
            </a:r>
            <a:endParaRPr lang="fr-FR" dirty="0" smtClean="0">
              <a:solidFill>
                <a:schemeClr val="accent5">
                  <a:lumMod val="75000"/>
                </a:schemeClr>
              </a:solidFill>
            </a:endParaRPr>
          </a:p>
          <a:p>
            <a:pPr lvl="1"/>
            <a:r>
              <a:rPr lang="fr-FR" dirty="0" smtClean="0">
                <a:solidFill>
                  <a:schemeClr val="accent5">
                    <a:lumMod val="75000"/>
                  </a:schemeClr>
                </a:solidFill>
              </a:rPr>
              <a:t>varient </a:t>
            </a:r>
            <a:r>
              <a:rPr lang="fr-FR" dirty="0">
                <a:solidFill>
                  <a:schemeClr val="accent5">
                    <a:lumMod val="75000"/>
                  </a:schemeClr>
                </a:solidFill>
              </a:rPr>
              <a:t>en fonction de plusieurs facteurs (nb séances, zone traitée, type et dose totale de rayons utilisés) </a:t>
            </a:r>
            <a:endParaRPr lang="fr-FR" dirty="0" smtClean="0">
              <a:solidFill>
                <a:schemeClr val="accent5">
                  <a:lumMod val="75000"/>
                </a:schemeClr>
              </a:solidFill>
            </a:endParaRPr>
          </a:p>
          <a:p>
            <a:pPr lvl="1"/>
            <a:r>
              <a:rPr lang="fr-FR" dirty="0" smtClean="0">
                <a:solidFill>
                  <a:schemeClr val="accent5">
                    <a:lumMod val="75000"/>
                  </a:schemeClr>
                </a:solidFill>
              </a:rPr>
              <a:t>ils </a:t>
            </a:r>
            <a:r>
              <a:rPr lang="fr-FR" dirty="0">
                <a:solidFill>
                  <a:schemeClr val="accent5">
                    <a:lumMod val="75000"/>
                  </a:schemeClr>
                </a:solidFill>
              </a:rPr>
              <a:t>peuvent être: </a:t>
            </a:r>
            <a:endParaRPr lang="fr-FR" dirty="0" smtClean="0">
              <a:solidFill>
                <a:schemeClr val="accent5">
                  <a:lumMod val="75000"/>
                </a:schemeClr>
              </a:solidFill>
            </a:endParaRPr>
          </a:p>
          <a:p>
            <a:pPr lvl="2"/>
            <a:r>
              <a:rPr lang="fr-FR" dirty="0" smtClean="0">
                <a:solidFill>
                  <a:schemeClr val="accent5">
                    <a:lumMod val="75000"/>
                  </a:schemeClr>
                </a:solidFill>
              </a:rPr>
              <a:t>HTIC: céphalées, nausées (fonction du volume lésionnel et du type de K)</a:t>
            </a:r>
          </a:p>
          <a:p>
            <a:pPr lvl="2"/>
            <a:r>
              <a:rPr lang="fr-FR" dirty="0" smtClean="0">
                <a:solidFill>
                  <a:schemeClr val="accent5">
                    <a:lumMod val="75000"/>
                  </a:schemeClr>
                </a:solidFill>
              </a:rPr>
              <a:t>Asthénie</a:t>
            </a:r>
          </a:p>
          <a:p>
            <a:pPr lvl="2"/>
            <a:r>
              <a:rPr lang="fr-FR" dirty="0" smtClean="0">
                <a:solidFill>
                  <a:schemeClr val="accent5">
                    <a:lumMod val="75000"/>
                  </a:schemeClr>
                </a:solidFill>
              </a:rPr>
              <a:t>Epilepsie (fonction de la localisation)</a:t>
            </a:r>
          </a:p>
          <a:p>
            <a:pPr lvl="2"/>
            <a:r>
              <a:rPr lang="fr-FR" dirty="0" err="1" smtClean="0">
                <a:solidFill>
                  <a:schemeClr val="accent5">
                    <a:lumMod val="75000"/>
                  </a:schemeClr>
                </a:solidFill>
              </a:rPr>
              <a:t>Epithélite</a:t>
            </a:r>
            <a:r>
              <a:rPr lang="fr-FR" dirty="0" smtClean="0">
                <a:solidFill>
                  <a:schemeClr val="accent5">
                    <a:lumMod val="75000"/>
                  </a:schemeClr>
                </a:solidFill>
              </a:rPr>
              <a:t> </a:t>
            </a:r>
            <a:r>
              <a:rPr lang="fr-FR" dirty="0" err="1" smtClean="0">
                <a:solidFill>
                  <a:schemeClr val="accent5">
                    <a:lumMod val="75000"/>
                  </a:schemeClr>
                </a:solidFill>
              </a:rPr>
              <a:t>radique</a:t>
            </a:r>
            <a:r>
              <a:rPr lang="fr-FR" dirty="0" smtClean="0">
                <a:solidFill>
                  <a:schemeClr val="accent5">
                    <a:lumMod val="75000"/>
                  </a:schemeClr>
                </a:solidFill>
              </a:rPr>
              <a:t> et alopécie (alopécie définitive si dose à la peau &gt; à 60Gy)</a:t>
            </a:r>
            <a:endParaRPr lang="fr-FR" dirty="0">
              <a:solidFill>
                <a:schemeClr val="accent5">
                  <a:lumMod val="75000"/>
                </a:schemeClr>
              </a:solidFill>
            </a:endParaRPr>
          </a:p>
        </p:txBody>
      </p:sp>
      <p:sp>
        <p:nvSpPr>
          <p:cNvPr id="3" name="Titre 2"/>
          <p:cNvSpPr>
            <a:spLocks noGrp="1"/>
          </p:cNvSpPr>
          <p:nvPr>
            <p:ph type="title"/>
          </p:nvPr>
        </p:nvSpPr>
        <p:spPr/>
        <p:txBody>
          <a:bodyPr/>
          <a:lstStyle/>
          <a:p>
            <a:r>
              <a:rPr lang="fr-FR" dirty="0" smtClean="0">
                <a:solidFill>
                  <a:schemeClr val="accent5">
                    <a:lumMod val="75000"/>
                  </a:schemeClr>
                </a:solidFill>
              </a:rPr>
              <a:t>Radiothérapie</a:t>
            </a:r>
            <a:endParaRPr lang="fr-FR" dirty="0">
              <a:solidFill>
                <a:schemeClr val="accent5">
                  <a:lumMod val="75000"/>
                </a:schemeClr>
              </a:solidFill>
            </a:endParaRPr>
          </a:p>
        </p:txBody>
      </p:sp>
    </p:spTree>
    <p:extLst>
      <p:ext uri="{BB962C8B-B14F-4D97-AF65-F5344CB8AC3E}">
        <p14:creationId xmlns:p14="http://schemas.microsoft.com/office/powerpoint/2010/main" val="177786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err="1">
                <a:solidFill>
                  <a:schemeClr val="accent5">
                    <a:lumMod val="75000"/>
                  </a:schemeClr>
                </a:solidFill>
              </a:rPr>
              <a:t>Glioblastome</a:t>
            </a:r>
            <a:r>
              <a:rPr lang="fr-FR" dirty="0">
                <a:solidFill>
                  <a:schemeClr val="accent5">
                    <a:lumMod val="75000"/>
                  </a:schemeClr>
                </a:solidFill>
              </a:rPr>
              <a:t> </a:t>
            </a:r>
            <a:r>
              <a:rPr lang="fr-FR" dirty="0" smtClean="0">
                <a:solidFill>
                  <a:schemeClr val="accent5">
                    <a:lumMod val="75000"/>
                  </a:schemeClr>
                </a:solidFill>
              </a:rPr>
              <a:t>IV</a:t>
            </a:r>
          </a:p>
          <a:p>
            <a:pPr lvl="1"/>
            <a:r>
              <a:rPr lang="fr-FR" dirty="0" smtClean="0">
                <a:solidFill>
                  <a:schemeClr val="accent5">
                    <a:lumMod val="75000"/>
                  </a:schemeClr>
                </a:solidFill>
              </a:rPr>
              <a:t>60Gy + </a:t>
            </a:r>
            <a:r>
              <a:rPr lang="fr-FR" dirty="0" err="1" smtClean="0">
                <a:solidFill>
                  <a:schemeClr val="accent5">
                    <a:lumMod val="75000"/>
                  </a:schemeClr>
                </a:solidFill>
              </a:rPr>
              <a:t>Temodal</a:t>
            </a:r>
            <a:endParaRPr lang="fr-FR" dirty="0">
              <a:solidFill>
                <a:schemeClr val="accent5">
                  <a:lumMod val="75000"/>
                </a:schemeClr>
              </a:solidFill>
            </a:endParaRPr>
          </a:p>
          <a:p>
            <a:r>
              <a:rPr lang="fr-FR" dirty="0" smtClean="0">
                <a:solidFill>
                  <a:schemeClr val="accent5">
                    <a:lumMod val="75000"/>
                  </a:schemeClr>
                </a:solidFill>
              </a:rPr>
              <a:t>Méningiomes</a:t>
            </a:r>
          </a:p>
          <a:p>
            <a:pPr lvl="1"/>
            <a:r>
              <a:rPr lang="fr-FR" dirty="0" smtClean="0">
                <a:solidFill>
                  <a:schemeClr val="accent5">
                    <a:lumMod val="75000"/>
                  </a:schemeClr>
                </a:solidFill>
              </a:rPr>
              <a:t>50 à 54Gy ou stéréotaxie cérébrale</a:t>
            </a:r>
          </a:p>
          <a:p>
            <a:r>
              <a:rPr lang="fr-FR" dirty="0" smtClean="0">
                <a:solidFill>
                  <a:schemeClr val="accent5">
                    <a:lumMod val="75000"/>
                  </a:schemeClr>
                </a:solidFill>
              </a:rPr>
              <a:t>Neurinomes</a:t>
            </a:r>
          </a:p>
          <a:p>
            <a:pPr lvl="1"/>
            <a:r>
              <a:rPr lang="fr-FR" dirty="0" smtClean="0">
                <a:solidFill>
                  <a:schemeClr val="accent5">
                    <a:lumMod val="75000"/>
                  </a:schemeClr>
                </a:solidFill>
              </a:rPr>
              <a:t>Stéréotaxie: 3 séances de 7 Gy, 5 s. de 5 Gy</a:t>
            </a:r>
          </a:p>
          <a:p>
            <a:r>
              <a:rPr lang="fr-FR" dirty="0" smtClean="0">
                <a:solidFill>
                  <a:schemeClr val="accent5">
                    <a:lumMod val="75000"/>
                  </a:schemeClr>
                </a:solidFill>
              </a:rPr>
              <a:t>Métastases</a:t>
            </a:r>
          </a:p>
          <a:p>
            <a:pPr lvl="1"/>
            <a:r>
              <a:rPr lang="fr-FR" dirty="0" smtClean="0">
                <a:solidFill>
                  <a:schemeClr val="accent5">
                    <a:lumMod val="75000"/>
                  </a:schemeClr>
                </a:solidFill>
              </a:rPr>
              <a:t>30Gy en 10</a:t>
            </a:r>
          </a:p>
          <a:p>
            <a:pPr lvl="1"/>
            <a:r>
              <a:rPr lang="fr-FR" dirty="0" smtClean="0">
                <a:solidFill>
                  <a:schemeClr val="accent5">
                    <a:lumMod val="75000"/>
                  </a:schemeClr>
                </a:solidFill>
              </a:rPr>
              <a:t>Stéréotaxie: 1 à 5 séances en fonction de la taille / localisation</a:t>
            </a:r>
          </a:p>
        </p:txBody>
      </p:sp>
      <p:sp>
        <p:nvSpPr>
          <p:cNvPr id="3" name="Titre 2"/>
          <p:cNvSpPr>
            <a:spLocks noGrp="1"/>
          </p:cNvSpPr>
          <p:nvPr>
            <p:ph type="title"/>
          </p:nvPr>
        </p:nvSpPr>
        <p:spPr/>
        <p:txBody>
          <a:bodyPr/>
          <a:lstStyle/>
          <a:p>
            <a:r>
              <a:rPr lang="fr-FR" dirty="0" smtClean="0">
                <a:solidFill>
                  <a:schemeClr val="accent5">
                    <a:lumMod val="75000"/>
                  </a:schemeClr>
                </a:solidFill>
              </a:rPr>
              <a:t>Protocoles </a:t>
            </a:r>
            <a:r>
              <a:rPr lang="fr-FR" dirty="0" err="1" smtClean="0">
                <a:solidFill>
                  <a:schemeClr val="accent5">
                    <a:lumMod val="75000"/>
                  </a:schemeClr>
                </a:solidFill>
              </a:rPr>
              <a:t>rth</a:t>
            </a:r>
            <a:endParaRPr lang="fr-FR" dirty="0">
              <a:solidFill>
                <a:schemeClr val="accent5">
                  <a:lumMod val="75000"/>
                </a:schemeClr>
              </a:solidFill>
            </a:endParaRPr>
          </a:p>
        </p:txBody>
      </p:sp>
    </p:spTree>
    <p:extLst>
      <p:ext uri="{BB962C8B-B14F-4D97-AF65-F5344CB8AC3E}">
        <p14:creationId xmlns:p14="http://schemas.microsoft.com/office/powerpoint/2010/main" val="870851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r>
              <a:rPr lang="fr-FR" altLang="fr-FR" smtClean="0">
                <a:solidFill>
                  <a:srgbClr val="00748F"/>
                </a:solidFill>
              </a:rPr>
              <a:t>*Le traitement prophylactique*</a:t>
            </a:r>
          </a:p>
        </p:txBody>
      </p:sp>
      <p:sp>
        <p:nvSpPr>
          <p:cNvPr id="3" name="Espace réservé du contenu 2"/>
          <p:cNvSpPr>
            <a:spLocks noGrp="1"/>
          </p:cNvSpPr>
          <p:nvPr>
            <p:ph idx="1"/>
          </p:nvPr>
        </p:nvSpPr>
        <p:spPr/>
        <p:txBody>
          <a:bodyPr/>
          <a:lstStyle/>
          <a:p>
            <a:pPr marL="0" indent="0">
              <a:buFont typeface="Wingdings" pitchFamily="2" charset="2"/>
              <a:buNone/>
              <a:defRPr/>
            </a:pPr>
            <a:r>
              <a:rPr lang="fr-FR" altLang="fr-FR" sz="2400" dirty="0" smtClean="0">
                <a:solidFill>
                  <a:srgbClr val="00748F"/>
                </a:solidFill>
              </a:rPr>
              <a:t>Traitement fait sur l’ensemble du crâne pour prévenir le risque d’apparition de métastases suite à un cancer broncho pulmonaire. (cancer à petite cellules+++)</a:t>
            </a:r>
          </a:p>
          <a:p>
            <a:pPr marL="0" indent="0">
              <a:buFont typeface="Wingdings" pitchFamily="2" charset="2"/>
              <a:buNone/>
              <a:defRPr/>
            </a:pPr>
            <a:endParaRPr lang="fr-FR" altLang="fr-FR" sz="2400" dirty="0" smtClean="0">
              <a:solidFill>
                <a:srgbClr val="00748F"/>
              </a:solidFill>
            </a:endParaRPr>
          </a:p>
          <a:p>
            <a:pPr marL="0" indent="0">
              <a:buFont typeface="Wingdings" pitchFamily="2" charset="2"/>
              <a:buNone/>
              <a:defRPr/>
            </a:pPr>
            <a:r>
              <a:rPr lang="fr-FR" altLang="fr-FR" sz="2400" dirty="0" smtClean="0">
                <a:solidFill>
                  <a:srgbClr val="00748F"/>
                </a:solidFill>
              </a:rPr>
              <a:t> 30 à 50 % de risque de métastases cérébrales (secondaire à un cancer broncho pulmonaire)</a:t>
            </a:r>
          </a:p>
          <a:p>
            <a:pPr marL="0" indent="0">
              <a:buFont typeface="Wingdings" pitchFamily="2" charset="2"/>
              <a:buNone/>
              <a:defRPr/>
            </a:pPr>
            <a:endParaRPr lang="fr-FR" altLang="fr-FR" sz="2400" dirty="0" smtClean="0">
              <a:solidFill>
                <a:srgbClr val="00748F"/>
              </a:solidFill>
            </a:endParaRPr>
          </a:p>
          <a:p>
            <a:pPr marL="0" indent="0">
              <a:buFont typeface="Wingdings" pitchFamily="2" charset="2"/>
              <a:buNone/>
              <a:defRPr/>
            </a:pPr>
            <a:r>
              <a:rPr lang="fr-FR" altLang="fr-FR" sz="2400" dirty="0" smtClean="0">
                <a:solidFill>
                  <a:srgbClr val="00748F"/>
                </a:solidFill>
              </a:rPr>
              <a:t>Encéphale in toto : </a:t>
            </a:r>
            <a:r>
              <a:rPr lang="fr-FR" altLang="fr-FR" sz="2400" u="sng" dirty="0" smtClean="0">
                <a:solidFill>
                  <a:srgbClr val="00748F"/>
                </a:solidFill>
              </a:rPr>
              <a:t>30Gy</a:t>
            </a:r>
            <a:r>
              <a:rPr lang="fr-FR" altLang="fr-FR" sz="2400" dirty="0" smtClean="0">
                <a:solidFill>
                  <a:srgbClr val="00748F"/>
                </a:solidFill>
              </a:rPr>
              <a:t> (10fractions de 3Gy) ou ( 15 fractions de 2 Gy) …</a:t>
            </a:r>
          </a:p>
          <a:p>
            <a:pPr>
              <a:defRPr/>
            </a:pPr>
            <a:endParaRPr lang="fr-FR" dirty="0"/>
          </a:p>
        </p:txBody>
      </p:sp>
    </p:spTree>
    <p:extLst>
      <p:ext uri="{BB962C8B-B14F-4D97-AF65-F5344CB8AC3E}">
        <p14:creationId xmlns:p14="http://schemas.microsoft.com/office/powerpoint/2010/main" val="81421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931863" y="-144463"/>
            <a:ext cx="8212137" cy="1412876"/>
          </a:xfrm>
        </p:spPr>
        <p:txBody>
          <a:bodyPr/>
          <a:lstStyle/>
          <a:p>
            <a:r>
              <a:rPr lang="fr-FR" altLang="fr-FR" smtClean="0">
                <a:solidFill>
                  <a:srgbClr val="00748F"/>
                </a:solidFill>
              </a:rPr>
              <a:t>. Les traitements complémentaires</a:t>
            </a:r>
          </a:p>
        </p:txBody>
      </p:sp>
      <p:sp>
        <p:nvSpPr>
          <p:cNvPr id="3" name="Espace réservé du contenu 2"/>
          <p:cNvSpPr>
            <a:spLocks noGrp="1"/>
          </p:cNvSpPr>
          <p:nvPr>
            <p:ph idx="1"/>
          </p:nvPr>
        </p:nvSpPr>
        <p:spPr>
          <a:xfrm>
            <a:off x="971600" y="1556792"/>
            <a:ext cx="7661275" cy="4114800"/>
          </a:xfrm>
        </p:spPr>
        <p:txBody>
          <a:bodyPr>
            <a:normAutofit fontScale="92500" lnSpcReduction="10000"/>
          </a:bodyPr>
          <a:lstStyle/>
          <a:p>
            <a:pPr marL="0" indent="0">
              <a:buFont typeface="Wingdings" pitchFamily="2" charset="2"/>
              <a:buNone/>
              <a:defRPr/>
            </a:pPr>
            <a:r>
              <a:rPr lang="fr-FR" dirty="0" smtClean="0">
                <a:solidFill>
                  <a:srgbClr val="00748F"/>
                </a:solidFill>
              </a:rPr>
              <a:t>Utilisés pour traiter les symptômes dues à la tumeur ou à des effets secondaires des traitements</a:t>
            </a:r>
          </a:p>
          <a:p>
            <a:pPr>
              <a:buFontTx/>
              <a:buChar char="-"/>
              <a:defRPr/>
            </a:pPr>
            <a:r>
              <a:rPr lang="fr-FR" dirty="0" smtClean="0">
                <a:solidFill>
                  <a:srgbClr val="00748F"/>
                </a:solidFill>
              </a:rPr>
              <a:t>Les antalgiques </a:t>
            </a:r>
          </a:p>
          <a:p>
            <a:pPr>
              <a:buFontTx/>
              <a:buChar char="-"/>
              <a:defRPr/>
            </a:pPr>
            <a:r>
              <a:rPr lang="fr-FR" dirty="0" smtClean="0">
                <a:solidFill>
                  <a:srgbClr val="00748F"/>
                </a:solidFill>
              </a:rPr>
              <a:t>Les diurétiques (élimination excès de liquide à l’intérieur du cerveau)</a:t>
            </a:r>
          </a:p>
          <a:p>
            <a:pPr>
              <a:buFontTx/>
              <a:buChar char="-"/>
              <a:defRPr/>
            </a:pPr>
            <a:r>
              <a:rPr lang="fr-FR" dirty="0" smtClean="0">
                <a:solidFill>
                  <a:srgbClr val="00748F"/>
                </a:solidFill>
              </a:rPr>
              <a:t>Les corticoïdes ( œdèmes )</a:t>
            </a:r>
            <a:r>
              <a:rPr lang="fr-FR" dirty="0" smtClean="0">
                <a:solidFill>
                  <a:srgbClr val="00748F"/>
                </a:solidFill>
                <a:sym typeface="Wingdings" panose="05000000000000000000" pitchFamily="2" charset="2"/>
              </a:rPr>
              <a:t></a:t>
            </a:r>
            <a:r>
              <a:rPr lang="fr-FR" sz="1800" dirty="0" smtClean="0">
                <a:solidFill>
                  <a:srgbClr val="00748F"/>
                </a:solidFill>
                <a:sym typeface="Wingdings" panose="05000000000000000000" pitchFamily="2" charset="2"/>
              </a:rPr>
              <a:t> (problèmes d’autres effets secondaires : fragilisation os, nervosité, insomnie, prise de poids …)</a:t>
            </a:r>
            <a:endParaRPr lang="fr-FR" dirty="0" smtClean="0">
              <a:solidFill>
                <a:srgbClr val="00748F"/>
              </a:solidFill>
              <a:sym typeface="Wingdings" panose="05000000000000000000" pitchFamily="2" charset="2"/>
            </a:endParaRPr>
          </a:p>
          <a:p>
            <a:pPr>
              <a:buFontTx/>
              <a:buChar char="-"/>
              <a:defRPr/>
            </a:pPr>
            <a:r>
              <a:rPr lang="fr-FR" dirty="0" smtClean="0">
                <a:solidFill>
                  <a:srgbClr val="00748F"/>
                </a:solidFill>
                <a:sym typeface="Wingdings" panose="05000000000000000000" pitchFamily="2" charset="2"/>
              </a:rPr>
              <a:t>Les antiépileptiques </a:t>
            </a:r>
            <a:r>
              <a:rPr lang="fr-FR" sz="1800" dirty="0" smtClean="0">
                <a:solidFill>
                  <a:srgbClr val="00748F"/>
                </a:solidFill>
                <a:sym typeface="Wingdings" panose="05000000000000000000" pitchFamily="2" charset="2"/>
              </a:rPr>
              <a:t>(proposé aussi en prévention)</a:t>
            </a:r>
          </a:p>
        </p:txBody>
      </p:sp>
    </p:spTree>
    <p:extLst>
      <p:ext uri="{BB962C8B-B14F-4D97-AF65-F5344CB8AC3E}">
        <p14:creationId xmlns:p14="http://schemas.microsoft.com/office/powerpoint/2010/main" val="142257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FR" altLang="fr-FR" u="sng" smtClean="0">
                <a:solidFill>
                  <a:srgbClr val="00748F"/>
                </a:solidFill>
              </a:rPr>
              <a:t>IV. Pronostics</a:t>
            </a:r>
          </a:p>
        </p:txBody>
      </p:sp>
      <p:pic>
        <p:nvPicPr>
          <p:cNvPr id="3072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3054" t="10355" r="34073" b="11241"/>
          <a:stretch>
            <a:fillRect/>
          </a:stretch>
        </p:blipFill>
        <p:spPr>
          <a:xfrm>
            <a:off x="250825" y="1385888"/>
            <a:ext cx="3529013" cy="5351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5"/>
          <p:cNvPicPr>
            <a:picLocks noChangeAspect="1" noChangeArrowheads="1"/>
          </p:cNvPicPr>
          <p:nvPr/>
        </p:nvPicPr>
        <p:blipFill>
          <a:blip r:embed="rId4">
            <a:extLst>
              <a:ext uri="{28A0092B-C50C-407E-A947-70E740481C1C}">
                <a14:useLocalDpi xmlns:a14="http://schemas.microsoft.com/office/drawing/2010/main" val="0"/>
              </a:ext>
            </a:extLst>
          </a:blip>
          <a:srcRect l="32684" t="11801" r="33656" b="28078"/>
          <a:stretch>
            <a:fillRect/>
          </a:stretch>
        </p:blipFill>
        <p:spPr bwMode="auto">
          <a:xfrm>
            <a:off x="4065588" y="1422400"/>
            <a:ext cx="4441825" cy="495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5" name="ZoneTexte 1"/>
          <p:cNvSpPr txBox="1">
            <a:spLocks noChangeArrowheads="1"/>
          </p:cNvSpPr>
          <p:nvPr/>
        </p:nvSpPr>
        <p:spPr bwMode="auto">
          <a:xfrm>
            <a:off x="3711575" y="6529388"/>
            <a:ext cx="504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a:t>http://www.cancer.ca/fr-ca/cancer-information/cancer-type/brain-spinal/prognosis-and-survival/survival-statistics/?region=qc</a:t>
            </a:r>
          </a:p>
        </p:txBody>
      </p:sp>
      <p:pic>
        <p:nvPicPr>
          <p:cNvPr id="30726" name="Picture 6"/>
          <p:cNvPicPr>
            <a:picLocks noChangeAspect="1" noChangeArrowheads="1"/>
          </p:cNvPicPr>
          <p:nvPr/>
        </p:nvPicPr>
        <p:blipFill>
          <a:blip r:embed="rId5">
            <a:extLst>
              <a:ext uri="{28A0092B-C50C-407E-A947-70E740481C1C}">
                <a14:useLocalDpi xmlns:a14="http://schemas.microsoft.com/office/drawing/2010/main" val="0"/>
              </a:ext>
            </a:extLst>
          </a:blip>
          <a:srcRect l="15489" t="8803" r="70313" b="83440"/>
          <a:stretch>
            <a:fillRect/>
          </a:stretch>
        </p:blipFill>
        <p:spPr bwMode="auto">
          <a:xfrm>
            <a:off x="6805613" y="925513"/>
            <a:ext cx="1946275" cy="66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0825" y="5445125"/>
            <a:ext cx="3460750" cy="12684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429729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484784"/>
            <a:ext cx="7992367" cy="4536405"/>
          </a:xfrm>
        </p:spPr>
        <p:txBody>
          <a:bodyPr>
            <a:normAutofit/>
          </a:bodyPr>
          <a:lstStyle/>
          <a:p>
            <a:pPr>
              <a:buFontTx/>
              <a:buChar char="-"/>
              <a:defRPr/>
            </a:pPr>
            <a:r>
              <a:rPr lang="fr-FR" sz="2400" b="1" dirty="0" smtClean="0">
                <a:solidFill>
                  <a:schemeClr val="accent5">
                    <a:lumMod val="75000"/>
                  </a:schemeClr>
                </a:solidFill>
              </a:rPr>
              <a:t>Méningiome</a:t>
            </a:r>
            <a:r>
              <a:rPr lang="fr-FR" sz="2400" dirty="0" smtClean="0">
                <a:solidFill>
                  <a:schemeClr val="accent5">
                    <a:lumMod val="75000"/>
                  </a:schemeClr>
                </a:solidFill>
              </a:rPr>
              <a:t> : </a:t>
            </a:r>
          </a:p>
          <a:p>
            <a:pPr marL="0" indent="0">
              <a:buFont typeface="Wingdings" pitchFamily="2" charset="2"/>
              <a:buNone/>
              <a:defRPr/>
            </a:pPr>
            <a:r>
              <a:rPr lang="fr-FR" sz="2400" dirty="0">
                <a:solidFill>
                  <a:schemeClr val="accent5">
                    <a:lumMod val="75000"/>
                  </a:schemeClr>
                </a:solidFill>
              </a:rPr>
              <a:t>	</a:t>
            </a:r>
            <a:r>
              <a:rPr lang="fr-FR" sz="2400" dirty="0" smtClean="0">
                <a:solidFill>
                  <a:schemeClr val="accent5">
                    <a:lumMod val="75000"/>
                  </a:schemeClr>
                </a:solidFill>
              </a:rPr>
              <a:t>. Grade I ≈ 80% n’</a:t>
            </a:r>
            <a:r>
              <a:rPr lang="fr-FR" sz="2400" dirty="0">
                <a:solidFill>
                  <a:schemeClr val="accent5">
                    <a:lumMod val="75000"/>
                  </a:schemeClr>
                </a:solidFill>
              </a:rPr>
              <a:t>é</a:t>
            </a:r>
            <a:r>
              <a:rPr lang="fr-FR" sz="2400" dirty="0" smtClean="0">
                <a:solidFill>
                  <a:schemeClr val="accent5">
                    <a:lumMod val="75000"/>
                  </a:schemeClr>
                </a:solidFill>
              </a:rPr>
              <a:t>volue pas </a:t>
            </a:r>
            <a:r>
              <a:rPr lang="fr-FR" sz="2400" dirty="0" smtClean="0">
                <a:solidFill>
                  <a:schemeClr val="accent5">
                    <a:lumMod val="75000"/>
                  </a:schemeClr>
                </a:solidFill>
                <a:sym typeface="Wingdings" panose="05000000000000000000" pitchFamily="2" charset="2"/>
              </a:rPr>
              <a:t> 10ans </a:t>
            </a:r>
          </a:p>
          <a:p>
            <a:pPr marL="0" indent="0">
              <a:buFont typeface="Wingdings" pitchFamily="2" charset="2"/>
              <a:buNone/>
              <a:defRPr/>
            </a:pPr>
            <a:r>
              <a:rPr lang="fr-FR" sz="2400" dirty="0">
                <a:solidFill>
                  <a:schemeClr val="accent5">
                    <a:lumMod val="75000"/>
                  </a:schemeClr>
                </a:solidFill>
                <a:sym typeface="Wingdings" panose="05000000000000000000" pitchFamily="2" charset="2"/>
              </a:rPr>
              <a:t>	</a:t>
            </a:r>
            <a:r>
              <a:rPr lang="fr-FR" sz="2400" dirty="0" smtClean="0">
                <a:solidFill>
                  <a:schemeClr val="accent5">
                    <a:lumMod val="75000"/>
                  </a:schemeClr>
                </a:solidFill>
                <a:sym typeface="Wingdings" panose="05000000000000000000" pitchFamily="2" charset="2"/>
              </a:rPr>
              <a:t>. Grade II (méningiome atypique</a:t>
            </a:r>
            <a:r>
              <a:rPr lang="fr-FR" sz="2400" dirty="0" smtClean="0">
                <a:solidFill>
                  <a:schemeClr val="accent5">
                    <a:lumMod val="75000"/>
                  </a:schemeClr>
                </a:solidFill>
              </a:rPr>
              <a:t> ≈ 35% </a:t>
            </a:r>
          </a:p>
          <a:p>
            <a:pPr marL="0" indent="0">
              <a:buFont typeface="Wingdings" pitchFamily="2" charset="2"/>
              <a:buNone/>
              <a:defRPr/>
            </a:pPr>
            <a:r>
              <a:rPr lang="fr-FR" sz="2400" dirty="0">
                <a:solidFill>
                  <a:schemeClr val="accent5">
                    <a:lumMod val="75000"/>
                  </a:schemeClr>
                </a:solidFill>
              </a:rPr>
              <a:t>	</a:t>
            </a:r>
            <a:r>
              <a:rPr lang="fr-FR" sz="2400" dirty="0" smtClean="0">
                <a:solidFill>
                  <a:schemeClr val="accent5">
                    <a:lumMod val="75000"/>
                  </a:schemeClr>
                </a:solidFill>
              </a:rPr>
              <a:t>. Grade III méningiome </a:t>
            </a:r>
            <a:r>
              <a:rPr lang="fr-FR" sz="2400" dirty="0" err="1" smtClean="0">
                <a:solidFill>
                  <a:schemeClr val="accent5">
                    <a:lumMod val="75000"/>
                  </a:schemeClr>
                </a:solidFill>
              </a:rPr>
              <a:t>anaplasique</a:t>
            </a:r>
            <a:r>
              <a:rPr lang="fr-FR" sz="2400" dirty="0" smtClean="0">
                <a:solidFill>
                  <a:schemeClr val="accent5">
                    <a:lumMod val="75000"/>
                  </a:schemeClr>
                </a:solidFill>
              </a:rPr>
              <a:t> ou malin : survie médiane 2 ans</a:t>
            </a:r>
          </a:p>
          <a:p>
            <a:pPr marL="0" indent="0">
              <a:buFont typeface="Wingdings" pitchFamily="2" charset="2"/>
              <a:buNone/>
              <a:defRPr/>
            </a:pPr>
            <a:endParaRPr lang="fr-FR" sz="2400" dirty="0">
              <a:solidFill>
                <a:schemeClr val="accent5">
                  <a:lumMod val="75000"/>
                </a:schemeClr>
              </a:solidFill>
            </a:endParaRPr>
          </a:p>
          <a:p>
            <a:pPr>
              <a:buFontTx/>
              <a:buChar char="-"/>
              <a:defRPr/>
            </a:pPr>
            <a:r>
              <a:rPr lang="fr-FR" sz="2400" b="1" dirty="0" smtClean="0">
                <a:solidFill>
                  <a:schemeClr val="accent5">
                    <a:lumMod val="75000"/>
                  </a:schemeClr>
                </a:solidFill>
              </a:rPr>
              <a:t>Lymphome primitif du SNC </a:t>
            </a:r>
            <a:r>
              <a:rPr lang="fr-FR" sz="2400" dirty="0" smtClean="0">
                <a:solidFill>
                  <a:schemeClr val="accent5">
                    <a:lumMod val="75000"/>
                  </a:schemeClr>
                </a:solidFill>
              </a:rPr>
              <a:t>: survie médiane sans évolution ≈ 12,8 mois si chimio seul et </a:t>
            </a:r>
            <a:r>
              <a:rPr lang="fr-FR" sz="2400" dirty="0" smtClean="0">
                <a:solidFill>
                  <a:schemeClr val="accent5">
                    <a:lumMod val="75000"/>
                  </a:schemeClr>
                </a:solidFill>
                <a:sym typeface="Wingdings" panose="05000000000000000000" pitchFamily="2" charset="2"/>
              </a:rPr>
              <a:t> 5ans si associée à </a:t>
            </a:r>
            <a:r>
              <a:rPr lang="fr-FR" sz="2400" dirty="0" err="1" smtClean="0">
                <a:solidFill>
                  <a:schemeClr val="accent5">
                    <a:lumMod val="75000"/>
                  </a:schemeClr>
                </a:solidFill>
                <a:sym typeface="Wingdings" panose="05000000000000000000" pitchFamily="2" charset="2"/>
              </a:rPr>
              <a:t>radioT</a:t>
            </a:r>
            <a:endParaRPr lang="fr-FR" sz="2400" dirty="0" smtClean="0">
              <a:solidFill>
                <a:schemeClr val="accent5">
                  <a:lumMod val="75000"/>
                </a:schemeClr>
              </a:solidFill>
              <a:sym typeface="Wingdings" panose="05000000000000000000" pitchFamily="2" charset="2"/>
            </a:endParaRPr>
          </a:p>
          <a:p>
            <a:pPr>
              <a:buFontTx/>
              <a:buChar char="-"/>
              <a:defRPr/>
            </a:pPr>
            <a:endParaRPr lang="fr-FR" sz="2400" dirty="0" smtClean="0">
              <a:solidFill>
                <a:schemeClr val="accent5">
                  <a:lumMod val="75000"/>
                </a:schemeClr>
              </a:solidFill>
              <a:sym typeface="Wingdings" panose="05000000000000000000" pitchFamily="2" charset="2"/>
            </a:endParaRPr>
          </a:p>
          <a:p>
            <a:pPr>
              <a:buFontTx/>
              <a:buChar char="-"/>
              <a:defRPr/>
            </a:pPr>
            <a:r>
              <a:rPr lang="fr-FR" sz="2400" b="1" dirty="0" smtClean="0">
                <a:solidFill>
                  <a:schemeClr val="accent5">
                    <a:lumMod val="75000"/>
                  </a:schemeClr>
                </a:solidFill>
                <a:sym typeface="Wingdings" panose="05000000000000000000" pitchFamily="2" charset="2"/>
              </a:rPr>
              <a:t>Métas</a:t>
            </a:r>
            <a:r>
              <a:rPr lang="fr-FR" sz="2400" dirty="0" smtClean="0">
                <a:solidFill>
                  <a:schemeClr val="accent5">
                    <a:lumMod val="75000"/>
                  </a:schemeClr>
                </a:solidFill>
                <a:sym typeface="Wingdings" panose="05000000000000000000" pitchFamily="2" charset="2"/>
              </a:rPr>
              <a:t> : survie médiane varie  [ 7 ; 24 ] semaines</a:t>
            </a:r>
            <a:endParaRPr lang="fr-FR" sz="2400" dirty="0">
              <a:solidFill>
                <a:schemeClr val="accent5">
                  <a:lumMod val="75000"/>
                </a:schemeClr>
              </a:solidFill>
            </a:endParaRPr>
          </a:p>
        </p:txBody>
      </p:sp>
    </p:spTree>
    <p:extLst>
      <p:ext uri="{BB962C8B-B14F-4D97-AF65-F5344CB8AC3E}">
        <p14:creationId xmlns:p14="http://schemas.microsoft.com/office/powerpoint/2010/main" val="5541497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elaee.com/wp-content/uploads/question1-300x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0"/>
            <a:ext cx="390842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http://referentiel.nouvelobs.com/file/1038659.jpg"/>
          <p:cNvPicPr>
            <a:picLocks noChangeAspect="1" noChangeArrowheads="1"/>
          </p:cNvPicPr>
          <p:nvPr/>
        </p:nvPicPr>
        <p:blipFill>
          <a:blip r:embed="rId3">
            <a:extLst>
              <a:ext uri="{28A0092B-C50C-407E-A947-70E740481C1C}">
                <a14:useLocalDpi xmlns:a14="http://schemas.microsoft.com/office/drawing/2010/main" val="0"/>
              </a:ext>
            </a:extLst>
          </a:blip>
          <a:srcRect l="17062" t="6982"/>
          <a:stretch>
            <a:fillRect/>
          </a:stretch>
        </p:blipFill>
        <p:spPr bwMode="auto">
          <a:xfrm>
            <a:off x="539750" y="3541713"/>
            <a:ext cx="381635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6" descr="http://t2.gstatic.com/images?q=tbn:ANd9GcRa2Y3Ddgy9VEsK3Io1KwQldjM5gwnuppvI5r7jBdu-Tlu2QbxlstXxqd2g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748088"/>
            <a:ext cx="2574925"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descr="http://school.discoveryeducation.com/clipart/images/question.gif"/>
          <p:cNvPicPr>
            <a:picLocks noChangeAspect="1" noChangeArrowheads="1"/>
          </p:cNvPicPr>
          <p:nvPr/>
        </p:nvPicPr>
        <p:blipFill>
          <a:blip r:embed="rId5">
            <a:extLst>
              <a:ext uri="{28A0092B-C50C-407E-A947-70E740481C1C}">
                <a14:useLocalDpi xmlns:a14="http://schemas.microsoft.com/office/drawing/2010/main" val="0"/>
              </a:ext>
            </a:extLst>
          </a:blip>
          <a:srcRect t="50000"/>
          <a:stretch>
            <a:fillRect/>
          </a:stretch>
        </p:blipFill>
        <p:spPr bwMode="auto">
          <a:xfrm>
            <a:off x="1187450" y="155575"/>
            <a:ext cx="316865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47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3"/>
          <p:cNvSpPr>
            <a:spLocks noGrp="1"/>
          </p:cNvSpPr>
          <p:nvPr>
            <p:ph idx="1"/>
          </p:nvPr>
        </p:nvSpPr>
        <p:spPr/>
        <p:txBody>
          <a:bodyPr/>
          <a:lstStyle/>
          <a:p>
            <a:pPr>
              <a:buFontTx/>
              <a:buChar char="-"/>
            </a:pPr>
            <a:r>
              <a:rPr lang="fr-FR" altLang="fr-FR" smtClean="0">
                <a:solidFill>
                  <a:srgbClr val="00748F"/>
                </a:solidFill>
              </a:rPr>
              <a:t>Lobe frontal : </a:t>
            </a:r>
            <a:r>
              <a:rPr lang="fr-FR" altLang="fr-FR" sz="2400" smtClean="0">
                <a:solidFill>
                  <a:srgbClr val="00748F"/>
                </a:solidFill>
              </a:rPr>
              <a:t>parole, langage, mémoire, raisonnement, mouvement… </a:t>
            </a:r>
          </a:p>
          <a:p>
            <a:pPr>
              <a:buFontTx/>
              <a:buChar char="-"/>
            </a:pPr>
            <a:r>
              <a:rPr lang="fr-FR" altLang="fr-FR" smtClean="0">
                <a:solidFill>
                  <a:srgbClr val="00748F"/>
                </a:solidFill>
              </a:rPr>
              <a:t>Lobe pariétal : </a:t>
            </a:r>
            <a:r>
              <a:rPr lang="fr-FR" altLang="fr-FR" sz="2400" smtClean="0">
                <a:solidFill>
                  <a:srgbClr val="00748F"/>
                </a:solidFill>
              </a:rPr>
              <a:t>lecture, repérage dans l’espace et sensibilité</a:t>
            </a:r>
          </a:p>
          <a:p>
            <a:pPr>
              <a:buFontTx/>
              <a:buChar char="-"/>
            </a:pPr>
            <a:r>
              <a:rPr lang="fr-FR" altLang="fr-FR" smtClean="0">
                <a:solidFill>
                  <a:srgbClr val="00748F"/>
                </a:solidFill>
              </a:rPr>
              <a:t>Lobe temporal : </a:t>
            </a:r>
            <a:r>
              <a:rPr lang="fr-FR" altLang="fr-FR" sz="2400" smtClean="0">
                <a:solidFill>
                  <a:srgbClr val="00748F"/>
                </a:solidFill>
              </a:rPr>
              <a:t>langage, mémoire et émotions </a:t>
            </a:r>
          </a:p>
          <a:p>
            <a:pPr>
              <a:buFontTx/>
              <a:buChar char="-"/>
            </a:pPr>
            <a:r>
              <a:rPr lang="fr-FR" altLang="fr-FR" smtClean="0">
                <a:solidFill>
                  <a:srgbClr val="00748F"/>
                </a:solidFill>
              </a:rPr>
              <a:t>Lobe occipital : </a:t>
            </a:r>
            <a:r>
              <a:rPr lang="fr-FR" altLang="fr-FR" sz="2400" smtClean="0">
                <a:solidFill>
                  <a:srgbClr val="00748F"/>
                </a:solidFill>
              </a:rPr>
              <a:t>la vision</a:t>
            </a:r>
          </a:p>
        </p:txBody>
      </p:sp>
    </p:spTree>
    <p:extLst>
      <p:ext uri="{BB962C8B-B14F-4D97-AF65-F5344CB8AC3E}">
        <p14:creationId xmlns:p14="http://schemas.microsoft.com/office/powerpoint/2010/main" val="65578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p:cNvSpPr>
            <a:spLocks noGrp="1"/>
          </p:cNvSpPr>
          <p:nvPr>
            <p:ph idx="1"/>
          </p:nvPr>
        </p:nvSpPr>
        <p:spPr>
          <a:xfrm>
            <a:off x="827088" y="1557338"/>
            <a:ext cx="7661275" cy="4114800"/>
          </a:xfrm>
        </p:spPr>
        <p:txBody>
          <a:bodyPr>
            <a:normAutofit lnSpcReduction="10000"/>
          </a:bodyPr>
          <a:lstStyle/>
          <a:p>
            <a:pPr marL="0" indent="0">
              <a:buFont typeface="Wingdings" pitchFamily="2" charset="2"/>
              <a:buNone/>
              <a:defRPr/>
            </a:pPr>
            <a:r>
              <a:rPr lang="fr-FR" altLang="fr-FR" dirty="0" smtClean="0">
                <a:solidFill>
                  <a:srgbClr val="00748F"/>
                </a:solidFill>
              </a:rPr>
              <a:t>Dans le langage courant, le cerveau enveloppe aussi :</a:t>
            </a:r>
          </a:p>
          <a:p>
            <a:pPr>
              <a:buFontTx/>
              <a:buChar char="-"/>
              <a:defRPr/>
            </a:pPr>
            <a:r>
              <a:rPr lang="fr-FR" altLang="fr-FR" dirty="0" smtClean="0">
                <a:solidFill>
                  <a:srgbClr val="00748F"/>
                </a:solidFill>
              </a:rPr>
              <a:t>Le tronc cérébrale : </a:t>
            </a:r>
            <a:r>
              <a:rPr lang="fr-FR" altLang="fr-FR" sz="2400" dirty="0" smtClean="0">
                <a:solidFill>
                  <a:srgbClr val="00748F"/>
                </a:solidFill>
              </a:rPr>
              <a:t>fonctions vitales du corps, relie le cerveau à la ME</a:t>
            </a:r>
          </a:p>
          <a:p>
            <a:pPr>
              <a:buFontTx/>
              <a:buChar char="-"/>
              <a:defRPr/>
            </a:pPr>
            <a:r>
              <a:rPr lang="fr-FR" altLang="fr-FR" dirty="0" smtClean="0">
                <a:solidFill>
                  <a:srgbClr val="00748F"/>
                </a:solidFill>
              </a:rPr>
              <a:t>Le cervelet : </a:t>
            </a:r>
            <a:r>
              <a:rPr lang="fr-FR" altLang="fr-FR" sz="2400" dirty="0" smtClean="0">
                <a:solidFill>
                  <a:srgbClr val="00748F"/>
                </a:solidFill>
              </a:rPr>
              <a:t>réflexes équilibre coordination</a:t>
            </a:r>
          </a:p>
          <a:p>
            <a:pPr>
              <a:buFontTx/>
              <a:buChar char="-"/>
              <a:defRPr/>
            </a:pPr>
            <a:r>
              <a:rPr lang="fr-FR" altLang="fr-FR" dirty="0" smtClean="0">
                <a:solidFill>
                  <a:srgbClr val="00748F"/>
                </a:solidFill>
              </a:rPr>
              <a:t>L’hypothalamus : </a:t>
            </a:r>
            <a:r>
              <a:rPr lang="fr-FR" altLang="fr-FR" sz="2400" dirty="0" smtClean="0">
                <a:solidFill>
                  <a:srgbClr val="00748F"/>
                </a:solidFill>
              </a:rPr>
              <a:t>régulations</a:t>
            </a:r>
          </a:p>
          <a:p>
            <a:pPr>
              <a:buFontTx/>
              <a:buChar char="-"/>
              <a:defRPr/>
            </a:pPr>
            <a:r>
              <a:rPr lang="fr-FR" altLang="fr-FR" dirty="0" smtClean="0">
                <a:solidFill>
                  <a:srgbClr val="00748F"/>
                </a:solidFill>
              </a:rPr>
              <a:t>L’hypophyse : </a:t>
            </a:r>
            <a:r>
              <a:rPr lang="fr-FR" altLang="fr-FR" sz="2400" dirty="0" smtClean="0">
                <a:solidFill>
                  <a:srgbClr val="00748F"/>
                </a:solidFill>
              </a:rPr>
              <a:t>production d’hormones</a:t>
            </a:r>
          </a:p>
          <a:p>
            <a:pPr marL="0" indent="0">
              <a:buFont typeface="Wingdings" pitchFamily="2" charset="2"/>
              <a:buNone/>
              <a:defRPr/>
            </a:pPr>
            <a:r>
              <a:rPr lang="fr-FR" altLang="fr-FR" dirty="0" smtClean="0">
                <a:solidFill>
                  <a:srgbClr val="00748F"/>
                </a:solidFill>
              </a:rPr>
              <a:t>….</a:t>
            </a:r>
          </a:p>
        </p:txBody>
      </p:sp>
    </p:spTree>
    <p:extLst>
      <p:ext uri="{BB962C8B-B14F-4D97-AF65-F5344CB8AC3E}">
        <p14:creationId xmlns:p14="http://schemas.microsoft.com/office/powerpoint/2010/main" val="2660673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5117" t="11499" r="35301" b="56755"/>
          <a:stretch>
            <a:fillRect/>
          </a:stretch>
        </p:blipFill>
        <p:spPr>
          <a:xfrm>
            <a:off x="1331913" y="1557338"/>
            <a:ext cx="6408737" cy="42973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308850" y="1341438"/>
            <a:ext cx="719138"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7308850" y="5229225"/>
            <a:ext cx="1027113"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80270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67544" y="1844824"/>
            <a:ext cx="8229600" cy="4525963"/>
          </a:xfrm>
        </p:spPr>
        <p:txBody>
          <a:bodyPr/>
          <a:lstStyle/>
          <a:p>
            <a:pPr marL="0" indent="0">
              <a:buNone/>
              <a:defRPr/>
            </a:pPr>
            <a:endParaRPr lang="fr-FR" dirty="0" smtClean="0">
              <a:solidFill>
                <a:srgbClr val="00748F"/>
              </a:solidFill>
            </a:endParaRPr>
          </a:p>
          <a:p>
            <a:pPr marL="0" indent="0">
              <a:buFont typeface="Wingdings" pitchFamily="2" charset="2"/>
              <a:buNone/>
              <a:defRPr/>
            </a:pPr>
            <a:r>
              <a:rPr lang="fr-FR" dirty="0" smtClean="0">
                <a:solidFill>
                  <a:srgbClr val="E05A10"/>
                </a:solidFill>
              </a:rPr>
              <a:t>-</a:t>
            </a:r>
            <a:r>
              <a:rPr lang="fr-FR" dirty="0" smtClean="0">
                <a:solidFill>
                  <a:srgbClr val="00748F"/>
                </a:solidFill>
              </a:rPr>
              <a:t>   Os du crane, boite crânienne : </a:t>
            </a:r>
            <a:r>
              <a:rPr lang="fr-FR" sz="2400" dirty="0" smtClean="0">
                <a:solidFill>
                  <a:srgbClr val="00748F"/>
                </a:solidFill>
              </a:rPr>
              <a:t>protège des chocs</a:t>
            </a:r>
            <a:endParaRPr lang="fr-FR" dirty="0" smtClean="0">
              <a:solidFill>
                <a:srgbClr val="00748F"/>
              </a:solidFill>
            </a:endParaRPr>
          </a:p>
          <a:p>
            <a:pPr>
              <a:buFontTx/>
              <a:buChar char="-"/>
              <a:defRPr/>
            </a:pPr>
            <a:r>
              <a:rPr lang="fr-FR" dirty="0" smtClean="0">
                <a:solidFill>
                  <a:srgbClr val="00748F"/>
                </a:solidFill>
              </a:rPr>
              <a:t>Méninges </a:t>
            </a:r>
            <a:r>
              <a:rPr lang="fr-FR" sz="2400" dirty="0" smtClean="0">
                <a:solidFill>
                  <a:srgbClr val="00748F"/>
                </a:solidFill>
              </a:rPr>
              <a:t> </a:t>
            </a:r>
            <a:r>
              <a:rPr lang="fr-FR" sz="2800" dirty="0" smtClean="0">
                <a:solidFill>
                  <a:srgbClr val="00748F"/>
                </a:solidFill>
              </a:rPr>
              <a:t>(dure-mère, arachnoïde, pie-mère) : </a:t>
            </a:r>
            <a:r>
              <a:rPr lang="fr-FR" sz="2400" dirty="0" smtClean="0">
                <a:solidFill>
                  <a:srgbClr val="00748F"/>
                </a:solidFill>
              </a:rPr>
              <a:t>protègent des blessures et infections</a:t>
            </a:r>
            <a:endParaRPr lang="fr-FR" sz="2800" dirty="0" smtClean="0">
              <a:solidFill>
                <a:srgbClr val="00748F"/>
              </a:solidFill>
            </a:endParaRPr>
          </a:p>
          <a:p>
            <a:pPr>
              <a:buFontTx/>
              <a:buChar char="-"/>
              <a:defRPr/>
            </a:pPr>
            <a:r>
              <a:rPr lang="fr-FR" dirty="0" smtClean="0">
                <a:solidFill>
                  <a:srgbClr val="00748F"/>
                </a:solidFill>
              </a:rPr>
              <a:t>LCR </a:t>
            </a:r>
            <a:r>
              <a:rPr lang="fr-FR" sz="1400" b="1" dirty="0" smtClean="0">
                <a:solidFill>
                  <a:srgbClr val="00748F"/>
                </a:solidFill>
              </a:rPr>
              <a:t>( ou LCS)</a:t>
            </a:r>
            <a:r>
              <a:rPr lang="fr-FR" b="1" dirty="0" smtClean="0">
                <a:solidFill>
                  <a:srgbClr val="00748F"/>
                </a:solidFill>
              </a:rPr>
              <a:t> </a:t>
            </a:r>
            <a:r>
              <a:rPr lang="fr-FR" dirty="0" smtClean="0">
                <a:solidFill>
                  <a:srgbClr val="00748F"/>
                </a:solidFill>
              </a:rPr>
              <a:t>: </a:t>
            </a:r>
            <a:r>
              <a:rPr lang="fr-FR" sz="2400" dirty="0" smtClean="0">
                <a:solidFill>
                  <a:srgbClr val="00748F"/>
                </a:solidFill>
              </a:rPr>
              <a:t>isolant et amortisseur contre les chocs.</a:t>
            </a:r>
            <a:r>
              <a:rPr lang="fr-FR" dirty="0" smtClean="0">
                <a:solidFill>
                  <a:srgbClr val="00748F"/>
                </a:solidFill>
              </a:rPr>
              <a:t> </a:t>
            </a:r>
            <a:r>
              <a:rPr lang="fr-FR" sz="2400" dirty="0">
                <a:solidFill>
                  <a:srgbClr val="00748F"/>
                </a:solidFill>
              </a:rPr>
              <a:t>A</a:t>
            </a:r>
            <a:r>
              <a:rPr lang="fr-FR" sz="2400" dirty="0" smtClean="0">
                <a:solidFill>
                  <a:srgbClr val="00748F"/>
                </a:solidFill>
              </a:rPr>
              <a:t>ssure une pression constante à l’intérieur du cerveau</a:t>
            </a:r>
            <a:endParaRPr lang="fr-FR" dirty="0">
              <a:solidFill>
                <a:srgbClr val="00748F"/>
              </a:solidFill>
            </a:endParaRPr>
          </a:p>
        </p:txBody>
      </p:sp>
      <p:sp>
        <p:nvSpPr>
          <p:cNvPr id="3" name="Titre 1"/>
          <p:cNvSpPr>
            <a:spLocks noGrp="1"/>
          </p:cNvSpPr>
          <p:nvPr>
            <p:ph type="title"/>
          </p:nvPr>
        </p:nvSpPr>
        <p:spPr>
          <a:xfrm>
            <a:off x="179512" y="692696"/>
            <a:ext cx="8229600" cy="1143000"/>
          </a:xfrm>
        </p:spPr>
        <p:txBody>
          <a:bodyPr>
            <a:normAutofit fontScale="90000"/>
          </a:bodyPr>
          <a:lstStyle/>
          <a:p>
            <a:r>
              <a:rPr lang="fr-FR" altLang="fr-FR" dirty="0" smtClean="0">
                <a:solidFill>
                  <a:srgbClr val="00748F"/>
                </a:solidFill>
              </a:rPr>
              <a:t>. </a:t>
            </a:r>
            <a:r>
              <a:rPr lang="fr-FR" dirty="0">
                <a:solidFill>
                  <a:srgbClr val="00748F"/>
                </a:solidFill>
              </a:rPr>
              <a:t>Protections du cerveau:</a:t>
            </a:r>
            <a:br>
              <a:rPr lang="fr-FR" dirty="0">
                <a:solidFill>
                  <a:srgbClr val="00748F"/>
                </a:solidFill>
              </a:rPr>
            </a:br>
            <a:endParaRPr lang="fr-FR" altLang="fr-FR" dirty="0" smtClean="0"/>
          </a:p>
        </p:txBody>
      </p:sp>
    </p:spTree>
    <p:extLst>
      <p:ext uri="{BB962C8B-B14F-4D97-AF65-F5344CB8AC3E}">
        <p14:creationId xmlns:p14="http://schemas.microsoft.com/office/powerpoint/2010/main" val="152453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www.e-cancer.fr/var/inca/storage/images/media/joomla/images/stories/cancerinfo/cerveau/protection-du-cerveau/511989-1-fre-FR/protection-du-cerveau.jpg"/>
          <p:cNvPicPr>
            <a:picLocks noChangeAspect="1" noChangeArrowheads="1"/>
          </p:cNvPicPr>
          <p:nvPr/>
        </p:nvPicPr>
        <p:blipFill>
          <a:blip r:embed="rId3">
            <a:extLst>
              <a:ext uri="{28A0092B-C50C-407E-A947-70E740481C1C}">
                <a14:useLocalDpi xmlns:a14="http://schemas.microsoft.com/office/drawing/2010/main" val="0"/>
              </a:ext>
            </a:extLst>
          </a:blip>
          <a:srcRect l="1753" t="2467" r="2106" b="2199"/>
          <a:stretch>
            <a:fillRect/>
          </a:stretch>
        </p:blipFill>
        <p:spPr bwMode="auto">
          <a:xfrm>
            <a:off x="1331913" y="1484313"/>
            <a:ext cx="6507162"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801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3062</Words>
  <Application>Microsoft Office PowerPoint</Application>
  <PresentationFormat>Affichage à l'écran (4:3)</PresentationFormat>
  <Paragraphs>381</Paragraphs>
  <Slides>46</Slides>
  <Notes>37</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Cerveau et neuro-oncologie</vt:lpstr>
      <vt:lpstr>SOMMAIRE </vt:lpstr>
      <vt:lpstr>I.Parlons Anatomie</vt:lpstr>
      <vt:lpstr>Présentation PowerPoint</vt:lpstr>
      <vt:lpstr>Présentation PowerPoint</vt:lpstr>
      <vt:lpstr>Présentation PowerPoint</vt:lpstr>
      <vt:lpstr>Présentation PowerPoint</vt:lpstr>
      <vt:lpstr>. Protections du cerveau: </vt:lpstr>
      <vt:lpstr>Présentation PowerPoint</vt:lpstr>
      <vt:lpstr>Présentation PowerPoint</vt:lpstr>
      <vt:lpstr>. Fonctionnement  </vt:lpstr>
      <vt:lpstr>. Les cellules gliales </vt:lpstr>
      <vt:lpstr>II. Les tumeurs cérébrales </vt:lpstr>
      <vt:lpstr>. Les symptômes </vt:lpstr>
      <vt:lpstr>HTIC: engagements cérébraux </vt:lpstr>
      <vt:lpstr>HTIC: traitement</vt:lpstr>
      <vt:lpstr>Les différents types de crise d’épilepsie</vt:lpstr>
      <vt:lpstr>Épilepsie </vt:lpstr>
      <vt:lpstr>. Déficit neurologique</vt:lpstr>
      <vt:lpstr>Présentation PowerPoint</vt:lpstr>
      <vt:lpstr>Présentation PowerPoint</vt:lpstr>
      <vt:lpstr>. 3 types évolutifs:</vt:lpstr>
      <vt:lpstr>. Epidémiologie</vt:lpstr>
      <vt:lpstr>. Epidémiologie: (plus de 200 types) </vt:lpstr>
      <vt:lpstr>Facteurs de risques</vt:lpstr>
      <vt:lpstr>Astrocytes: Gliomes</vt:lpstr>
      <vt:lpstr>Astrocytes: gliomes</vt:lpstr>
      <vt:lpstr>Astrocytomes: gliomes</vt:lpstr>
      <vt:lpstr>Méningiomes</vt:lpstr>
      <vt:lpstr>Présentation PowerPoint</vt:lpstr>
      <vt:lpstr>Méningiomes</vt:lpstr>
      <vt:lpstr>ependymome</vt:lpstr>
      <vt:lpstr>ependymome</vt:lpstr>
      <vt:lpstr>ependymome</vt:lpstr>
      <vt:lpstr>Métastases cérébrales</vt:lpstr>
      <vt:lpstr>III. Les traitements </vt:lpstr>
      <vt:lpstr>Chirurgie</vt:lpstr>
      <vt:lpstr>Chimiothérapie</vt:lpstr>
      <vt:lpstr>TEMODAL® / temozolomide</vt:lpstr>
      <vt:lpstr>Radiothérapie</vt:lpstr>
      <vt:lpstr>Protocoles rth</vt:lpstr>
      <vt:lpstr>*Le traitement prophylactique*</vt:lpstr>
      <vt:lpstr>. Les traitements complémentaires</vt:lpstr>
      <vt:lpstr>IV. Pronostics</vt:lpstr>
      <vt:lpstr>Présentation PowerPoint</vt:lpstr>
      <vt:lpstr>Présentation PowerPoint</vt:lpstr>
    </vt:vector>
  </TitlesOfParts>
  <Company>Centre Léon Bérard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dc:title>
  <dc:creator>BLANC Nathalie</dc:creator>
  <cp:lastModifiedBy>BOISBOUVIER Sophie</cp:lastModifiedBy>
  <cp:revision>64</cp:revision>
  <dcterms:created xsi:type="dcterms:W3CDTF">2015-06-23T13:48:26Z</dcterms:created>
  <dcterms:modified xsi:type="dcterms:W3CDTF">2017-07-27T09:15:08Z</dcterms:modified>
</cp:coreProperties>
</file>