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0"/>
  </p:notesMasterIdLst>
  <p:handoutMasterIdLst>
    <p:handoutMasterId r:id="rId51"/>
  </p:handoutMasterIdLst>
  <p:sldIdLst>
    <p:sldId id="256" r:id="rId2"/>
    <p:sldId id="257" r:id="rId3"/>
    <p:sldId id="260" r:id="rId4"/>
    <p:sldId id="258" r:id="rId5"/>
    <p:sldId id="259" r:id="rId6"/>
    <p:sldId id="263" r:id="rId7"/>
    <p:sldId id="277" r:id="rId8"/>
    <p:sldId id="276" r:id="rId9"/>
    <p:sldId id="275" r:id="rId10"/>
    <p:sldId id="274" r:id="rId11"/>
    <p:sldId id="283" r:id="rId12"/>
    <p:sldId id="265" r:id="rId13"/>
    <p:sldId id="282" r:id="rId14"/>
    <p:sldId id="281" r:id="rId15"/>
    <p:sldId id="280" r:id="rId16"/>
    <p:sldId id="278" r:id="rId17"/>
    <p:sldId id="266" r:id="rId18"/>
    <p:sldId id="267" r:id="rId19"/>
    <p:sldId id="268" r:id="rId20"/>
    <p:sldId id="299" r:id="rId21"/>
    <p:sldId id="317" r:id="rId22"/>
    <p:sldId id="300" r:id="rId23"/>
    <p:sldId id="301" r:id="rId24"/>
    <p:sldId id="271" r:id="rId25"/>
    <p:sldId id="272" r:id="rId26"/>
    <p:sldId id="297" r:id="rId27"/>
    <p:sldId id="298" r:id="rId28"/>
    <p:sldId id="302" r:id="rId29"/>
    <p:sldId id="318" r:id="rId30"/>
    <p:sldId id="303" r:id="rId31"/>
    <p:sldId id="304" r:id="rId32"/>
    <p:sldId id="305" r:id="rId33"/>
    <p:sldId id="319" r:id="rId34"/>
    <p:sldId id="321" r:id="rId35"/>
    <p:sldId id="309" r:id="rId36"/>
    <p:sldId id="316" r:id="rId37"/>
    <p:sldId id="310" r:id="rId38"/>
    <p:sldId id="307" r:id="rId39"/>
    <p:sldId id="306" r:id="rId40"/>
    <p:sldId id="273" r:id="rId41"/>
    <p:sldId id="311" r:id="rId42"/>
    <p:sldId id="312" r:id="rId43"/>
    <p:sldId id="313" r:id="rId44"/>
    <p:sldId id="291" r:id="rId45"/>
    <p:sldId id="292" r:id="rId46"/>
    <p:sldId id="322" r:id="rId47"/>
    <p:sldId id="314" r:id="rId48"/>
    <p:sldId id="315" r:id="rId49"/>
  </p:sldIdLst>
  <p:sldSz cx="9144000" cy="6858000" type="screen4x3"/>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p:cViewPr>
        <p:scale>
          <a:sx n="118" d="100"/>
          <a:sy n="11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sz="quarter" idx="1"/>
          </p:nvPr>
        </p:nvSpPr>
        <p:spPr>
          <a:xfrm>
            <a:off x="3901699" y="0"/>
            <a:ext cx="2984871" cy="500935"/>
          </a:xfrm>
          <a:prstGeom prst="rect">
            <a:avLst/>
          </a:prstGeom>
        </p:spPr>
        <p:txBody>
          <a:bodyPr vert="horz" lIns="96606" tIns="48303" rIns="96606" bIns="48303" rtlCol="0"/>
          <a:lstStyle>
            <a:lvl1pPr algn="r">
              <a:defRPr sz="1300"/>
            </a:lvl1pPr>
          </a:lstStyle>
          <a:p>
            <a:fld id="{CA977097-395D-4937-95F7-23A550A65FD7}" type="datetimeFigureOut">
              <a:rPr lang="fr-FR" smtClean="0"/>
              <a:t>06/01/2017</a:t>
            </a:fld>
            <a:endParaRPr lang="fr-FR"/>
          </a:p>
        </p:txBody>
      </p:sp>
      <p:sp>
        <p:nvSpPr>
          <p:cNvPr id="4" name="Espace réservé du pied de page 3"/>
          <p:cNvSpPr>
            <a:spLocks noGrp="1"/>
          </p:cNvSpPr>
          <p:nvPr>
            <p:ph type="ftr" sz="quarter" idx="2"/>
          </p:nvPr>
        </p:nvSpPr>
        <p:spPr>
          <a:xfrm>
            <a:off x="1" y="9516038"/>
            <a:ext cx="2984871" cy="500935"/>
          </a:xfrm>
          <a:prstGeom prst="rect">
            <a:avLst/>
          </a:prstGeom>
        </p:spPr>
        <p:txBody>
          <a:bodyPr vert="horz" lIns="96606" tIns="48303" rIns="96606" bIns="48303"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1699" y="9516038"/>
            <a:ext cx="2984871" cy="500935"/>
          </a:xfrm>
          <a:prstGeom prst="rect">
            <a:avLst/>
          </a:prstGeom>
        </p:spPr>
        <p:txBody>
          <a:bodyPr vert="horz" lIns="96606" tIns="48303" rIns="96606" bIns="48303" rtlCol="0" anchor="b"/>
          <a:lstStyle>
            <a:lvl1pPr algn="r">
              <a:defRPr sz="1300"/>
            </a:lvl1pPr>
          </a:lstStyle>
          <a:p>
            <a:fld id="{1F94FD18-939E-45B3-99F1-256DD186061A}" type="slidenum">
              <a:rPr lang="fr-FR" smtClean="0"/>
              <a:t>‹N°›</a:t>
            </a:fld>
            <a:endParaRPr lang="fr-FR"/>
          </a:p>
        </p:txBody>
      </p:sp>
    </p:spTree>
    <p:extLst>
      <p:ext uri="{BB962C8B-B14F-4D97-AF65-F5344CB8AC3E}">
        <p14:creationId xmlns:p14="http://schemas.microsoft.com/office/powerpoint/2010/main" val="1188740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idx="1"/>
          </p:nvPr>
        </p:nvSpPr>
        <p:spPr>
          <a:xfrm>
            <a:off x="3901699" y="0"/>
            <a:ext cx="2984871" cy="500935"/>
          </a:xfrm>
          <a:prstGeom prst="rect">
            <a:avLst/>
          </a:prstGeom>
        </p:spPr>
        <p:txBody>
          <a:bodyPr vert="horz" lIns="96606" tIns="48303" rIns="96606" bIns="48303" rtlCol="0"/>
          <a:lstStyle>
            <a:lvl1pPr algn="r">
              <a:defRPr sz="1300"/>
            </a:lvl1pPr>
          </a:lstStyle>
          <a:p>
            <a:fld id="{7ADF405C-5909-4B74-A9A3-6A57B61AB8EE}" type="datetimeFigureOut">
              <a:rPr lang="fr-FR" smtClean="0"/>
              <a:t>06/01/2017</a:t>
            </a:fld>
            <a:endParaRPr lang="fr-FR"/>
          </a:p>
        </p:txBody>
      </p:sp>
      <p:sp>
        <p:nvSpPr>
          <p:cNvPr id="4" name="Espace réservé de l'image des diapositives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06" tIns="48303" rIns="96606" bIns="48303" rtlCol="0" anchor="ctr"/>
          <a:lstStyle/>
          <a:p>
            <a:endParaRPr lang="fr-FR"/>
          </a:p>
        </p:txBody>
      </p:sp>
      <p:sp>
        <p:nvSpPr>
          <p:cNvPr id="5" name="Espace réservé des commentaires 4"/>
          <p:cNvSpPr>
            <a:spLocks noGrp="1"/>
          </p:cNvSpPr>
          <p:nvPr>
            <p:ph type="body" sz="quarter" idx="3"/>
          </p:nvPr>
        </p:nvSpPr>
        <p:spPr>
          <a:xfrm>
            <a:off x="688817" y="4758890"/>
            <a:ext cx="5510530" cy="4508420"/>
          </a:xfrm>
          <a:prstGeom prst="rect">
            <a:avLst/>
          </a:prstGeom>
        </p:spPr>
        <p:txBody>
          <a:bodyPr vert="horz" lIns="96606" tIns="48303" rIns="96606" bIns="4830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516038"/>
            <a:ext cx="2984871" cy="500935"/>
          </a:xfrm>
          <a:prstGeom prst="rect">
            <a:avLst/>
          </a:prstGeom>
        </p:spPr>
        <p:txBody>
          <a:bodyPr vert="horz" lIns="96606" tIns="48303" rIns="96606" bIns="48303"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9" y="9516038"/>
            <a:ext cx="2984871" cy="500935"/>
          </a:xfrm>
          <a:prstGeom prst="rect">
            <a:avLst/>
          </a:prstGeom>
        </p:spPr>
        <p:txBody>
          <a:bodyPr vert="horz" lIns="96606" tIns="48303" rIns="96606" bIns="48303" rtlCol="0" anchor="b"/>
          <a:lstStyle>
            <a:lvl1pPr algn="r">
              <a:defRPr sz="1300"/>
            </a:lvl1pPr>
          </a:lstStyle>
          <a:p>
            <a:fld id="{52A19522-136B-4417-A5E2-FC15DEAED449}" type="slidenum">
              <a:rPr lang="fr-FR" smtClean="0"/>
              <a:t>‹N°›</a:t>
            </a:fld>
            <a:endParaRPr lang="fr-FR"/>
          </a:p>
        </p:txBody>
      </p:sp>
    </p:spTree>
    <p:extLst>
      <p:ext uri="{BB962C8B-B14F-4D97-AF65-F5344CB8AC3E}">
        <p14:creationId xmlns:p14="http://schemas.microsoft.com/office/powerpoint/2010/main" val="1549450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A19522-136B-4417-A5E2-FC15DEAED449}" type="slidenum">
              <a:rPr lang="fr-FR" smtClean="0"/>
              <a:t>2</a:t>
            </a:fld>
            <a:endParaRPr lang="fr-FR"/>
          </a:p>
        </p:txBody>
      </p:sp>
    </p:spTree>
    <p:extLst>
      <p:ext uri="{BB962C8B-B14F-4D97-AF65-F5344CB8AC3E}">
        <p14:creationId xmlns:p14="http://schemas.microsoft.com/office/powerpoint/2010/main" val="303068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2A19522-136B-4417-A5E2-FC15DEAED449}" type="slidenum">
              <a:rPr lang="fr-FR" smtClean="0"/>
              <a:t>5</a:t>
            </a:fld>
            <a:endParaRPr lang="fr-FR"/>
          </a:p>
        </p:txBody>
      </p:sp>
    </p:spTree>
    <p:extLst>
      <p:ext uri="{BB962C8B-B14F-4D97-AF65-F5344CB8AC3E}">
        <p14:creationId xmlns:p14="http://schemas.microsoft.com/office/powerpoint/2010/main" val="154683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A19522-136B-4417-A5E2-FC15DEAED449}" type="slidenum">
              <a:rPr lang="fr-FR" smtClean="0"/>
              <a:t>17</a:t>
            </a:fld>
            <a:endParaRPr lang="fr-FR"/>
          </a:p>
        </p:txBody>
      </p:sp>
    </p:spTree>
    <p:extLst>
      <p:ext uri="{BB962C8B-B14F-4D97-AF65-F5344CB8AC3E}">
        <p14:creationId xmlns:p14="http://schemas.microsoft.com/office/powerpoint/2010/main" val="397588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21ADF240-293C-4365-BB6B-22B407E33C90}" type="datetime1">
              <a:rPr lang="fr-FR" smtClean="0"/>
              <a:t>06/01/2017</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BFBC3150-ACAE-4811-9650-668F0020AE14}"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4A7C0CF-DD65-4B75-9451-951D4AC86511}" type="datetime1">
              <a:rPr lang="fr-FR" smtClean="0"/>
              <a:t>06/01/2017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ED251E8-B57C-4E8C-96B2-36860957ED5B}" type="datetime1">
              <a:rPr lang="fr-FR" smtClean="0"/>
              <a:t>06/01/2017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6ACFE1D-9636-4E39-A24F-BFACE455E0B2}" type="datetime1">
              <a:rPr lang="fr-FR" smtClean="0"/>
              <a:t>06/01/2017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F2119A46-AEDF-4CD4-8372-2DAC0F49103E}" type="datetime1">
              <a:rPr lang="fr-FR" smtClean="0"/>
              <a:t>06/01/2017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BFBC3150-ACAE-4811-9650-668F0020AE14}"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49CABC1-F376-42A3-97B2-D3BBF46CA71E}" type="datetime1">
              <a:rPr lang="fr-FR" smtClean="0"/>
              <a:t>06/01/2017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9386C2C-93F1-4593-850E-1279236731F9}" type="datetime1">
              <a:rPr lang="fr-FR" smtClean="0"/>
              <a:t>06/01/2017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37E87EED-7188-41DA-B460-801A9A264223}" type="datetime1">
              <a:rPr lang="fr-FR" smtClean="0"/>
              <a:t>06/01/2017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CCE9CC-26BC-4456-819E-6F2CC09F35E7}" type="datetime1">
              <a:rPr lang="fr-FR" smtClean="0"/>
              <a:t>06/01/2017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F2D13D5-9566-4AB3-9AA8-9FD9083100FF}" type="datetime1">
              <a:rPr lang="fr-FR" smtClean="0"/>
              <a:t>06/01/2017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DBC639A5-D635-4847-8BE1-15C9D5E70DFA}" type="datetime1">
              <a:rPr lang="fr-FR" smtClean="0"/>
              <a:t>06/01/2017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BC3150-ACAE-4811-9650-668F0020AE14}"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011B938-FC9C-429A-9C71-9F28DE43FD3D}" type="datetime1">
              <a:rPr lang="fr-FR" smtClean="0"/>
              <a:t>06/01/2017</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FBC3150-ACAE-4811-9650-668F0020AE14}"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268760"/>
            <a:ext cx="8229600" cy="3312368"/>
          </a:xfrm>
        </p:spPr>
        <p:txBody>
          <a:bodyPr>
            <a:noAutofit/>
          </a:bodyPr>
          <a:lstStyle/>
          <a:p>
            <a:r>
              <a:rPr lang="fr-FR" sz="8000" dirty="0" smtClean="0"/>
              <a:t>Le cancer du sein </a:t>
            </a:r>
            <a:endParaRPr lang="fr-FR" sz="8000" dirty="0"/>
          </a:p>
        </p:txBody>
      </p:sp>
      <p:sp>
        <p:nvSpPr>
          <p:cNvPr id="3" name="Sous-titre 2"/>
          <p:cNvSpPr>
            <a:spLocks noGrp="1"/>
          </p:cNvSpPr>
          <p:nvPr>
            <p:ph type="subTitle" idx="1"/>
          </p:nvPr>
        </p:nvSpPr>
        <p:spPr>
          <a:xfrm>
            <a:off x="0" y="6425828"/>
            <a:ext cx="6696744" cy="423669"/>
          </a:xfrm>
        </p:spPr>
        <p:txBody>
          <a:bodyPr>
            <a:normAutofit fontScale="92500"/>
          </a:bodyPr>
          <a:lstStyle/>
          <a:p>
            <a:r>
              <a:rPr lang="fr-FR" sz="1600" dirty="0" smtClean="0"/>
              <a:t>Emmanuelle Grange, Charline Da Cruz, manipulatrices en radiothérapie.</a:t>
            </a:r>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676456" y="-630"/>
            <a:ext cx="351948" cy="365125"/>
          </a:xfrm>
        </p:spPr>
        <p:txBody>
          <a:bodyPr/>
          <a:lstStyle/>
          <a:p>
            <a:fld id="{BFBC3150-ACAE-4811-9650-668F0020AE14}" type="slidenum">
              <a:rPr lang="fr-FR" smtClean="0"/>
              <a:t>1</a:t>
            </a:fld>
            <a:endParaRPr lang="fr-FR" dirty="0"/>
          </a:p>
        </p:txBody>
      </p:sp>
      <p:sp>
        <p:nvSpPr>
          <p:cNvPr id="6" name="ZoneTexte 5"/>
          <p:cNvSpPr txBox="1"/>
          <p:nvPr/>
        </p:nvSpPr>
        <p:spPr>
          <a:xfrm>
            <a:off x="3635896" y="5188550"/>
            <a:ext cx="1754006" cy="369332"/>
          </a:xfrm>
          <a:prstGeom prst="rect">
            <a:avLst/>
          </a:prstGeom>
          <a:noFill/>
        </p:spPr>
        <p:txBody>
          <a:bodyPr wrap="none" rtlCol="0">
            <a:spAutoFit/>
          </a:bodyPr>
          <a:lstStyle/>
          <a:p>
            <a:r>
              <a:rPr lang="fr-FR" dirty="0" smtClean="0"/>
              <a:t>Le 06/07 /2016</a:t>
            </a:r>
            <a:endParaRPr lang="fr-FR" dirty="0"/>
          </a:p>
        </p:txBody>
      </p:sp>
    </p:spTree>
    <p:extLst>
      <p:ext uri="{BB962C8B-B14F-4D97-AF65-F5344CB8AC3E}">
        <p14:creationId xmlns:p14="http://schemas.microsoft.com/office/powerpoint/2010/main" val="69775413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8229600" cy="1143000"/>
          </a:xfrm>
        </p:spPr>
        <p:txBody>
          <a:bodyPr/>
          <a:lstStyle/>
          <a:p>
            <a:r>
              <a:rPr lang="fr-FR" dirty="0" smtClean="0"/>
              <a:t>Mammographie:</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F 00002"/>
          <p:cNvPicPr>
            <a:picLocks noChangeAspect="1" noChangeArrowheads="1"/>
          </p:cNvPicPr>
          <p:nvPr/>
        </p:nvPicPr>
        <p:blipFill>
          <a:blip r:embed="rId3">
            <a:lum bright="-30000" contrast="6000"/>
            <a:extLst>
              <a:ext uri="{28A0092B-C50C-407E-A947-70E740481C1C}">
                <a14:useLocalDpi xmlns:a14="http://schemas.microsoft.com/office/drawing/2010/main" val="0"/>
              </a:ext>
            </a:extLst>
          </a:blip>
          <a:srcRect/>
          <a:stretch>
            <a:fillRect/>
          </a:stretch>
        </p:blipFill>
        <p:spPr bwMode="auto">
          <a:xfrm>
            <a:off x="899592" y="3645024"/>
            <a:ext cx="3154363"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249286" y="1334505"/>
            <a:ext cx="430649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342900" indent="-342900" eaLnBrk="1" hangingPunct="1">
              <a:spcBef>
                <a:spcPct val="50000"/>
              </a:spcBef>
              <a:buFont typeface="Arial" panose="020B0604020202020204" pitchFamily="34" charset="0"/>
              <a:buChar char="•"/>
            </a:pPr>
            <a:r>
              <a:rPr lang="fr-FR" altLang="fr-FR" sz="2000" dirty="0">
                <a:latin typeface="+mn-lt"/>
                <a:cs typeface="+mn-cs"/>
              </a:rPr>
              <a:t>Dépistage entre 50 et 74 </a:t>
            </a:r>
            <a:r>
              <a:rPr lang="fr-FR" altLang="fr-FR" sz="2000" dirty="0" smtClean="0">
                <a:latin typeface="+mn-lt"/>
                <a:cs typeface="+mn-cs"/>
              </a:rPr>
              <a:t>ans,</a:t>
            </a:r>
            <a:endParaRPr lang="fr-FR" altLang="fr-FR" sz="2000" dirty="0">
              <a:latin typeface="+mn-lt"/>
              <a:cs typeface="+mn-cs"/>
            </a:endParaRPr>
          </a:p>
          <a:p>
            <a:pPr marL="342900" indent="-342900" eaLnBrk="1" hangingPunct="1">
              <a:spcBef>
                <a:spcPct val="50000"/>
              </a:spcBef>
              <a:buFont typeface="Arial" panose="020B0604020202020204" pitchFamily="34" charset="0"/>
              <a:buChar char="•"/>
            </a:pPr>
            <a:r>
              <a:rPr lang="fr-FR" altLang="fr-FR" sz="2000" dirty="0" smtClean="0">
                <a:latin typeface="+mn-lt"/>
                <a:cs typeface="+mn-cs"/>
              </a:rPr>
              <a:t>Opacités,</a:t>
            </a:r>
            <a:endParaRPr lang="fr-FR" altLang="fr-FR" sz="2000" dirty="0">
              <a:latin typeface="+mn-lt"/>
              <a:cs typeface="+mn-cs"/>
            </a:endParaRPr>
          </a:p>
          <a:p>
            <a:pPr marL="342900" indent="-342900" eaLnBrk="1" hangingPunct="1">
              <a:spcBef>
                <a:spcPct val="50000"/>
              </a:spcBef>
              <a:buFont typeface="Arial" panose="020B0604020202020204" pitchFamily="34" charset="0"/>
              <a:buChar char="•"/>
            </a:pPr>
            <a:r>
              <a:rPr lang="fr-FR" altLang="fr-FR" sz="2000" dirty="0" err="1" smtClean="0">
                <a:latin typeface="+mn-lt"/>
                <a:cs typeface="+mn-cs"/>
              </a:rPr>
              <a:t>Microcalcifications</a:t>
            </a:r>
            <a:r>
              <a:rPr lang="fr-FR" altLang="fr-FR" sz="2000" dirty="0">
                <a:latin typeface="+mn-lt"/>
                <a:cs typeface="+mn-cs"/>
              </a:rPr>
              <a:t>,</a:t>
            </a:r>
          </a:p>
          <a:p>
            <a:pPr marL="342900" indent="-342900" eaLnBrk="1" hangingPunct="1">
              <a:spcBef>
                <a:spcPct val="50000"/>
              </a:spcBef>
              <a:buFont typeface="Arial" panose="020B0604020202020204" pitchFamily="34" charset="0"/>
              <a:buChar char="•"/>
            </a:pPr>
            <a:r>
              <a:rPr lang="fr-FR" altLang="fr-FR" sz="2000" dirty="0">
                <a:latin typeface="+mn-lt"/>
                <a:cs typeface="+mn-cs"/>
              </a:rPr>
              <a:t>Désorganisation architecturale</a:t>
            </a:r>
            <a:r>
              <a:rPr lang="fr-FR" altLang="fr-FR" sz="2000" dirty="0" smtClean="0">
                <a:latin typeface="Times New Roman" pitchFamily="18" charset="0"/>
              </a:rPr>
              <a:t>.</a:t>
            </a:r>
            <a:endParaRPr lang="fr-FR" altLang="fr-FR" sz="2000" dirty="0">
              <a:latin typeface="Times New Roman" pitchFamily="18" charset="0"/>
            </a:endParaRPr>
          </a:p>
        </p:txBody>
      </p:sp>
      <p:pic>
        <p:nvPicPr>
          <p:cNvPr id="2050" name="Picture 2"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2369" t="3020" r="5999" b="7111"/>
          <a:stretch/>
        </p:blipFill>
        <p:spPr bwMode="auto">
          <a:xfrm>
            <a:off x="4860032" y="1663114"/>
            <a:ext cx="3491880" cy="36437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244408" y="0"/>
            <a:ext cx="762000" cy="365125"/>
          </a:xfrm>
        </p:spPr>
        <p:txBody>
          <a:bodyPr/>
          <a:lstStyle/>
          <a:p>
            <a:fld id="{BFBC3150-ACAE-4811-9650-668F0020AE14}" type="slidenum">
              <a:rPr lang="fr-FR" smtClean="0"/>
              <a:t>10</a:t>
            </a:fld>
            <a:endParaRPr lang="fr-FR" dirty="0"/>
          </a:p>
        </p:txBody>
      </p:sp>
    </p:spTree>
    <p:extLst>
      <p:ext uri="{BB962C8B-B14F-4D97-AF65-F5344CB8AC3E}">
        <p14:creationId xmlns:p14="http://schemas.microsoft.com/office/powerpoint/2010/main" val="2072626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065" y="188640"/>
            <a:ext cx="8229600" cy="1143000"/>
          </a:xfrm>
        </p:spPr>
        <p:txBody>
          <a:bodyPr/>
          <a:lstStyle/>
          <a:p>
            <a:r>
              <a:rPr lang="fr-FR" dirty="0" smtClean="0"/>
              <a:t>Echographie:</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Grp="1" noChangeArrowheads="1"/>
          </p:cNvSpPr>
          <p:nvPr/>
        </p:nvSpPr>
        <p:spPr bwMode="auto">
          <a:xfrm>
            <a:off x="1859756" y="343693"/>
            <a:ext cx="708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endParaRPr lang="fr-FR" altLang="fr-FR" b="1" dirty="0" smtClean="0">
              <a:solidFill>
                <a:schemeClr val="accent2"/>
              </a:solidFill>
              <a:latin typeface="Times New Roman"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92896"/>
            <a:ext cx="24479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vmammo 008"/>
          <p:cNvPicPr>
            <a:picLocks noChangeAspect="1" noChangeArrowheads="1"/>
          </p:cNvPicPr>
          <p:nvPr/>
        </p:nvPicPr>
        <p:blipFill>
          <a:blip r:embed="rId4" cstate="print">
            <a:lum bright="-30000" contrast="6000"/>
            <a:extLst>
              <a:ext uri="{28A0092B-C50C-407E-A947-70E740481C1C}">
                <a14:useLocalDpi xmlns:a14="http://schemas.microsoft.com/office/drawing/2010/main" val="0"/>
              </a:ext>
            </a:extLst>
          </a:blip>
          <a:srcRect l="14934" t="16766" r="23235" b="14325"/>
          <a:stretch>
            <a:fillRect/>
          </a:stretch>
        </p:blipFill>
        <p:spPr bwMode="auto">
          <a:xfrm>
            <a:off x="3275856" y="1434124"/>
            <a:ext cx="5169434" cy="432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a:xfrm>
            <a:off x="8316638" y="1861"/>
            <a:ext cx="762000" cy="365125"/>
          </a:xfrm>
        </p:spPr>
        <p:txBody>
          <a:bodyPr/>
          <a:lstStyle/>
          <a:p>
            <a:fld id="{BFBC3150-ACAE-4811-9650-668F0020AE14}" type="slidenum">
              <a:rPr lang="fr-FR" smtClean="0"/>
              <a:t>11</a:t>
            </a:fld>
            <a:endParaRPr lang="fr-FR" dirty="0"/>
          </a:p>
        </p:txBody>
      </p:sp>
    </p:spTree>
    <p:extLst>
      <p:ext uri="{BB962C8B-B14F-4D97-AF65-F5344CB8AC3E}">
        <p14:creationId xmlns:p14="http://schemas.microsoft.com/office/powerpoint/2010/main" val="20726266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IRM:</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t="6285" b="6774"/>
          <a:stretch/>
        </p:blipFill>
        <p:spPr bwMode="auto">
          <a:xfrm>
            <a:off x="179512" y="2922059"/>
            <a:ext cx="2857500" cy="1871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916832"/>
            <a:ext cx="5296004" cy="388198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326703" y="19469"/>
            <a:ext cx="762000" cy="365125"/>
          </a:xfrm>
        </p:spPr>
        <p:txBody>
          <a:bodyPr/>
          <a:lstStyle/>
          <a:p>
            <a:fld id="{BFBC3150-ACAE-4811-9650-668F0020AE14}" type="slidenum">
              <a:rPr lang="fr-FR" smtClean="0"/>
              <a:t>12</a:t>
            </a:fld>
            <a:endParaRPr lang="fr-FR" dirty="0"/>
          </a:p>
        </p:txBody>
      </p:sp>
    </p:spTree>
    <p:extLst>
      <p:ext uri="{BB962C8B-B14F-4D97-AF65-F5344CB8AC3E}">
        <p14:creationId xmlns:p14="http://schemas.microsoft.com/office/powerpoint/2010/main" val="2860900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917"/>
            <a:ext cx="8229600" cy="1143000"/>
          </a:xfrm>
        </p:spPr>
        <p:txBody>
          <a:bodyPr/>
          <a:lstStyle/>
          <a:p>
            <a:r>
              <a:rPr lang="fr-FR" dirty="0" smtClean="0"/>
              <a:t>Biopsies:</a:t>
            </a:r>
            <a:endParaRPr lang="fr-FR" dirty="0"/>
          </a:p>
        </p:txBody>
      </p:sp>
      <p:sp>
        <p:nvSpPr>
          <p:cNvPr id="3" name="Espace réservé du contenu 2"/>
          <p:cNvSpPr>
            <a:spLocks noGrp="1"/>
          </p:cNvSpPr>
          <p:nvPr>
            <p:ph idx="1"/>
          </p:nvPr>
        </p:nvSpPr>
        <p:spPr>
          <a:xfrm>
            <a:off x="755576" y="1484784"/>
            <a:ext cx="7437512" cy="3816424"/>
          </a:xfrm>
        </p:spPr>
        <p:txBody>
          <a:bodyPr>
            <a:normAutofit/>
          </a:bodyPr>
          <a:lstStyle/>
          <a:p>
            <a:pPr marL="137160" indent="0">
              <a:buNone/>
            </a:pPr>
            <a:r>
              <a:rPr lang="fr-FR" sz="2000" dirty="0"/>
              <a:t>Le prélèvement au niveau de </a:t>
            </a:r>
            <a:r>
              <a:rPr lang="fr-FR" sz="2000" dirty="0" smtClean="0"/>
              <a:t>l’anomalie du sein </a:t>
            </a:r>
            <a:r>
              <a:rPr lang="fr-FR" sz="2000" dirty="0"/>
              <a:t>est le plus souvent réalisé par micro ou </a:t>
            </a:r>
            <a:r>
              <a:rPr lang="fr-FR" sz="2000" dirty="0" err="1"/>
              <a:t>macrobiopsies</a:t>
            </a:r>
            <a:r>
              <a:rPr lang="fr-FR" sz="2000" dirty="0"/>
              <a:t>.</a:t>
            </a:r>
          </a:p>
          <a:p>
            <a:pPr marL="137160" indent="0">
              <a:buNone/>
            </a:pPr>
            <a:endParaRPr lang="fr-FR" sz="2000" dirty="0"/>
          </a:p>
          <a:p>
            <a:pPr>
              <a:lnSpc>
                <a:spcPct val="110000"/>
              </a:lnSpc>
              <a:buFont typeface="Arial" panose="020B0604020202020204" pitchFamily="34" charset="0"/>
              <a:buChar char="•"/>
            </a:pPr>
            <a:r>
              <a:rPr lang="fr-FR" altLang="fr-FR" sz="2000" dirty="0" err="1"/>
              <a:t>Microbiopsies</a:t>
            </a:r>
            <a:r>
              <a:rPr lang="fr-FR" altLang="fr-FR" sz="2000" dirty="0"/>
              <a:t> </a:t>
            </a:r>
            <a:r>
              <a:rPr lang="fr-FR" altLang="fr-FR" sz="2000" dirty="0" err="1" smtClean="0"/>
              <a:t>échoguidées</a:t>
            </a:r>
            <a:endParaRPr lang="fr-FR" altLang="fr-FR" sz="2000" dirty="0"/>
          </a:p>
          <a:p>
            <a:pPr>
              <a:lnSpc>
                <a:spcPct val="110000"/>
              </a:lnSpc>
              <a:buFont typeface="Arial" panose="020B0604020202020204" pitchFamily="34" charset="0"/>
              <a:buChar char="•"/>
            </a:pPr>
            <a:r>
              <a:rPr lang="fr-FR" altLang="fr-FR" sz="2000" dirty="0" err="1" smtClean="0"/>
              <a:t>Macrobiopsie</a:t>
            </a:r>
            <a:endParaRPr lang="fr-FR" altLang="fr-FR" sz="2000" dirty="0"/>
          </a:p>
          <a:p>
            <a:pPr>
              <a:lnSpc>
                <a:spcPct val="110000"/>
              </a:lnSpc>
              <a:buFont typeface="Courier New" panose="02070309020205020404" pitchFamily="49" charset="0"/>
              <a:buChar char="o"/>
            </a:pPr>
            <a:endParaRPr lang="fr-FR" sz="2000" dirty="0"/>
          </a:p>
          <a:p>
            <a:pPr marL="585216" lvl="1" indent="0">
              <a:lnSpc>
                <a:spcPct val="110000"/>
              </a:lnSpc>
              <a:buNone/>
            </a:pPr>
            <a:r>
              <a:rPr lang="fr-FR" sz="2000" dirty="0"/>
              <a:t>On distingue les </a:t>
            </a:r>
            <a:r>
              <a:rPr lang="fr-FR" sz="2000" dirty="0" err="1"/>
              <a:t>microbiopsies</a:t>
            </a:r>
            <a:r>
              <a:rPr lang="fr-FR" sz="2000" dirty="0"/>
              <a:t> des </a:t>
            </a:r>
            <a:r>
              <a:rPr lang="fr-FR" sz="2000" dirty="0" err="1"/>
              <a:t>macrobiopsies</a:t>
            </a:r>
            <a:r>
              <a:rPr lang="fr-FR" sz="2000" dirty="0"/>
              <a:t> en fonction de la taille de l’aiguille utilisée et du volume des prélèvements effectués. </a:t>
            </a:r>
          </a:p>
          <a:p>
            <a:pPr marL="585216" lvl="1" indent="0">
              <a:lnSpc>
                <a:spcPct val="110000"/>
              </a:lnSpc>
              <a:buNone/>
            </a:pPr>
            <a:endParaRPr lang="fr-FR" altLang="fr-FR" dirty="0" smtClean="0">
              <a:latin typeface="Times New Roman" pitchFamily="18" charset="0"/>
            </a:endParaRPr>
          </a:p>
          <a:p>
            <a:pPr marL="585216" lvl="1" indent="0">
              <a:lnSpc>
                <a:spcPct val="110000"/>
              </a:lnSpc>
              <a:buNone/>
            </a:pPr>
            <a:endParaRPr lang="fr-FR" altLang="fr-FR" dirty="0">
              <a:latin typeface="Times New Roman" pitchFamily="18" charset="0"/>
            </a:endParaRPr>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411760" y="5085184"/>
            <a:ext cx="3970832" cy="1200329"/>
          </a:xfrm>
          <a:prstGeom prst="rect">
            <a:avLst/>
          </a:prstGeom>
          <a:noFill/>
          <a:ln w="19050">
            <a:solidFill>
              <a:schemeClr val="tx1"/>
            </a:solidFill>
          </a:ln>
        </p:spPr>
        <p:txBody>
          <a:bodyPr wrap="square" rtlCol="0">
            <a:spAutoFit/>
          </a:bodyPr>
          <a:lstStyle/>
          <a:p>
            <a:pPr algn="ctr"/>
            <a:r>
              <a:rPr lang="fr-FR" sz="2400" b="1" i="1" dirty="0" smtClean="0">
                <a:solidFill>
                  <a:srgbClr val="FFFF00"/>
                </a:solidFill>
              </a:rPr>
              <a:t>IMPORTANCE +++ DU DIAGNOSTIC ANATOMOPATHOLIQUE</a:t>
            </a:r>
            <a:endParaRPr lang="fr-FR" sz="2400" b="1" i="1" dirty="0">
              <a:solidFill>
                <a:srgbClr val="FFFF00"/>
              </a:solidFill>
            </a:endParaRPr>
          </a:p>
        </p:txBody>
      </p:sp>
      <p:sp>
        <p:nvSpPr>
          <p:cNvPr id="6" name="Espace réservé du numéro de diapositive 5"/>
          <p:cNvSpPr>
            <a:spLocks noGrp="1"/>
          </p:cNvSpPr>
          <p:nvPr>
            <p:ph type="sldNum" sz="quarter" idx="12"/>
          </p:nvPr>
        </p:nvSpPr>
        <p:spPr>
          <a:xfrm>
            <a:off x="8317824" y="19469"/>
            <a:ext cx="762000" cy="365125"/>
          </a:xfrm>
        </p:spPr>
        <p:txBody>
          <a:bodyPr/>
          <a:lstStyle/>
          <a:p>
            <a:fld id="{BFBC3150-ACAE-4811-9650-668F0020AE14}" type="slidenum">
              <a:rPr lang="fr-FR" smtClean="0"/>
              <a:t>13</a:t>
            </a:fld>
            <a:endParaRPr lang="fr-FR" dirty="0"/>
          </a:p>
        </p:txBody>
      </p:sp>
    </p:spTree>
    <p:extLst>
      <p:ext uri="{BB962C8B-B14F-4D97-AF65-F5344CB8AC3E}">
        <p14:creationId xmlns:p14="http://schemas.microsoft.com/office/powerpoint/2010/main" val="2072626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837" y="125760"/>
            <a:ext cx="8229600" cy="1143000"/>
          </a:xfrm>
        </p:spPr>
        <p:txBody>
          <a:bodyPr>
            <a:normAutofit/>
          </a:bodyPr>
          <a:lstStyle/>
          <a:p>
            <a:r>
              <a:rPr lang="fr-FR" dirty="0"/>
              <a:t>Le </a:t>
            </a:r>
            <a:r>
              <a:rPr lang="fr-FR" dirty="0" err="1"/>
              <a:t>mammotome</a:t>
            </a:r>
            <a:r>
              <a:rPr lang="fr-FR" dirty="0"/>
              <a:t>:</a:t>
            </a:r>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28" y="4554364"/>
            <a:ext cx="2880005" cy="21870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68760"/>
            <a:ext cx="4514850" cy="3124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548001"/>
            <a:ext cx="4205758" cy="2193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22354" y="1815197"/>
            <a:ext cx="4572000" cy="2246769"/>
          </a:xfrm>
          <a:prstGeom prst="rect">
            <a:avLst/>
          </a:prstGeom>
        </p:spPr>
        <p:txBody>
          <a:bodyPr>
            <a:spAutoFit/>
          </a:bodyPr>
          <a:lstStyle/>
          <a:p>
            <a:pPr algn="ctr"/>
            <a:r>
              <a:rPr lang="fr-FR" sz="2000" dirty="0"/>
              <a:t>Sans douleur et les résultats sont en général aussi exacts que lorsqu’un échantillon de tissu est prélevé par chirurgie. L’intervention ne laisse pas de cicatrice ou minime, ce qui facilite l’interprétation des mammographies subséquentes.</a:t>
            </a:r>
          </a:p>
        </p:txBody>
      </p:sp>
      <p:sp>
        <p:nvSpPr>
          <p:cNvPr id="3" name="Espace réservé du numéro de diapositive 2"/>
          <p:cNvSpPr>
            <a:spLocks noGrp="1"/>
          </p:cNvSpPr>
          <p:nvPr>
            <p:ph type="sldNum" sz="quarter" idx="12"/>
          </p:nvPr>
        </p:nvSpPr>
        <p:spPr>
          <a:xfrm>
            <a:off x="8244408" y="0"/>
            <a:ext cx="762000" cy="365125"/>
          </a:xfrm>
        </p:spPr>
        <p:txBody>
          <a:bodyPr/>
          <a:lstStyle/>
          <a:p>
            <a:fld id="{BFBC3150-ACAE-4811-9650-668F0020AE14}" type="slidenum">
              <a:rPr lang="fr-FR" smtClean="0"/>
              <a:t>14</a:t>
            </a:fld>
            <a:endParaRPr lang="fr-FR" dirty="0"/>
          </a:p>
        </p:txBody>
      </p:sp>
    </p:spTree>
    <p:extLst>
      <p:ext uri="{BB962C8B-B14F-4D97-AF65-F5344CB8AC3E}">
        <p14:creationId xmlns:p14="http://schemas.microsoft.com/office/powerpoint/2010/main" val="2072626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2711" y="1124626"/>
            <a:ext cx="5040560" cy="3528392"/>
          </a:xfrm>
        </p:spPr>
        <p:txBody>
          <a:bodyPr>
            <a:normAutofit fontScale="25000" lnSpcReduction="20000"/>
          </a:bodyPr>
          <a:lstStyle/>
          <a:p>
            <a:pPr marL="137160" indent="0">
              <a:buNone/>
            </a:pPr>
            <a:r>
              <a:rPr lang="fr-FR" sz="8000" dirty="0"/>
              <a:t>Les différents types :</a:t>
            </a:r>
          </a:p>
          <a:p>
            <a:pPr>
              <a:buFont typeface="Courier New" panose="02070309020205020404" pitchFamily="49" charset="0"/>
              <a:buChar char="o"/>
            </a:pPr>
            <a:endParaRPr lang="fr-FR" sz="8000" dirty="0"/>
          </a:p>
          <a:p>
            <a:pPr>
              <a:buFont typeface="Arial" panose="020B0604020202020204" pitchFamily="34" charset="0"/>
              <a:buChar char="•"/>
            </a:pPr>
            <a:r>
              <a:rPr lang="en-GB" altLang="fr-FR" sz="8000" dirty="0" err="1"/>
              <a:t>Carcinome</a:t>
            </a:r>
            <a:r>
              <a:rPr lang="en-GB" altLang="fr-FR" sz="8000" dirty="0"/>
              <a:t> in situ (</a:t>
            </a:r>
            <a:r>
              <a:rPr lang="en-GB" altLang="fr-FR" sz="8000" dirty="0" err="1"/>
              <a:t>canalaire</a:t>
            </a:r>
            <a:r>
              <a:rPr lang="en-GB" altLang="fr-FR" sz="8000" dirty="0"/>
              <a:t> </a:t>
            </a:r>
            <a:r>
              <a:rPr lang="en-GB" altLang="fr-FR" sz="8000" dirty="0" err="1"/>
              <a:t>ou</a:t>
            </a:r>
            <a:r>
              <a:rPr lang="en-GB" altLang="fr-FR" sz="8000" dirty="0"/>
              <a:t> </a:t>
            </a:r>
            <a:r>
              <a:rPr lang="en-GB" altLang="fr-FR" sz="8000" dirty="0" err="1"/>
              <a:t>lobulaire</a:t>
            </a:r>
            <a:r>
              <a:rPr lang="en-GB" altLang="fr-FR" sz="8000" dirty="0"/>
              <a:t>)</a:t>
            </a:r>
          </a:p>
          <a:p>
            <a:pPr>
              <a:buFont typeface="Arial" panose="020B0604020202020204" pitchFamily="34" charset="0"/>
              <a:buChar char="•"/>
            </a:pPr>
            <a:r>
              <a:rPr lang="en-GB" altLang="fr-FR" sz="8000" dirty="0" err="1"/>
              <a:t>Adénocarcinome</a:t>
            </a:r>
            <a:r>
              <a:rPr lang="en-GB" altLang="fr-FR" sz="8000" dirty="0"/>
              <a:t> </a:t>
            </a:r>
            <a:r>
              <a:rPr lang="en-GB" altLang="fr-FR" sz="8000" dirty="0" err="1" smtClean="0"/>
              <a:t>infiltrant</a:t>
            </a:r>
            <a:r>
              <a:rPr lang="en-GB" altLang="fr-FR" sz="8000" dirty="0" smtClean="0"/>
              <a:t>: cellules de la </a:t>
            </a:r>
            <a:r>
              <a:rPr lang="en-GB" altLang="fr-FR" sz="8000" dirty="0" err="1" smtClean="0"/>
              <a:t>glande</a:t>
            </a:r>
            <a:r>
              <a:rPr lang="en-GB" altLang="fr-FR" sz="8000" dirty="0" smtClean="0"/>
              <a:t>.</a:t>
            </a:r>
            <a:endParaRPr lang="en-GB" altLang="fr-FR" sz="8000" dirty="0"/>
          </a:p>
          <a:p>
            <a:pPr lvl="1">
              <a:buFont typeface="Arial" panose="020B0604020202020204" pitchFamily="34" charset="0"/>
              <a:buChar char="•"/>
            </a:pPr>
            <a:r>
              <a:rPr lang="en-GB" altLang="fr-FR" sz="8000" dirty="0" err="1"/>
              <a:t>Canalaire</a:t>
            </a:r>
            <a:endParaRPr lang="en-GB" altLang="fr-FR" sz="8000" dirty="0"/>
          </a:p>
          <a:p>
            <a:pPr lvl="1">
              <a:buFont typeface="Arial" panose="020B0604020202020204" pitchFamily="34" charset="0"/>
              <a:buChar char="•"/>
            </a:pPr>
            <a:r>
              <a:rPr lang="en-GB" altLang="fr-FR" sz="8000" dirty="0" err="1"/>
              <a:t>Lobulaire</a:t>
            </a:r>
            <a:endParaRPr lang="en-GB" altLang="fr-FR" sz="8000" dirty="0"/>
          </a:p>
          <a:p>
            <a:pPr lvl="1">
              <a:buFont typeface="Arial" panose="020B0604020202020204" pitchFamily="34" charset="0"/>
              <a:buChar char="•"/>
            </a:pPr>
            <a:r>
              <a:rPr lang="en-GB" altLang="fr-FR" sz="8000" dirty="0" err="1"/>
              <a:t>Médullaire</a:t>
            </a:r>
            <a:endParaRPr lang="en-GB" altLang="fr-FR" sz="8000" dirty="0"/>
          </a:p>
          <a:p>
            <a:pPr>
              <a:buFont typeface="Arial" panose="020B0604020202020204" pitchFamily="34" charset="0"/>
              <a:buChar char="•"/>
            </a:pPr>
            <a:r>
              <a:rPr lang="en-GB" altLang="fr-FR" sz="8000" dirty="0" err="1"/>
              <a:t>Carcinomes</a:t>
            </a:r>
            <a:r>
              <a:rPr lang="en-GB" altLang="fr-FR" sz="8000" dirty="0"/>
              <a:t> </a:t>
            </a:r>
            <a:r>
              <a:rPr lang="en-GB" altLang="fr-FR" sz="8000" dirty="0" err="1"/>
              <a:t>épidermoïde</a:t>
            </a:r>
            <a:endParaRPr lang="en-GB" altLang="fr-FR" sz="8000" dirty="0"/>
          </a:p>
          <a:p>
            <a:pPr>
              <a:buFont typeface="Arial" panose="020B0604020202020204" pitchFamily="34" charset="0"/>
              <a:buChar char="•"/>
            </a:pPr>
            <a:r>
              <a:rPr lang="en-GB" altLang="fr-FR" sz="8000" dirty="0" err="1"/>
              <a:t>Tumeurs</a:t>
            </a:r>
            <a:r>
              <a:rPr lang="en-GB" altLang="fr-FR" sz="8000" dirty="0"/>
              <a:t> </a:t>
            </a:r>
            <a:r>
              <a:rPr lang="en-GB" altLang="fr-FR" sz="8000" dirty="0" err="1"/>
              <a:t>phyllode</a:t>
            </a:r>
            <a:endParaRPr lang="en-GB" altLang="fr-FR" sz="8000" dirty="0"/>
          </a:p>
          <a:p>
            <a:pPr>
              <a:buFont typeface="Arial" panose="020B0604020202020204" pitchFamily="34" charset="0"/>
              <a:buChar char="•"/>
            </a:pPr>
            <a:r>
              <a:rPr lang="en-GB" altLang="fr-FR" sz="8000" dirty="0" err="1" smtClean="0"/>
              <a:t>Sarcome</a:t>
            </a:r>
            <a:r>
              <a:rPr lang="en-GB" altLang="fr-FR" sz="8000" dirty="0" smtClean="0"/>
              <a:t> : </a:t>
            </a:r>
            <a:r>
              <a:rPr lang="en-GB" altLang="fr-FR" sz="8000" dirty="0" err="1" smtClean="0"/>
              <a:t>vaisseaux</a:t>
            </a:r>
            <a:r>
              <a:rPr lang="en-GB" altLang="fr-FR" sz="8000" dirty="0" smtClean="0"/>
              <a:t> de la </a:t>
            </a:r>
            <a:r>
              <a:rPr lang="en-GB" altLang="fr-FR" sz="8000" dirty="0" err="1" smtClean="0"/>
              <a:t>glande</a:t>
            </a:r>
            <a:r>
              <a:rPr lang="en-GB" altLang="fr-FR" sz="8000" dirty="0" smtClean="0"/>
              <a:t> </a:t>
            </a:r>
            <a:r>
              <a:rPr lang="en-GB" altLang="fr-FR" sz="8000" dirty="0" err="1" smtClean="0"/>
              <a:t>ou</a:t>
            </a:r>
            <a:r>
              <a:rPr lang="en-GB" altLang="fr-FR" sz="8000" dirty="0" smtClean="0"/>
              <a:t> </a:t>
            </a:r>
            <a:r>
              <a:rPr lang="en-GB" altLang="fr-FR" sz="8000" dirty="0" err="1" smtClean="0"/>
              <a:t>autres</a:t>
            </a:r>
            <a:r>
              <a:rPr lang="en-GB" altLang="fr-FR" sz="8000" dirty="0" smtClean="0"/>
              <a:t> cellules de </a:t>
            </a:r>
            <a:r>
              <a:rPr lang="en-GB" altLang="fr-FR" sz="8000" dirty="0" err="1" smtClean="0"/>
              <a:t>soutien</a:t>
            </a:r>
            <a:r>
              <a:rPr lang="en-GB" altLang="fr-FR" sz="8000" dirty="0"/>
              <a:t>.</a:t>
            </a:r>
          </a:p>
          <a:p>
            <a:pPr>
              <a:buFont typeface="Courier New" panose="02070309020205020404" pitchFamily="49" charset="0"/>
              <a:buChar char="o"/>
            </a:pPr>
            <a:endParaRPr lang="en-GB" altLang="fr-FR" sz="2400" dirty="0">
              <a:latin typeface="Times New Roman" pitchFamily="18" charset="0"/>
            </a:endParaRPr>
          </a:p>
          <a:p>
            <a:pPr>
              <a:buFont typeface="Courier New" panose="02070309020205020404" pitchFamily="49" charset="0"/>
              <a:buChar char="o"/>
            </a:pP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67544" y="404664"/>
            <a:ext cx="8464177" cy="400110"/>
          </a:xfrm>
          <a:prstGeom prst="rect">
            <a:avLst/>
          </a:prstGeom>
          <a:noFill/>
        </p:spPr>
        <p:txBody>
          <a:bodyPr wrap="none" rtlCol="0">
            <a:spAutoFit/>
          </a:bodyPr>
          <a:lstStyle/>
          <a:p>
            <a:r>
              <a:rPr lang="fr-FR" sz="2000" dirty="0"/>
              <a:t>Suite a ses différents examens on détermine, le type et le stade du cancer.</a:t>
            </a:r>
          </a:p>
        </p:txBody>
      </p:sp>
      <p:sp>
        <p:nvSpPr>
          <p:cNvPr id="15" name="ZoneTexte 14"/>
          <p:cNvSpPr txBox="1"/>
          <p:nvPr/>
        </p:nvSpPr>
        <p:spPr>
          <a:xfrm>
            <a:off x="107504" y="1124626"/>
            <a:ext cx="4032448" cy="4216539"/>
          </a:xfrm>
          <a:prstGeom prst="rect">
            <a:avLst/>
          </a:prstGeom>
          <a:noFill/>
        </p:spPr>
        <p:txBody>
          <a:bodyPr wrap="square" rtlCol="0">
            <a:spAutoFit/>
          </a:bodyPr>
          <a:lstStyle/>
          <a:p>
            <a:pPr>
              <a:lnSpc>
                <a:spcPct val="90000"/>
              </a:lnSpc>
            </a:pPr>
            <a:r>
              <a:rPr lang="fr-FR" sz="2000" dirty="0"/>
              <a:t>Les différents stades : </a:t>
            </a:r>
          </a:p>
          <a:p>
            <a:pPr>
              <a:lnSpc>
                <a:spcPct val="90000"/>
              </a:lnSpc>
            </a:pPr>
            <a:endParaRPr lang="fr-FR" sz="2000" dirty="0"/>
          </a:p>
          <a:p>
            <a:pPr>
              <a:lnSpc>
                <a:spcPct val="90000"/>
              </a:lnSpc>
            </a:pPr>
            <a:r>
              <a:rPr lang="en-GB" altLang="fr-FR" sz="2000" dirty="0"/>
              <a:t>T0 pas de </a:t>
            </a:r>
            <a:r>
              <a:rPr lang="en-GB" altLang="fr-FR" sz="2000" dirty="0" err="1"/>
              <a:t>lésion</a:t>
            </a:r>
            <a:r>
              <a:rPr lang="en-GB" altLang="fr-FR" sz="2000" dirty="0"/>
              <a:t> </a:t>
            </a:r>
            <a:r>
              <a:rPr lang="en-GB" altLang="fr-FR" sz="2000" dirty="0" err="1"/>
              <a:t>décelable</a:t>
            </a:r>
            <a:endParaRPr lang="en-GB" altLang="fr-FR" sz="2000" dirty="0"/>
          </a:p>
          <a:p>
            <a:pPr>
              <a:lnSpc>
                <a:spcPct val="90000"/>
              </a:lnSpc>
            </a:pPr>
            <a:r>
              <a:rPr lang="en-GB" altLang="fr-FR" sz="2000" dirty="0"/>
              <a:t>T1 ≤ 2 cm</a:t>
            </a:r>
          </a:p>
          <a:p>
            <a:pPr marL="0" lvl="1">
              <a:lnSpc>
                <a:spcPct val="90000"/>
              </a:lnSpc>
            </a:pPr>
            <a:r>
              <a:rPr lang="en-GB" altLang="fr-FR" sz="2000" dirty="0"/>
              <a:t>T1a  0,1 cm &lt; T ≤ 0,5 cm</a:t>
            </a:r>
          </a:p>
          <a:p>
            <a:pPr marL="0" lvl="1">
              <a:lnSpc>
                <a:spcPct val="90000"/>
              </a:lnSpc>
            </a:pPr>
            <a:r>
              <a:rPr lang="en-GB" altLang="fr-FR" sz="2000" dirty="0"/>
              <a:t>T1b 0,5 cm &lt; T ≤ 1 cm</a:t>
            </a:r>
          </a:p>
          <a:p>
            <a:pPr marL="0" lvl="1">
              <a:lnSpc>
                <a:spcPct val="90000"/>
              </a:lnSpc>
            </a:pPr>
            <a:r>
              <a:rPr lang="en-GB" altLang="fr-FR" sz="2000" dirty="0"/>
              <a:t>T1c  1 cm &lt; T ≤ 2 cm</a:t>
            </a:r>
          </a:p>
          <a:p>
            <a:pPr>
              <a:lnSpc>
                <a:spcPct val="90000"/>
              </a:lnSpc>
            </a:pPr>
            <a:r>
              <a:rPr lang="en-GB" altLang="fr-FR" sz="2000" dirty="0"/>
              <a:t>T2  2 cm &lt;T ≤ 5 cm</a:t>
            </a:r>
          </a:p>
          <a:p>
            <a:pPr>
              <a:lnSpc>
                <a:spcPct val="90000"/>
              </a:lnSpc>
            </a:pPr>
            <a:r>
              <a:rPr lang="en-GB" altLang="fr-FR" sz="2000" dirty="0"/>
              <a:t>T3 &gt; 5 cm</a:t>
            </a:r>
          </a:p>
          <a:p>
            <a:pPr>
              <a:lnSpc>
                <a:spcPct val="90000"/>
              </a:lnSpc>
            </a:pPr>
            <a:r>
              <a:rPr lang="en-GB" altLang="fr-FR" sz="2000" dirty="0"/>
              <a:t>T4 </a:t>
            </a:r>
            <a:r>
              <a:rPr lang="en-GB" altLang="fr-FR" sz="2000" dirty="0" err="1"/>
              <a:t>toute</a:t>
            </a:r>
            <a:r>
              <a:rPr lang="en-GB" altLang="fr-FR" sz="2000" dirty="0"/>
              <a:t> </a:t>
            </a:r>
            <a:r>
              <a:rPr lang="en-GB" altLang="fr-FR" sz="2000" dirty="0" err="1"/>
              <a:t>taille</a:t>
            </a:r>
            <a:r>
              <a:rPr lang="en-GB" altLang="fr-FR" sz="2000" dirty="0"/>
              <a:t> avec </a:t>
            </a:r>
          </a:p>
          <a:p>
            <a:pPr marL="342900" lvl="1" indent="-342900">
              <a:lnSpc>
                <a:spcPct val="90000"/>
              </a:lnSpc>
              <a:buFont typeface="Arial" panose="020B0604020202020204" pitchFamily="34" charset="0"/>
              <a:buChar char="•"/>
            </a:pPr>
            <a:r>
              <a:rPr lang="en-GB" altLang="fr-FR" sz="2000" dirty="0" smtClean="0"/>
              <a:t>T4a </a:t>
            </a:r>
            <a:r>
              <a:rPr lang="en-GB" altLang="fr-FR" sz="2000" dirty="0"/>
              <a:t>Extension </a:t>
            </a:r>
            <a:r>
              <a:rPr lang="en-GB" altLang="fr-FR" sz="2000" dirty="0" err="1"/>
              <a:t>paroi</a:t>
            </a:r>
            <a:r>
              <a:rPr lang="en-GB" altLang="fr-FR" sz="2000" dirty="0"/>
              <a:t> </a:t>
            </a:r>
            <a:r>
              <a:rPr lang="en-GB" altLang="fr-FR" sz="2000" dirty="0" err="1"/>
              <a:t>thoracique</a:t>
            </a:r>
            <a:endParaRPr lang="en-GB" altLang="fr-FR" sz="2000" dirty="0"/>
          </a:p>
          <a:p>
            <a:pPr marL="342900" lvl="1" indent="-342900">
              <a:lnSpc>
                <a:spcPct val="90000"/>
              </a:lnSpc>
              <a:buFont typeface="Arial" panose="020B0604020202020204" pitchFamily="34" charset="0"/>
              <a:buChar char="•"/>
            </a:pPr>
            <a:r>
              <a:rPr lang="en-GB" altLang="fr-FR" sz="2000" dirty="0" smtClean="0"/>
              <a:t>T4b </a:t>
            </a:r>
            <a:r>
              <a:rPr lang="en-GB" altLang="fr-FR" sz="2000" dirty="0" err="1"/>
              <a:t>oedème</a:t>
            </a:r>
            <a:r>
              <a:rPr lang="en-GB" altLang="fr-FR" sz="2000" dirty="0"/>
              <a:t> </a:t>
            </a:r>
            <a:r>
              <a:rPr lang="en-GB" altLang="fr-FR" sz="2000" dirty="0" err="1"/>
              <a:t>ou</a:t>
            </a:r>
            <a:r>
              <a:rPr lang="en-GB" altLang="fr-FR" sz="2000" dirty="0"/>
              <a:t> </a:t>
            </a:r>
            <a:r>
              <a:rPr lang="en-GB" altLang="fr-FR" sz="2000" dirty="0" err="1"/>
              <a:t>atteinte</a:t>
            </a:r>
            <a:r>
              <a:rPr lang="en-GB" altLang="fr-FR" sz="2000" dirty="0"/>
              <a:t> </a:t>
            </a:r>
            <a:r>
              <a:rPr lang="en-GB" altLang="fr-FR" sz="2000" dirty="0" err="1"/>
              <a:t>peau</a:t>
            </a:r>
            <a:endParaRPr lang="en-GB" altLang="fr-FR" sz="2000" dirty="0"/>
          </a:p>
          <a:p>
            <a:pPr marL="342900" lvl="1" indent="-342900">
              <a:lnSpc>
                <a:spcPct val="90000"/>
              </a:lnSpc>
              <a:buFont typeface="Arial" panose="020B0604020202020204" pitchFamily="34" charset="0"/>
              <a:buChar char="•"/>
            </a:pPr>
            <a:r>
              <a:rPr lang="en-GB" altLang="fr-FR" sz="2000" dirty="0" smtClean="0"/>
              <a:t>T4c </a:t>
            </a:r>
            <a:r>
              <a:rPr lang="en-GB" altLang="fr-FR" sz="2000" dirty="0"/>
              <a:t>T4a + T4b</a:t>
            </a:r>
          </a:p>
          <a:p>
            <a:pPr marL="342900" lvl="1" indent="-342900">
              <a:lnSpc>
                <a:spcPct val="90000"/>
              </a:lnSpc>
              <a:buFont typeface="Arial" panose="020B0604020202020204" pitchFamily="34" charset="0"/>
              <a:buChar char="•"/>
            </a:pPr>
            <a:r>
              <a:rPr lang="en-GB" altLang="fr-FR" sz="2000" dirty="0" smtClean="0"/>
              <a:t>T4d </a:t>
            </a:r>
            <a:r>
              <a:rPr lang="en-GB" altLang="fr-FR" sz="2000" dirty="0"/>
              <a:t>sein </a:t>
            </a:r>
            <a:r>
              <a:rPr lang="en-GB" altLang="fr-FR" sz="2000" dirty="0" err="1"/>
              <a:t>inflammatoire</a:t>
            </a:r>
            <a:endParaRPr lang="en-GB" altLang="fr-FR" sz="2000" dirty="0"/>
          </a:p>
          <a:p>
            <a:endParaRPr lang="fr-FR" sz="1600" dirty="0"/>
          </a:p>
        </p:txBody>
      </p:sp>
      <p:sp>
        <p:nvSpPr>
          <p:cNvPr id="17" name="ZoneTexte 16"/>
          <p:cNvSpPr txBox="1"/>
          <p:nvPr/>
        </p:nvSpPr>
        <p:spPr>
          <a:xfrm>
            <a:off x="107504" y="5157192"/>
            <a:ext cx="6861174" cy="1477328"/>
          </a:xfrm>
          <a:prstGeom prst="rect">
            <a:avLst/>
          </a:prstGeom>
          <a:noFill/>
        </p:spPr>
        <p:txBody>
          <a:bodyPr wrap="none" rtlCol="0">
            <a:spAutoFit/>
          </a:bodyPr>
          <a:lstStyle/>
          <a:p>
            <a:pPr>
              <a:lnSpc>
                <a:spcPct val="90000"/>
              </a:lnSpc>
            </a:pPr>
            <a:r>
              <a:rPr lang="en-GB" altLang="fr-FR" sz="2000" dirty="0"/>
              <a:t>N0 Pas </a:t>
            </a:r>
            <a:r>
              <a:rPr lang="en-GB" altLang="fr-FR" sz="2000" dirty="0" err="1"/>
              <a:t>d’adénopathies</a:t>
            </a:r>
            <a:r>
              <a:rPr lang="en-GB" altLang="fr-FR" sz="2000" dirty="0"/>
              <a:t> </a:t>
            </a:r>
            <a:r>
              <a:rPr lang="en-GB" altLang="fr-FR" sz="2000" dirty="0" err="1"/>
              <a:t>régionales</a:t>
            </a:r>
            <a:endParaRPr lang="en-GB" altLang="fr-FR" sz="2000" dirty="0"/>
          </a:p>
          <a:p>
            <a:pPr>
              <a:lnSpc>
                <a:spcPct val="90000"/>
              </a:lnSpc>
            </a:pPr>
            <a:r>
              <a:rPr lang="en-GB" altLang="fr-FR" sz="2000" dirty="0"/>
              <a:t>N1 </a:t>
            </a:r>
            <a:r>
              <a:rPr lang="en-GB" altLang="fr-FR" sz="2000" dirty="0" err="1"/>
              <a:t>Adénopathies</a:t>
            </a:r>
            <a:r>
              <a:rPr lang="en-GB" altLang="fr-FR" sz="2000" dirty="0"/>
              <a:t> </a:t>
            </a:r>
            <a:r>
              <a:rPr lang="en-GB" altLang="fr-FR" sz="2000" dirty="0" err="1"/>
              <a:t>homolatérales</a:t>
            </a:r>
            <a:r>
              <a:rPr lang="en-GB" altLang="fr-FR" sz="2000" dirty="0"/>
              <a:t> mobiles</a:t>
            </a:r>
          </a:p>
          <a:p>
            <a:pPr>
              <a:lnSpc>
                <a:spcPct val="90000"/>
              </a:lnSpc>
            </a:pPr>
            <a:r>
              <a:rPr lang="en-GB" altLang="fr-FR" sz="2000" dirty="0"/>
              <a:t>N2 </a:t>
            </a:r>
            <a:r>
              <a:rPr lang="en-GB" altLang="fr-FR" sz="2000" dirty="0" err="1"/>
              <a:t>Adénopathies</a:t>
            </a:r>
            <a:r>
              <a:rPr lang="en-GB" altLang="fr-FR" sz="2000" dirty="0"/>
              <a:t> </a:t>
            </a:r>
            <a:r>
              <a:rPr lang="en-GB" altLang="fr-FR" sz="2000" dirty="0" err="1"/>
              <a:t>homolatérales</a:t>
            </a:r>
            <a:r>
              <a:rPr lang="en-GB" altLang="fr-FR" sz="2000" dirty="0"/>
              <a:t> </a:t>
            </a:r>
            <a:r>
              <a:rPr lang="en-GB" altLang="fr-FR" sz="2000" dirty="0" err="1"/>
              <a:t>fixées</a:t>
            </a:r>
            <a:endParaRPr lang="en-GB" altLang="fr-FR" sz="2000" dirty="0"/>
          </a:p>
          <a:p>
            <a:pPr>
              <a:lnSpc>
                <a:spcPct val="90000"/>
              </a:lnSpc>
            </a:pPr>
            <a:r>
              <a:rPr lang="en-GB" altLang="fr-FR" sz="2000" dirty="0"/>
              <a:t>N3 </a:t>
            </a:r>
            <a:r>
              <a:rPr lang="en-GB" altLang="fr-FR" sz="2000" dirty="0" err="1"/>
              <a:t>Adénopathies</a:t>
            </a:r>
            <a:r>
              <a:rPr lang="en-GB" altLang="fr-FR" sz="2000" dirty="0"/>
              <a:t> sus-</a:t>
            </a:r>
            <a:r>
              <a:rPr lang="en-GB" altLang="fr-FR" sz="2000" dirty="0" err="1"/>
              <a:t>claviculaires</a:t>
            </a:r>
            <a:r>
              <a:rPr lang="en-GB" altLang="fr-FR" sz="2000" dirty="0"/>
              <a:t> </a:t>
            </a:r>
            <a:r>
              <a:rPr lang="en-GB" altLang="fr-FR" sz="2000" dirty="0" err="1"/>
              <a:t>ou</a:t>
            </a:r>
            <a:r>
              <a:rPr lang="en-GB" altLang="fr-FR" sz="2000" dirty="0"/>
              <a:t> </a:t>
            </a:r>
            <a:r>
              <a:rPr lang="en-GB" altLang="fr-FR" sz="2000" dirty="0" err="1"/>
              <a:t>mammaires</a:t>
            </a:r>
            <a:r>
              <a:rPr lang="en-GB" altLang="fr-FR" sz="2000" dirty="0"/>
              <a:t> internes</a:t>
            </a:r>
          </a:p>
          <a:p>
            <a:endParaRPr lang="fr-FR" dirty="0"/>
          </a:p>
        </p:txBody>
      </p:sp>
      <p:sp>
        <p:nvSpPr>
          <p:cNvPr id="7" name="ZoneTexte 6"/>
          <p:cNvSpPr txBox="1"/>
          <p:nvPr/>
        </p:nvSpPr>
        <p:spPr>
          <a:xfrm>
            <a:off x="4513683" y="4987222"/>
            <a:ext cx="4524282" cy="707886"/>
          </a:xfrm>
          <a:prstGeom prst="rect">
            <a:avLst/>
          </a:prstGeom>
          <a:noFill/>
        </p:spPr>
        <p:txBody>
          <a:bodyPr wrap="square" rtlCol="0">
            <a:spAutoFit/>
          </a:bodyPr>
          <a:lstStyle/>
          <a:p>
            <a:pPr algn="ctr"/>
            <a:r>
              <a:rPr lang="fr-FR" sz="2000" dirty="0" smtClean="0">
                <a:solidFill>
                  <a:schemeClr val="accent5"/>
                </a:solidFill>
              </a:rPr>
              <a:t>       </a:t>
            </a:r>
            <a:r>
              <a:rPr lang="fr-FR" sz="2000" dirty="0" smtClean="0">
                <a:solidFill>
                  <a:srgbClr val="FFFF00"/>
                </a:solidFill>
              </a:rPr>
              <a:t>Bilan d’extension systématique si N+ et si T&gt;2cm même si N0.</a:t>
            </a:r>
            <a:endParaRPr lang="fr-FR" sz="2000" dirty="0">
              <a:solidFill>
                <a:srgbClr val="FFFF00"/>
              </a:solidFill>
            </a:endParaRPr>
          </a:p>
        </p:txBody>
      </p:sp>
      <p:cxnSp>
        <p:nvCxnSpPr>
          <p:cNvPr id="8" name="Connecteur droit avec flèche 7"/>
          <p:cNvCxnSpPr/>
          <p:nvPr/>
        </p:nvCxnSpPr>
        <p:spPr>
          <a:xfrm flipV="1">
            <a:off x="4339592" y="5188410"/>
            <a:ext cx="720080" cy="5024"/>
          </a:xfrm>
          <a:prstGeom prst="straightConnector1">
            <a:avLst/>
          </a:prstGeom>
          <a:ln w="666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a:xfrm>
            <a:off x="8275965" y="0"/>
            <a:ext cx="762000" cy="365125"/>
          </a:xfrm>
        </p:spPr>
        <p:txBody>
          <a:bodyPr/>
          <a:lstStyle/>
          <a:p>
            <a:fld id="{BFBC3150-ACAE-4811-9650-668F0020AE14}" type="slidenum">
              <a:rPr lang="fr-FR" smtClean="0"/>
              <a:t>15</a:t>
            </a:fld>
            <a:endParaRPr lang="fr-FR" dirty="0"/>
          </a:p>
        </p:txBody>
      </p:sp>
    </p:spTree>
    <p:extLst>
      <p:ext uri="{BB962C8B-B14F-4D97-AF65-F5344CB8AC3E}">
        <p14:creationId xmlns:p14="http://schemas.microsoft.com/office/powerpoint/2010/main" val="20726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p:bldP spid="17"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74635" y="1844824"/>
            <a:ext cx="7712285" cy="2800767"/>
          </a:xfrm>
          <a:prstGeom prst="rect">
            <a:avLst/>
          </a:prstGeom>
          <a:noFill/>
        </p:spPr>
        <p:txBody>
          <a:bodyPr wrap="square" rtlCol="0">
            <a:spAutoFit/>
          </a:bodyPr>
          <a:lstStyle/>
          <a:p>
            <a:pPr algn="ctr"/>
            <a:r>
              <a:rPr lang="fr-FR" sz="4400" dirty="0"/>
              <a:t>Une fois le diagnostic posé, un traitement adapté va pouvoir être proposé à la patiente.</a:t>
            </a:r>
          </a:p>
        </p:txBody>
      </p:sp>
      <p:sp>
        <p:nvSpPr>
          <p:cNvPr id="2" name="Espace réservé du numéro de diapositive 1"/>
          <p:cNvSpPr>
            <a:spLocks noGrp="1"/>
          </p:cNvSpPr>
          <p:nvPr>
            <p:ph type="sldNum" sz="quarter" idx="12"/>
          </p:nvPr>
        </p:nvSpPr>
        <p:spPr>
          <a:xfrm>
            <a:off x="8334916" y="0"/>
            <a:ext cx="762000" cy="365125"/>
          </a:xfrm>
        </p:spPr>
        <p:txBody>
          <a:bodyPr/>
          <a:lstStyle/>
          <a:p>
            <a:fld id="{BFBC3150-ACAE-4811-9650-668F0020AE14}" type="slidenum">
              <a:rPr lang="fr-FR" smtClean="0"/>
              <a:t>16</a:t>
            </a:fld>
            <a:endParaRPr lang="fr-FR" dirty="0"/>
          </a:p>
        </p:txBody>
      </p:sp>
    </p:spTree>
    <p:extLst>
      <p:ext uri="{BB962C8B-B14F-4D97-AF65-F5344CB8AC3E}">
        <p14:creationId xmlns:p14="http://schemas.microsoft.com/office/powerpoint/2010/main" val="207262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a:bodyPr>
          <a:lstStyle/>
          <a:p>
            <a:r>
              <a:rPr lang="fr-FR" dirty="0"/>
              <a:t>Traitements:</a:t>
            </a:r>
          </a:p>
        </p:txBody>
      </p:sp>
      <p:pic>
        <p:nvPicPr>
          <p:cNvPr id="4"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979712" y="1916832"/>
            <a:ext cx="6120680" cy="3305520"/>
          </a:xfrm>
          <a:prstGeom prst="rect">
            <a:avLst/>
          </a:prstGeom>
          <a:noFill/>
        </p:spPr>
        <p:txBody>
          <a:bodyPr wrap="square" rtlCol="0">
            <a:spAutoFit/>
          </a:bodyPr>
          <a:lstStyle/>
          <a:p>
            <a:pPr marL="571500" indent="-571500">
              <a:spcBef>
                <a:spcPct val="20000"/>
              </a:spcBef>
              <a:buClr>
                <a:schemeClr val="tx1">
                  <a:shade val="95000"/>
                </a:schemeClr>
              </a:buClr>
              <a:buSzPct val="65000"/>
              <a:buFont typeface="Arial" panose="020B0604020202020204" pitchFamily="34" charset="0"/>
              <a:buChar char="•"/>
            </a:pPr>
            <a:r>
              <a:rPr lang="fr-FR" sz="3600" dirty="0"/>
              <a:t>La chirurgie</a:t>
            </a:r>
          </a:p>
          <a:p>
            <a:pPr marL="571500" indent="-571500">
              <a:spcBef>
                <a:spcPct val="20000"/>
              </a:spcBef>
              <a:buClr>
                <a:schemeClr val="tx1">
                  <a:shade val="95000"/>
                </a:schemeClr>
              </a:buClr>
              <a:buSzPct val="65000"/>
              <a:buFont typeface="Arial" panose="020B0604020202020204" pitchFamily="34" charset="0"/>
              <a:buChar char="•"/>
            </a:pPr>
            <a:r>
              <a:rPr lang="fr-FR" sz="3600" dirty="0"/>
              <a:t>La chimiothérapie</a:t>
            </a:r>
          </a:p>
          <a:p>
            <a:pPr marL="571500" indent="-571500">
              <a:spcBef>
                <a:spcPct val="20000"/>
              </a:spcBef>
              <a:buClr>
                <a:schemeClr val="tx1">
                  <a:shade val="95000"/>
                </a:schemeClr>
              </a:buClr>
              <a:buSzPct val="65000"/>
              <a:buFont typeface="Arial" panose="020B0604020202020204" pitchFamily="34" charset="0"/>
              <a:buChar char="•"/>
            </a:pPr>
            <a:r>
              <a:rPr lang="fr-FR" sz="3600" dirty="0"/>
              <a:t>La radiothérapie</a:t>
            </a:r>
          </a:p>
          <a:p>
            <a:pPr marL="571500" indent="-571500">
              <a:spcBef>
                <a:spcPct val="20000"/>
              </a:spcBef>
              <a:buClr>
                <a:schemeClr val="tx1">
                  <a:shade val="95000"/>
                </a:schemeClr>
              </a:buClr>
              <a:buSzPct val="65000"/>
              <a:buFont typeface="Arial" panose="020B0604020202020204" pitchFamily="34" charset="0"/>
              <a:buChar char="•"/>
            </a:pPr>
            <a:r>
              <a:rPr lang="fr-FR" sz="3600" dirty="0"/>
              <a:t>La curiethérapie </a:t>
            </a:r>
          </a:p>
          <a:p>
            <a:pPr marL="571500" indent="-571500">
              <a:spcBef>
                <a:spcPct val="20000"/>
              </a:spcBef>
              <a:buClr>
                <a:schemeClr val="tx1">
                  <a:shade val="95000"/>
                </a:schemeClr>
              </a:buClr>
              <a:buSzPct val="65000"/>
              <a:buFont typeface="Arial" panose="020B0604020202020204" pitchFamily="34" charset="0"/>
              <a:buChar char="•"/>
            </a:pPr>
            <a:r>
              <a:rPr lang="fr-FR" sz="3600" dirty="0"/>
              <a:t>L’hormonothérapie</a:t>
            </a:r>
          </a:p>
        </p:txBody>
      </p:sp>
      <p:sp>
        <p:nvSpPr>
          <p:cNvPr id="3" name="Espace réservé du numéro de diapositive 2"/>
          <p:cNvSpPr>
            <a:spLocks noGrp="1"/>
          </p:cNvSpPr>
          <p:nvPr>
            <p:ph type="sldNum" sz="quarter" idx="12"/>
          </p:nvPr>
        </p:nvSpPr>
        <p:spPr>
          <a:xfrm>
            <a:off x="8316416" y="0"/>
            <a:ext cx="762000" cy="365125"/>
          </a:xfrm>
        </p:spPr>
        <p:txBody>
          <a:bodyPr/>
          <a:lstStyle/>
          <a:p>
            <a:fld id="{BFBC3150-ACAE-4811-9650-668F0020AE14}" type="slidenum">
              <a:rPr lang="fr-FR" smtClean="0"/>
              <a:t>17</a:t>
            </a:fld>
            <a:endParaRPr lang="fr-FR" dirty="0"/>
          </a:p>
        </p:txBody>
      </p:sp>
    </p:spTree>
    <p:extLst>
      <p:ext uri="{BB962C8B-B14F-4D97-AF65-F5344CB8AC3E}">
        <p14:creationId xmlns:p14="http://schemas.microsoft.com/office/powerpoint/2010/main" val="32424623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smtClean="0"/>
              <a:t>La chirurgie: </a:t>
            </a:r>
            <a:endParaRPr lang="fr-FR" dirty="0"/>
          </a:p>
        </p:txBody>
      </p:sp>
      <p:sp>
        <p:nvSpPr>
          <p:cNvPr id="3" name="Espace réservé du contenu 2"/>
          <p:cNvSpPr>
            <a:spLocks noGrp="1"/>
          </p:cNvSpPr>
          <p:nvPr>
            <p:ph idx="1"/>
          </p:nvPr>
        </p:nvSpPr>
        <p:spPr>
          <a:xfrm>
            <a:off x="611560" y="1844824"/>
            <a:ext cx="8229600" cy="2736304"/>
          </a:xfrm>
        </p:spPr>
        <p:txBody>
          <a:bodyPr>
            <a:noAutofit/>
          </a:bodyPr>
          <a:lstStyle/>
          <a:p>
            <a:pPr marL="137160" indent="0">
              <a:buNone/>
            </a:pPr>
            <a:r>
              <a:rPr lang="fr-FR" sz="2000" dirty="0"/>
              <a:t>Il y a deux types de chirurgies</a:t>
            </a:r>
            <a:r>
              <a:rPr lang="fr-FR" sz="2000" dirty="0" smtClean="0"/>
              <a:t>:</a:t>
            </a:r>
          </a:p>
          <a:p>
            <a:pPr marL="137160" indent="0">
              <a:buNone/>
            </a:pPr>
            <a:endParaRPr lang="fr-FR" sz="2000" dirty="0"/>
          </a:p>
          <a:p>
            <a:pPr>
              <a:buFont typeface="Arial" panose="020B0604020202020204" pitchFamily="34" charset="0"/>
              <a:buChar char="•"/>
            </a:pPr>
            <a:r>
              <a:rPr lang="fr-FR" sz="2000" dirty="0"/>
              <a:t>Chirurgie du sein:</a:t>
            </a:r>
          </a:p>
          <a:p>
            <a:pPr lvl="2">
              <a:buFont typeface="Arial" panose="020B0604020202020204" pitchFamily="34" charset="0"/>
              <a:buChar char="•"/>
            </a:pPr>
            <a:r>
              <a:rPr lang="fr-FR" sz="2000" dirty="0" smtClean="0"/>
              <a:t> Chirurgie </a:t>
            </a:r>
            <a:r>
              <a:rPr lang="fr-FR" sz="2000" dirty="0"/>
              <a:t>conservatrice = mastectomie </a:t>
            </a:r>
            <a:r>
              <a:rPr lang="fr-FR" sz="2000" dirty="0" smtClean="0"/>
              <a:t>partielle,</a:t>
            </a:r>
            <a:endParaRPr lang="fr-FR" sz="2000" dirty="0"/>
          </a:p>
          <a:p>
            <a:pPr lvl="2">
              <a:buFont typeface="Arial" panose="020B0604020202020204" pitchFamily="34" charset="0"/>
              <a:buChar char="•"/>
            </a:pPr>
            <a:r>
              <a:rPr lang="fr-FR" sz="2000" dirty="0" smtClean="0"/>
              <a:t> Mastectomie.</a:t>
            </a:r>
          </a:p>
          <a:p>
            <a:pPr marL="905256" lvl="2" indent="0">
              <a:buNone/>
            </a:pPr>
            <a:endParaRPr lang="fr-FR" sz="2000" dirty="0"/>
          </a:p>
          <a:p>
            <a:pPr>
              <a:buFont typeface="Arial" panose="020B0604020202020204" pitchFamily="34" charset="0"/>
              <a:buChar char="•"/>
            </a:pPr>
            <a:r>
              <a:rPr lang="fr-FR" sz="2000" dirty="0"/>
              <a:t>Chirurgie axillaire: </a:t>
            </a:r>
          </a:p>
          <a:p>
            <a:pPr lvl="2">
              <a:buFont typeface="Arial" panose="020B0604020202020204" pitchFamily="34" charset="0"/>
              <a:buChar char="•"/>
            </a:pPr>
            <a:r>
              <a:rPr lang="fr-FR" sz="2000" dirty="0"/>
              <a:t>Curage </a:t>
            </a:r>
            <a:r>
              <a:rPr lang="fr-FR" sz="2000" dirty="0" smtClean="0"/>
              <a:t>axillaire,</a:t>
            </a:r>
            <a:endParaRPr lang="fr-FR" sz="2000" dirty="0"/>
          </a:p>
          <a:p>
            <a:pPr lvl="2">
              <a:buFont typeface="Arial" panose="020B0604020202020204" pitchFamily="34" charset="0"/>
              <a:buChar char="•"/>
            </a:pPr>
            <a:r>
              <a:rPr lang="fr-FR" sz="2000" dirty="0"/>
              <a:t>Technique du ganglion </a:t>
            </a:r>
            <a:r>
              <a:rPr lang="fr-FR" sz="2000" dirty="0" smtClean="0"/>
              <a:t>sentinelle. </a:t>
            </a:r>
            <a:endParaRPr lang="fr-FR" sz="20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6140962"/>
            <a:ext cx="1331640" cy="71703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316416" y="0"/>
            <a:ext cx="762000" cy="365125"/>
          </a:xfrm>
        </p:spPr>
        <p:txBody>
          <a:bodyPr/>
          <a:lstStyle/>
          <a:p>
            <a:fld id="{BFBC3150-ACAE-4811-9650-668F0020AE14}" type="slidenum">
              <a:rPr lang="fr-FR" smtClean="0"/>
              <a:t>18</a:t>
            </a:fld>
            <a:endParaRPr lang="fr-FR" dirty="0"/>
          </a:p>
        </p:txBody>
      </p:sp>
    </p:spTree>
    <p:extLst>
      <p:ext uri="{BB962C8B-B14F-4D97-AF65-F5344CB8AC3E}">
        <p14:creationId xmlns:p14="http://schemas.microsoft.com/office/powerpoint/2010/main" val="362678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40966"/>
          </a:xfrm>
        </p:spPr>
        <p:txBody>
          <a:bodyPr/>
          <a:lstStyle/>
          <a:p>
            <a:r>
              <a:rPr lang="fr-FR" dirty="0" smtClean="0"/>
              <a:t>La mastectomie :</a:t>
            </a:r>
            <a:endParaRPr lang="fr-FR" dirty="0"/>
          </a:p>
        </p:txBody>
      </p:sp>
      <p:sp>
        <p:nvSpPr>
          <p:cNvPr id="3" name="Espace réservé du contenu 2"/>
          <p:cNvSpPr>
            <a:spLocks noGrp="1"/>
          </p:cNvSpPr>
          <p:nvPr>
            <p:ph idx="1"/>
          </p:nvPr>
        </p:nvSpPr>
        <p:spPr>
          <a:xfrm>
            <a:off x="467544" y="908720"/>
            <a:ext cx="8229600" cy="3519109"/>
          </a:xfrm>
        </p:spPr>
        <p:txBody>
          <a:bodyPr/>
          <a:lstStyle/>
          <a:p>
            <a:pPr marL="137160" indent="0">
              <a:buNone/>
            </a:pPr>
            <a:r>
              <a:rPr lang="fr-FR" sz="2000" dirty="0" smtClean="0"/>
              <a:t>Indications :</a:t>
            </a:r>
          </a:p>
          <a:p>
            <a:pPr>
              <a:buFont typeface="Courier New" panose="02070309020205020404" pitchFamily="49" charset="0"/>
              <a:buChar char="o"/>
            </a:pPr>
            <a:endParaRPr lang="fr-FR" sz="2000" dirty="0"/>
          </a:p>
          <a:p>
            <a:pPr lvl="1">
              <a:lnSpc>
                <a:spcPct val="80000"/>
              </a:lnSpc>
              <a:buFont typeface="Arial" panose="020B0604020202020204" pitchFamily="34" charset="0"/>
              <a:buChar char="•"/>
            </a:pPr>
            <a:r>
              <a:rPr lang="en-GB" altLang="fr-FR" sz="2000" dirty="0" err="1"/>
              <a:t>Tumeurs</a:t>
            </a:r>
            <a:r>
              <a:rPr lang="en-GB" altLang="fr-FR" sz="2000" dirty="0"/>
              <a:t> &gt; 3 cm (</a:t>
            </a:r>
            <a:r>
              <a:rPr lang="en-GB" altLang="fr-FR" sz="2000" dirty="0" err="1"/>
              <a:t>en</a:t>
            </a:r>
            <a:r>
              <a:rPr lang="en-GB" altLang="fr-FR" sz="2000" dirty="0"/>
              <a:t> </a:t>
            </a:r>
            <a:r>
              <a:rPr lang="en-GB" altLang="fr-FR" sz="2000" dirty="0" err="1"/>
              <a:t>fonction</a:t>
            </a:r>
            <a:r>
              <a:rPr lang="en-GB" altLang="fr-FR" sz="2000" dirty="0"/>
              <a:t> </a:t>
            </a:r>
            <a:r>
              <a:rPr lang="en-GB" altLang="fr-FR" sz="2000" dirty="0" err="1"/>
              <a:t>taille</a:t>
            </a:r>
            <a:r>
              <a:rPr lang="en-GB" altLang="fr-FR" sz="2000" dirty="0"/>
              <a:t> du sein),</a:t>
            </a:r>
          </a:p>
          <a:p>
            <a:pPr lvl="1">
              <a:lnSpc>
                <a:spcPct val="80000"/>
              </a:lnSpc>
              <a:buFont typeface="Arial" panose="020B0604020202020204" pitchFamily="34" charset="0"/>
              <a:buChar char="•"/>
            </a:pPr>
            <a:r>
              <a:rPr lang="en-GB" altLang="fr-FR" sz="2000" dirty="0" err="1" smtClean="0"/>
              <a:t>Multifocalité</a:t>
            </a:r>
            <a:r>
              <a:rPr lang="en-GB" altLang="fr-FR" sz="2000" dirty="0" smtClean="0"/>
              <a:t>,</a:t>
            </a:r>
            <a:endParaRPr lang="en-GB" altLang="fr-FR" sz="2000" dirty="0"/>
          </a:p>
          <a:p>
            <a:pPr lvl="1">
              <a:lnSpc>
                <a:spcPct val="80000"/>
              </a:lnSpc>
              <a:buFont typeface="Arial" panose="020B0604020202020204" pitchFamily="34" charset="0"/>
              <a:buChar char="•"/>
            </a:pPr>
            <a:r>
              <a:rPr lang="en-GB" altLang="fr-FR" sz="2000" dirty="0" err="1"/>
              <a:t>Tumeurs</a:t>
            </a:r>
            <a:r>
              <a:rPr lang="en-GB" altLang="fr-FR" sz="2000" dirty="0"/>
              <a:t> </a:t>
            </a:r>
            <a:r>
              <a:rPr lang="en-GB" altLang="fr-FR" sz="2000" dirty="0" err="1"/>
              <a:t>centrales</a:t>
            </a:r>
            <a:r>
              <a:rPr lang="en-GB" altLang="fr-FR" sz="2000" dirty="0"/>
              <a:t> retro-</a:t>
            </a:r>
            <a:r>
              <a:rPr lang="en-GB" altLang="fr-FR" sz="2000" dirty="0" err="1"/>
              <a:t>mammelonnaire</a:t>
            </a:r>
            <a:r>
              <a:rPr lang="en-GB" altLang="fr-FR" sz="2000" dirty="0"/>
              <a:t>,</a:t>
            </a:r>
          </a:p>
          <a:p>
            <a:pPr lvl="1">
              <a:lnSpc>
                <a:spcPct val="80000"/>
              </a:lnSpc>
              <a:buFont typeface="Arial" panose="020B0604020202020204" pitchFamily="34" charset="0"/>
              <a:buChar char="•"/>
            </a:pPr>
            <a:r>
              <a:rPr lang="en-GB" altLang="fr-FR" sz="2000" dirty="0" err="1"/>
              <a:t>Tumeurs</a:t>
            </a:r>
            <a:r>
              <a:rPr lang="en-GB" altLang="fr-FR" sz="2000" dirty="0"/>
              <a:t> </a:t>
            </a:r>
            <a:r>
              <a:rPr lang="en-GB" altLang="fr-FR" sz="2000" dirty="0" err="1"/>
              <a:t>inflammatoires</a:t>
            </a:r>
            <a:r>
              <a:rPr lang="en-GB" altLang="fr-FR" sz="2000" dirty="0"/>
              <a:t>,</a:t>
            </a:r>
          </a:p>
          <a:p>
            <a:pPr lvl="1">
              <a:lnSpc>
                <a:spcPct val="80000"/>
              </a:lnSpc>
              <a:buFont typeface="Arial" panose="020B0604020202020204" pitchFamily="34" charset="0"/>
              <a:buChar char="•"/>
            </a:pPr>
            <a:r>
              <a:rPr lang="en-GB" altLang="fr-FR" sz="2000" dirty="0" err="1"/>
              <a:t>Chirurgie</a:t>
            </a:r>
            <a:r>
              <a:rPr lang="en-GB" altLang="fr-FR" sz="2000" dirty="0"/>
              <a:t> </a:t>
            </a:r>
            <a:r>
              <a:rPr lang="en-GB" altLang="fr-FR" sz="2000" dirty="0" err="1"/>
              <a:t>conservatrice</a:t>
            </a:r>
            <a:r>
              <a:rPr lang="en-GB" altLang="fr-FR" sz="2000" dirty="0"/>
              <a:t> avec </a:t>
            </a:r>
            <a:r>
              <a:rPr lang="en-GB" altLang="fr-FR" sz="2000" dirty="0" err="1"/>
              <a:t>exérèse</a:t>
            </a:r>
            <a:r>
              <a:rPr lang="en-GB" altLang="fr-FR" sz="2000" dirty="0"/>
              <a:t> </a:t>
            </a:r>
            <a:r>
              <a:rPr lang="en-GB" altLang="fr-FR" sz="2000" dirty="0" err="1" smtClean="0"/>
              <a:t>incomplète</a:t>
            </a:r>
            <a:r>
              <a:rPr lang="en-GB" altLang="fr-FR" sz="2000" dirty="0"/>
              <a:t>,</a:t>
            </a:r>
          </a:p>
          <a:p>
            <a:pPr lvl="1">
              <a:lnSpc>
                <a:spcPct val="80000"/>
              </a:lnSpc>
              <a:buFont typeface="Arial" panose="020B0604020202020204" pitchFamily="34" charset="0"/>
              <a:buChar char="•"/>
            </a:pPr>
            <a:r>
              <a:rPr lang="en-GB" altLang="fr-FR" sz="2000" dirty="0" err="1"/>
              <a:t>Récidive</a:t>
            </a:r>
            <a:r>
              <a:rPr lang="en-GB" altLang="fr-FR" sz="2000" dirty="0"/>
              <a:t>,</a:t>
            </a:r>
          </a:p>
          <a:p>
            <a:pPr lvl="1">
              <a:lnSpc>
                <a:spcPct val="80000"/>
              </a:lnSpc>
              <a:buFont typeface="Arial" panose="020B0604020202020204" pitchFamily="34" charset="0"/>
              <a:buChar char="•"/>
            </a:pPr>
            <a:r>
              <a:rPr lang="en-GB" altLang="fr-FR" sz="2000" dirty="0"/>
              <a:t>CI à la </a:t>
            </a:r>
            <a:r>
              <a:rPr lang="en-GB" altLang="fr-FR" sz="2000" dirty="0" smtClean="0"/>
              <a:t>RT.</a:t>
            </a:r>
            <a:endParaRPr lang="en-GB" altLang="fr-FR" sz="2000" dirty="0"/>
          </a:p>
          <a:p>
            <a:pPr marL="585216" lvl="1" indent="0">
              <a:lnSpc>
                <a:spcPct val="80000"/>
              </a:lnSpc>
              <a:buNone/>
            </a:pPr>
            <a:endParaRPr lang="en-GB" altLang="fr-FR" sz="2000" dirty="0"/>
          </a:p>
          <a:p>
            <a:pPr marL="585216" lvl="1" indent="0">
              <a:lnSpc>
                <a:spcPct val="80000"/>
              </a:lnSpc>
              <a:buNone/>
            </a:pPr>
            <a:r>
              <a:rPr lang="en-GB" altLang="fr-FR" sz="2000" dirty="0"/>
              <a:t>La </a:t>
            </a:r>
            <a:r>
              <a:rPr lang="en-GB" altLang="fr-FR" sz="2000" dirty="0" err="1"/>
              <a:t>chirurgie</a:t>
            </a:r>
            <a:r>
              <a:rPr lang="en-GB" altLang="fr-FR" sz="2000" dirty="0"/>
              <a:t> </a:t>
            </a:r>
            <a:r>
              <a:rPr lang="en-GB" altLang="fr-FR" sz="2000" dirty="0" err="1"/>
              <a:t>conservatrice</a:t>
            </a:r>
            <a:r>
              <a:rPr lang="en-GB" altLang="fr-FR" sz="2000" dirty="0"/>
              <a:t> se </a:t>
            </a:r>
            <a:r>
              <a:rPr lang="en-GB" altLang="fr-FR" sz="2000" dirty="0" err="1"/>
              <a:t>pratique</a:t>
            </a:r>
            <a:r>
              <a:rPr lang="en-GB" altLang="fr-FR" sz="2000" dirty="0"/>
              <a:t> pour les </a:t>
            </a:r>
            <a:r>
              <a:rPr lang="en-GB" altLang="fr-FR" sz="2000" dirty="0" err="1"/>
              <a:t>autres</a:t>
            </a:r>
            <a:r>
              <a:rPr lang="en-GB" altLang="fr-FR" sz="2000" dirty="0"/>
              <a:t> </a:t>
            </a:r>
            <a:r>
              <a:rPr lang="en-GB" altLang="fr-FR" sz="2000" dirty="0" err="1"/>
              <a:t>cas</a:t>
            </a:r>
            <a:r>
              <a:rPr lang="en-GB" altLang="fr-FR" sz="2000" dirty="0"/>
              <a:t>.</a:t>
            </a:r>
          </a:p>
          <a:p>
            <a:pPr lvl="1"/>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251" y="4509120"/>
            <a:ext cx="3342910" cy="223938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330012" y="0"/>
            <a:ext cx="762000" cy="365125"/>
          </a:xfrm>
        </p:spPr>
        <p:txBody>
          <a:bodyPr/>
          <a:lstStyle/>
          <a:p>
            <a:fld id="{BFBC3150-ACAE-4811-9650-668F0020AE14}" type="slidenum">
              <a:rPr lang="fr-FR" smtClean="0"/>
              <a:t>19</a:t>
            </a:fld>
            <a:endParaRPr lang="fr-FR" dirty="0"/>
          </a:p>
        </p:txBody>
      </p:sp>
    </p:spTree>
    <p:extLst>
      <p:ext uri="{BB962C8B-B14F-4D97-AF65-F5344CB8AC3E}">
        <p14:creationId xmlns:p14="http://schemas.microsoft.com/office/powerpoint/2010/main" val="404180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476672"/>
            <a:ext cx="8301608" cy="792088"/>
          </a:xfrm>
        </p:spPr>
        <p:txBody>
          <a:bodyPr>
            <a:noAutofit/>
          </a:bodyPr>
          <a:lstStyle/>
          <a:p>
            <a:r>
              <a:rPr lang="fr-FR" sz="4100" cap="none" dirty="0">
                <a:effectLst>
                  <a:outerShdw blurRad="114300" dist="101600" dir="2700000" algn="tl" rotWithShape="0">
                    <a:srgbClr val="000000">
                      <a:alpha val="40000"/>
                    </a:srgbClr>
                  </a:outerShdw>
                </a:effectLst>
              </a:rPr>
              <a:t>SOMMAIRE : </a:t>
            </a:r>
          </a:p>
        </p:txBody>
      </p:sp>
      <p:sp>
        <p:nvSpPr>
          <p:cNvPr id="3" name="Sous-titre 2"/>
          <p:cNvSpPr>
            <a:spLocks noGrp="1"/>
          </p:cNvSpPr>
          <p:nvPr>
            <p:ph type="subTitle" idx="1"/>
          </p:nvPr>
        </p:nvSpPr>
        <p:spPr>
          <a:xfrm>
            <a:off x="1835696" y="2132856"/>
            <a:ext cx="6728792" cy="4032448"/>
          </a:xfrm>
        </p:spPr>
        <p:txBody>
          <a:bodyPr>
            <a:normAutofit/>
          </a:bodyPr>
          <a:lstStyle/>
          <a:p>
            <a:pPr algn="l"/>
            <a:r>
              <a:rPr lang="fr-FR" sz="4400" dirty="0"/>
              <a:t>Rappel d’anatomie</a:t>
            </a:r>
          </a:p>
          <a:p>
            <a:pPr algn="l"/>
            <a:r>
              <a:rPr lang="fr-FR" sz="4400" dirty="0"/>
              <a:t>Facteurs de risques</a:t>
            </a:r>
          </a:p>
          <a:p>
            <a:pPr algn="l"/>
            <a:r>
              <a:rPr lang="fr-FR" sz="4400" dirty="0"/>
              <a:t>Diagnostic</a:t>
            </a:r>
          </a:p>
          <a:p>
            <a:pPr algn="l"/>
            <a:r>
              <a:rPr lang="fr-FR" sz="4400" dirty="0" smtClean="0"/>
              <a:t>Traitements</a:t>
            </a:r>
            <a:endParaRPr lang="fr-FR" sz="4400" dirty="0"/>
          </a:p>
          <a:p>
            <a:pPr algn="l"/>
            <a:r>
              <a:rPr lang="fr-FR" sz="4400" dirty="0"/>
              <a:t>Suivi de traitement</a:t>
            </a:r>
          </a:p>
        </p:txBody>
      </p:sp>
      <p:pic>
        <p:nvPicPr>
          <p:cNvPr id="1026"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a:xfrm>
            <a:off x="8748464" y="0"/>
            <a:ext cx="277561" cy="365125"/>
          </a:xfrm>
        </p:spPr>
        <p:txBody>
          <a:bodyPr/>
          <a:lstStyle/>
          <a:p>
            <a:fld id="{BFBC3150-ACAE-4811-9650-668F0020AE14}" type="slidenum">
              <a:rPr lang="fr-FR" smtClean="0"/>
              <a:t>2</a:t>
            </a:fld>
            <a:endParaRPr lang="fr-FR" dirty="0"/>
          </a:p>
        </p:txBody>
      </p:sp>
    </p:spTree>
    <p:extLst>
      <p:ext uri="{BB962C8B-B14F-4D97-AF65-F5344CB8AC3E}">
        <p14:creationId xmlns:p14="http://schemas.microsoft.com/office/powerpoint/2010/main" val="308331119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4624"/>
            <a:ext cx="8229600" cy="854968"/>
          </a:xfrm>
        </p:spPr>
        <p:txBody>
          <a:bodyPr/>
          <a:lstStyle/>
          <a:p>
            <a:r>
              <a:rPr lang="fr-FR" dirty="0" smtClean="0"/>
              <a:t>Ganglion « sentinelle » :</a:t>
            </a:r>
            <a:endParaRPr lang="fr-FR" dirty="0"/>
          </a:p>
        </p:txBody>
      </p:sp>
      <p:sp>
        <p:nvSpPr>
          <p:cNvPr id="3" name="Espace réservé du contenu 2"/>
          <p:cNvSpPr>
            <a:spLocks noGrp="1"/>
          </p:cNvSpPr>
          <p:nvPr>
            <p:ph idx="1"/>
          </p:nvPr>
        </p:nvSpPr>
        <p:spPr>
          <a:xfrm>
            <a:off x="0" y="1052736"/>
            <a:ext cx="9144000" cy="5544616"/>
          </a:xfrm>
        </p:spPr>
        <p:txBody>
          <a:bodyPr>
            <a:normAutofit/>
          </a:bodyPr>
          <a:lstStyle/>
          <a:p>
            <a:pPr marL="137160" indent="0">
              <a:buNone/>
            </a:pPr>
            <a:endParaRPr lang="fr-FR" sz="2000" dirty="0" smtClean="0"/>
          </a:p>
          <a:p>
            <a:pPr>
              <a:buFont typeface="Arial" panose="020B0604020202020204" pitchFamily="34" charset="0"/>
              <a:buChar char="•"/>
            </a:pPr>
            <a:r>
              <a:rPr lang="fr-FR" sz="2000" dirty="0" smtClean="0"/>
              <a:t>Se repère sous anesthésie générale lors de la chirurgie du sein.</a:t>
            </a:r>
          </a:p>
          <a:p>
            <a:pPr>
              <a:buFont typeface="Arial" panose="020B0604020202020204" pitchFamily="34" charset="0"/>
              <a:buChar char="•"/>
            </a:pPr>
            <a:r>
              <a:rPr lang="fr-FR" sz="2000" dirty="0" smtClean="0"/>
              <a:t>Principe du ganglion sentinelle : Pas de saut de ganglion.</a:t>
            </a:r>
          </a:p>
          <a:p>
            <a:pPr>
              <a:buFont typeface="Arial" panose="020B0604020202020204" pitchFamily="34" charset="0"/>
              <a:buChar char="•"/>
            </a:pPr>
            <a:r>
              <a:rPr lang="fr-FR" sz="2000" dirty="0" smtClean="0"/>
              <a:t>Si le ganglion sentinelle est indemne =&gt; les autres ganglions le seront aussi </a:t>
            </a:r>
            <a:r>
              <a:rPr lang="fr-FR" sz="2000" dirty="0" smtClean="0">
                <a:sym typeface="Wingdings" panose="05000000000000000000" pitchFamily="2" charset="2"/>
              </a:rPr>
              <a:t></a:t>
            </a:r>
            <a:r>
              <a:rPr lang="fr-FR" sz="2000" dirty="0" smtClean="0"/>
              <a:t> PAS DE CURAGE.</a:t>
            </a:r>
          </a:p>
          <a:p>
            <a:pPr marL="137160" indent="0">
              <a:buNone/>
            </a:pPr>
            <a:endParaRPr lang="fr-FR" sz="2000" dirty="0"/>
          </a:p>
        </p:txBody>
      </p:sp>
      <p:pic>
        <p:nvPicPr>
          <p:cNvPr id="5"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256" y="3212976"/>
            <a:ext cx="2979413" cy="2952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a:xfrm>
            <a:off x="8351912" y="0"/>
            <a:ext cx="762000" cy="365125"/>
          </a:xfrm>
        </p:spPr>
        <p:txBody>
          <a:bodyPr/>
          <a:lstStyle/>
          <a:p>
            <a:fld id="{BFBC3150-ACAE-4811-9650-668F0020AE14}" type="slidenum">
              <a:rPr lang="fr-FR" smtClean="0"/>
              <a:t>20</a:t>
            </a:fld>
            <a:endParaRPr lang="fr-FR" dirty="0"/>
          </a:p>
        </p:txBody>
      </p:sp>
    </p:spTree>
    <p:extLst>
      <p:ext uri="{BB962C8B-B14F-4D97-AF65-F5344CB8AC3E}">
        <p14:creationId xmlns:p14="http://schemas.microsoft.com/office/powerpoint/2010/main" val="1327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curage </a:t>
            </a:r>
            <a:r>
              <a:rPr lang="fr-FR" dirty="0"/>
              <a:t>axillaire:</a:t>
            </a:r>
          </a:p>
        </p:txBody>
      </p:sp>
      <p:sp>
        <p:nvSpPr>
          <p:cNvPr id="3" name="Espace réservé du contenu 2"/>
          <p:cNvSpPr>
            <a:spLocks noGrp="1"/>
          </p:cNvSpPr>
          <p:nvPr>
            <p:ph idx="1"/>
          </p:nvPr>
        </p:nvSpPr>
        <p:spPr/>
        <p:txBody>
          <a:bodyPr/>
          <a:lstStyle/>
          <a:p>
            <a:pPr marL="137160" indent="0">
              <a:buNone/>
            </a:pPr>
            <a:r>
              <a:rPr lang="fr-FR" sz="2000" dirty="0"/>
              <a:t>Indications :</a:t>
            </a:r>
          </a:p>
          <a:p>
            <a:pPr>
              <a:buFont typeface="Courier New" panose="02070309020205020404" pitchFamily="49" charset="0"/>
              <a:buChar char="o"/>
            </a:pPr>
            <a:endParaRPr lang="fr-FR" sz="2000" dirty="0"/>
          </a:p>
          <a:p>
            <a:pPr lvl="1">
              <a:buFont typeface="Arial" panose="020B0604020202020204" pitchFamily="34" charset="0"/>
              <a:buChar char="•"/>
            </a:pPr>
            <a:r>
              <a:rPr lang="fr-FR" sz="2000" dirty="0"/>
              <a:t>Pour les carcinomes in situ, il n’y a pas de prélèvement </a:t>
            </a:r>
            <a:r>
              <a:rPr lang="fr-FR" sz="2000" dirty="0" smtClean="0"/>
              <a:t>ganglionnaire,</a:t>
            </a:r>
            <a:endParaRPr lang="fr-FR" sz="2000" dirty="0"/>
          </a:p>
          <a:p>
            <a:pPr lvl="1">
              <a:buFont typeface="Arial" panose="020B0604020202020204" pitchFamily="34" charset="0"/>
              <a:buChar char="•"/>
            </a:pPr>
            <a:r>
              <a:rPr lang="fr-FR" sz="2000" dirty="0" smtClean="0"/>
              <a:t>Le </a:t>
            </a:r>
            <a:r>
              <a:rPr lang="fr-FR" sz="2000" dirty="0"/>
              <a:t>curage ganglionnaire est réalisé pour toutes les tumeurs invasives qui font plus de </a:t>
            </a:r>
            <a:r>
              <a:rPr lang="fr-FR" sz="2000" dirty="0" smtClean="0"/>
              <a:t>2 cm,</a:t>
            </a:r>
          </a:p>
          <a:p>
            <a:pPr lvl="1">
              <a:buFont typeface="Arial" panose="020B0604020202020204" pitchFamily="34" charset="0"/>
              <a:buChar char="•"/>
            </a:pPr>
            <a:r>
              <a:rPr lang="fr-FR" sz="2000" dirty="0" smtClean="0"/>
              <a:t>Si N+ clinique </a:t>
            </a:r>
            <a:r>
              <a:rPr lang="fr-FR" sz="2000" dirty="0" smtClean="0">
                <a:sym typeface="Wingdings" panose="05000000000000000000" pitchFamily="2" charset="2"/>
              </a:rPr>
              <a:t> curage d’emblée,</a:t>
            </a:r>
          </a:p>
          <a:p>
            <a:pPr lvl="1">
              <a:buFont typeface="Arial" panose="020B0604020202020204" pitchFamily="34" charset="0"/>
              <a:buChar char="•"/>
            </a:pPr>
            <a:r>
              <a:rPr lang="fr-FR" sz="2000" dirty="0" smtClean="0">
                <a:sym typeface="Wingdings" panose="05000000000000000000" pitchFamily="2" charset="2"/>
              </a:rPr>
              <a:t>Si palpation + ganglion sentinelle  curage axillaire.</a:t>
            </a:r>
            <a:endParaRPr lang="fr-FR" sz="2000" dirty="0"/>
          </a:p>
          <a:p>
            <a:endParaRPr lang="fr-FR" dirty="0"/>
          </a:p>
        </p:txBody>
      </p:sp>
      <p:sp>
        <p:nvSpPr>
          <p:cNvPr id="4" name="Espace réservé du numéro de diapositive 3"/>
          <p:cNvSpPr>
            <a:spLocks noGrp="1"/>
          </p:cNvSpPr>
          <p:nvPr>
            <p:ph type="sldNum" sz="quarter" idx="12"/>
          </p:nvPr>
        </p:nvSpPr>
        <p:spPr>
          <a:xfrm>
            <a:off x="8316416" y="0"/>
            <a:ext cx="762000" cy="365125"/>
          </a:xfrm>
        </p:spPr>
        <p:txBody>
          <a:bodyPr/>
          <a:lstStyle/>
          <a:p>
            <a:fld id="{BFBC3150-ACAE-4811-9650-668F0020AE14}" type="slidenum">
              <a:rPr lang="fr-FR" smtClean="0"/>
              <a:t>21</a:t>
            </a:fld>
            <a:endParaRPr lang="fr-FR" dirty="0"/>
          </a:p>
        </p:txBody>
      </p:sp>
    </p:spTree>
    <p:extLst>
      <p:ext uri="{BB962C8B-B14F-4D97-AF65-F5344CB8AC3E}">
        <p14:creationId xmlns:p14="http://schemas.microsoft.com/office/powerpoint/2010/main" val="2447093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922114"/>
          </a:xfrm>
        </p:spPr>
        <p:txBody>
          <a:bodyPr/>
          <a:lstStyle/>
          <a:p>
            <a:r>
              <a:rPr lang="fr-FR" dirty="0" smtClean="0"/>
              <a:t>Le curage axillaire:</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528" y="1988840"/>
            <a:ext cx="8496944" cy="3170099"/>
          </a:xfrm>
          <a:prstGeom prst="rect">
            <a:avLst/>
          </a:prstGeom>
        </p:spPr>
        <p:txBody>
          <a:bodyPr wrap="square">
            <a:spAutoFit/>
          </a:bodyPr>
          <a:lstStyle/>
          <a:p>
            <a:r>
              <a:rPr lang="fr-FR" sz="2000" dirty="0"/>
              <a:t>LE DÉROULEMENT:</a:t>
            </a:r>
          </a:p>
          <a:p>
            <a:endParaRPr lang="fr-FR" sz="2000" dirty="0"/>
          </a:p>
          <a:p>
            <a:pPr marL="342900" indent="-342900">
              <a:buFont typeface="Arial" panose="020B0604020202020204" pitchFamily="34" charset="0"/>
              <a:buChar char="•"/>
            </a:pPr>
            <a:r>
              <a:rPr lang="fr-FR" sz="2000" dirty="0"/>
              <a:t>R</a:t>
            </a:r>
            <a:r>
              <a:rPr lang="fr-FR" sz="2000" dirty="0" smtClean="0"/>
              <a:t>éalisé </a:t>
            </a:r>
            <a:r>
              <a:rPr lang="fr-FR" sz="2000" dirty="0"/>
              <a:t>sous anesthésie générale, le plus souvent au cours de l'opération du sein. </a:t>
            </a:r>
            <a:endParaRPr lang="fr-FR" sz="2000" dirty="0" smtClean="0"/>
          </a:p>
          <a:p>
            <a:pPr marL="342900" indent="-342900">
              <a:buFont typeface="Arial" panose="020B0604020202020204" pitchFamily="34" charset="0"/>
              <a:buChar char="•"/>
            </a:pPr>
            <a:r>
              <a:rPr lang="fr-FR" sz="2000" dirty="0"/>
              <a:t>C</a:t>
            </a:r>
            <a:r>
              <a:rPr lang="fr-FR" sz="2000" dirty="0" smtClean="0"/>
              <a:t>ourte </a:t>
            </a:r>
            <a:r>
              <a:rPr lang="fr-FR" sz="2000" dirty="0"/>
              <a:t>incision limitée à l'aisselle qui permet de prélever les ganglions.</a:t>
            </a:r>
          </a:p>
          <a:p>
            <a:pPr marL="342900" indent="-342900">
              <a:buFont typeface="Arial" panose="020B0604020202020204" pitchFamily="34" charset="0"/>
              <a:buChar char="•"/>
            </a:pPr>
            <a:r>
              <a:rPr lang="fr-FR" sz="2000" dirty="0"/>
              <a:t>En moyenne, 8 à 10 ganglions sont retirés pour être analysés. </a:t>
            </a:r>
            <a:endParaRPr lang="fr-FR" sz="2000" dirty="0" smtClean="0"/>
          </a:p>
          <a:p>
            <a:pPr marL="342900" indent="-342900">
              <a:buFont typeface="Arial" panose="020B0604020202020204" pitchFamily="34" charset="0"/>
              <a:buChar char="•"/>
            </a:pPr>
            <a:r>
              <a:rPr lang="fr-FR" sz="2000" dirty="0" smtClean="0"/>
              <a:t>Les </a:t>
            </a:r>
            <a:r>
              <a:rPr lang="fr-FR" sz="2000" dirty="0"/>
              <a:t>études montrent que retirer l'ensemble des ganglions n'améliore pas la survie et accroît la possibilité d'effets secondaires tels que des douleurs et un lymphœdème du membre supérieur.</a:t>
            </a:r>
          </a:p>
        </p:txBody>
      </p:sp>
      <p:sp>
        <p:nvSpPr>
          <p:cNvPr id="3" name="Espace réservé du numéro de diapositive 2"/>
          <p:cNvSpPr>
            <a:spLocks noGrp="1"/>
          </p:cNvSpPr>
          <p:nvPr>
            <p:ph type="sldNum" sz="quarter" idx="12"/>
          </p:nvPr>
        </p:nvSpPr>
        <p:spPr>
          <a:xfrm>
            <a:off x="8293304" y="0"/>
            <a:ext cx="762000" cy="365125"/>
          </a:xfrm>
        </p:spPr>
        <p:txBody>
          <a:bodyPr/>
          <a:lstStyle/>
          <a:p>
            <a:fld id="{BFBC3150-ACAE-4811-9650-668F0020AE14}" type="slidenum">
              <a:rPr lang="fr-FR" smtClean="0"/>
              <a:t>22</a:t>
            </a:fld>
            <a:endParaRPr lang="fr-FR" dirty="0"/>
          </a:p>
        </p:txBody>
      </p:sp>
    </p:spTree>
    <p:extLst>
      <p:ext uri="{BB962C8B-B14F-4D97-AF65-F5344CB8AC3E}">
        <p14:creationId xmlns:p14="http://schemas.microsoft.com/office/powerpoint/2010/main" val="12378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20"/>
            <a:ext cx="8229600" cy="1143000"/>
          </a:xfrm>
        </p:spPr>
        <p:txBody>
          <a:bodyPr/>
          <a:lstStyle/>
          <a:p>
            <a:r>
              <a:rPr lang="fr-FR" dirty="0"/>
              <a:t>Le curage </a:t>
            </a:r>
            <a:r>
              <a:rPr lang="fr-FR" dirty="0" smtClean="0"/>
              <a:t>axillaire:</a:t>
            </a:r>
            <a:endParaRPr lang="fr-FR" dirty="0"/>
          </a:p>
        </p:txBody>
      </p:sp>
      <p:sp>
        <p:nvSpPr>
          <p:cNvPr id="3" name="Espace réservé du contenu 2"/>
          <p:cNvSpPr>
            <a:spLocks noGrp="1"/>
          </p:cNvSpPr>
          <p:nvPr>
            <p:ph idx="1"/>
          </p:nvPr>
        </p:nvSpPr>
        <p:spPr>
          <a:xfrm>
            <a:off x="3219873" y="2498982"/>
            <a:ext cx="5904656" cy="2016224"/>
          </a:xfrm>
        </p:spPr>
        <p:txBody>
          <a:bodyPr>
            <a:normAutofit/>
          </a:bodyPr>
          <a:lstStyle/>
          <a:p>
            <a:pPr marL="137160" indent="0">
              <a:buNone/>
            </a:pPr>
            <a:r>
              <a:rPr lang="fr-FR" b="1" cap="all" dirty="0" smtClean="0"/>
              <a:t>	</a:t>
            </a:r>
            <a:endParaRPr lang="fr-FR" sz="2400" dirty="0"/>
          </a:p>
          <a:p>
            <a:pPr marL="137160" indent="0" algn="ctr">
              <a:buNone/>
            </a:pPr>
            <a:r>
              <a:rPr lang="fr-FR" sz="2400" dirty="0" smtClean="0"/>
              <a:t>  Lymphœdème</a:t>
            </a:r>
            <a:r>
              <a:rPr lang="fr-FR" sz="2400" dirty="0"/>
              <a:t> </a:t>
            </a:r>
            <a:r>
              <a:rPr lang="fr-FR" sz="2400" dirty="0" smtClean="0">
                <a:sym typeface="Wingdings" panose="05000000000000000000" pitchFamily="2" charset="2"/>
              </a:rPr>
              <a:t> mise en place d’une </a:t>
            </a:r>
            <a:r>
              <a:rPr lang="fr-FR" sz="2400" dirty="0" smtClean="0"/>
              <a:t>kinésithérapie.</a:t>
            </a:r>
            <a:r>
              <a:rPr lang="fr-FR" sz="2400" dirty="0"/>
              <a:t> </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91" y="1772816"/>
            <a:ext cx="3312368" cy="346855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316416" y="0"/>
            <a:ext cx="762000" cy="365125"/>
          </a:xfrm>
        </p:spPr>
        <p:txBody>
          <a:bodyPr/>
          <a:lstStyle/>
          <a:p>
            <a:fld id="{BFBC3150-ACAE-4811-9650-668F0020AE14}" type="slidenum">
              <a:rPr lang="fr-FR" smtClean="0"/>
              <a:t>23</a:t>
            </a:fld>
            <a:endParaRPr lang="fr-FR" dirty="0"/>
          </a:p>
        </p:txBody>
      </p:sp>
    </p:spTree>
    <p:extLst>
      <p:ext uri="{BB962C8B-B14F-4D97-AF65-F5344CB8AC3E}">
        <p14:creationId xmlns:p14="http://schemas.microsoft.com/office/powerpoint/2010/main" val="119506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chimiothérapie:</a:t>
            </a:r>
            <a:endParaRPr lang="fr-FR" dirty="0"/>
          </a:p>
        </p:txBody>
      </p:sp>
      <p:sp>
        <p:nvSpPr>
          <p:cNvPr id="3" name="Espace réservé du contenu 2"/>
          <p:cNvSpPr>
            <a:spLocks noGrp="1"/>
          </p:cNvSpPr>
          <p:nvPr>
            <p:ph idx="1"/>
          </p:nvPr>
        </p:nvSpPr>
        <p:spPr>
          <a:xfrm>
            <a:off x="179512" y="1772816"/>
            <a:ext cx="8229600" cy="4709160"/>
          </a:xfrm>
        </p:spPr>
        <p:txBody>
          <a:bodyPr>
            <a:normAutofit fontScale="92500" lnSpcReduction="10000"/>
          </a:bodyPr>
          <a:lstStyle/>
          <a:p>
            <a:pPr marL="137160" indent="0">
              <a:buNone/>
            </a:pPr>
            <a:r>
              <a:rPr lang="fr-FR" sz="3500" b="1" u="sng" dirty="0" smtClean="0"/>
              <a:t>BUT</a:t>
            </a:r>
            <a:r>
              <a:rPr lang="fr-FR" sz="3500" dirty="0" smtClean="0"/>
              <a:t>: Eviter les métastases.</a:t>
            </a:r>
          </a:p>
          <a:p>
            <a:pPr marL="137160" indent="0">
              <a:buNone/>
            </a:pPr>
            <a:endParaRPr lang="fr-FR" sz="2000" dirty="0" smtClean="0"/>
          </a:p>
          <a:p>
            <a:pPr marL="137160" indent="0">
              <a:buNone/>
            </a:pPr>
            <a:r>
              <a:rPr lang="fr-FR" sz="2000" dirty="0" smtClean="0"/>
              <a:t>La </a:t>
            </a:r>
            <a:r>
              <a:rPr lang="fr-FR" sz="2000" dirty="0"/>
              <a:t>chimiothérapie est indiquée en fonction</a:t>
            </a:r>
            <a:r>
              <a:rPr lang="fr-FR" sz="2000" dirty="0" smtClean="0"/>
              <a:t>:</a:t>
            </a:r>
          </a:p>
          <a:p>
            <a:pPr>
              <a:buFont typeface="Courier New" panose="02070309020205020404" pitchFamily="49" charset="0"/>
              <a:buChar char="o"/>
            </a:pPr>
            <a:endParaRPr lang="fr-FR" sz="2000" dirty="0"/>
          </a:p>
          <a:p>
            <a:pPr>
              <a:buFont typeface="Arial" panose="020B0604020202020204" pitchFamily="34" charset="0"/>
              <a:buChar char="•"/>
            </a:pPr>
            <a:r>
              <a:rPr lang="fr-FR" sz="2000" dirty="0" smtClean="0"/>
              <a:t>De la présence ou non d’un ganglion envahi,</a:t>
            </a:r>
            <a:endParaRPr lang="fr-FR" sz="2000" dirty="0"/>
          </a:p>
          <a:p>
            <a:pPr>
              <a:buFont typeface="Arial" panose="020B0604020202020204" pitchFamily="34" charset="0"/>
              <a:buChar char="•"/>
            </a:pPr>
            <a:r>
              <a:rPr lang="fr-FR" sz="2000" dirty="0" smtClean="0"/>
              <a:t>Du </a:t>
            </a:r>
            <a:r>
              <a:rPr lang="fr-FR" sz="2000" dirty="0"/>
              <a:t>grade histologique de la </a:t>
            </a:r>
            <a:r>
              <a:rPr lang="fr-FR" sz="2000" dirty="0" smtClean="0"/>
              <a:t>tumeur : tumeur agressive donc chimio,</a:t>
            </a:r>
            <a:endParaRPr lang="fr-FR" sz="2000" dirty="0"/>
          </a:p>
          <a:p>
            <a:pPr>
              <a:buFont typeface="Arial" panose="020B0604020202020204" pitchFamily="34" charset="0"/>
              <a:buChar char="•"/>
            </a:pPr>
            <a:r>
              <a:rPr lang="fr-FR" sz="2000" dirty="0" smtClean="0"/>
              <a:t>De </a:t>
            </a:r>
            <a:r>
              <a:rPr lang="fr-FR" sz="2000" dirty="0"/>
              <a:t>la taille de la </a:t>
            </a:r>
            <a:r>
              <a:rPr lang="fr-FR" sz="2000" dirty="0" smtClean="0"/>
              <a:t>tumeur,</a:t>
            </a:r>
            <a:endParaRPr lang="fr-FR" sz="2000" dirty="0"/>
          </a:p>
          <a:p>
            <a:pPr>
              <a:buFont typeface="Arial" panose="020B0604020202020204" pitchFamily="34" charset="0"/>
              <a:buChar char="•"/>
            </a:pPr>
            <a:r>
              <a:rPr lang="fr-FR" sz="2000" dirty="0" smtClean="0"/>
              <a:t>Des </a:t>
            </a:r>
            <a:r>
              <a:rPr lang="fr-FR" sz="2000" dirty="0"/>
              <a:t>récepteurs </a:t>
            </a:r>
            <a:r>
              <a:rPr lang="fr-FR" sz="2000" dirty="0" smtClean="0"/>
              <a:t>hormonaux: si RH – tumeur indifférenciée donc agressive,</a:t>
            </a:r>
            <a:endParaRPr lang="fr-FR" sz="2000" dirty="0"/>
          </a:p>
          <a:p>
            <a:pPr>
              <a:buFont typeface="Arial" panose="020B0604020202020204" pitchFamily="34" charset="0"/>
              <a:buChar char="•"/>
            </a:pPr>
            <a:r>
              <a:rPr lang="fr-FR" sz="2000" dirty="0" smtClean="0"/>
              <a:t>Des </a:t>
            </a:r>
            <a:r>
              <a:rPr lang="fr-FR" sz="2000" dirty="0"/>
              <a:t>statuts </a:t>
            </a:r>
            <a:r>
              <a:rPr lang="fr-FR" sz="2000" dirty="0" smtClean="0"/>
              <a:t>HER2,</a:t>
            </a:r>
            <a:endParaRPr lang="fr-FR" sz="2000" dirty="0"/>
          </a:p>
          <a:p>
            <a:pPr>
              <a:buFont typeface="Arial" panose="020B0604020202020204" pitchFamily="34" charset="0"/>
              <a:buChar char="•"/>
            </a:pPr>
            <a:r>
              <a:rPr lang="fr-FR" sz="2000" dirty="0" smtClean="0"/>
              <a:t>Des emboles vasculaires de cellules cancéreuses,</a:t>
            </a:r>
            <a:endParaRPr lang="fr-FR" sz="2000" dirty="0"/>
          </a:p>
          <a:p>
            <a:pPr>
              <a:buFont typeface="Arial" panose="020B0604020202020204" pitchFamily="34" charset="0"/>
              <a:buChar char="•"/>
            </a:pPr>
            <a:r>
              <a:rPr lang="fr-FR" sz="2000" dirty="0" smtClean="0"/>
              <a:t>De l’âge : Si patiente jeune elle « a tout le temps de faire des méta ».</a:t>
            </a:r>
          </a:p>
          <a:p>
            <a:pPr marL="137160" indent="0">
              <a:buNone/>
            </a:pPr>
            <a:endParaRPr lang="fr-FR" sz="2000" dirty="0"/>
          </a:p>
          <a:p>
            <a:pPr marL="137160" indent="0">
              <a:buNone/>
            </a:pPr>
            <a:r>
              <a:rPr lang="fr-FR" sz="2000" dirty="0"/>
              <a:t>Elle est faite 3 à 4 semaines après la chirurgie.</a:t>
            </a:r>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316416" y="0"/>
            <a:ext cx="762000" cy="365125"/>
          </a:xfrm>
        </p:spPr>
        <p:txBody>
          <a:bodyPr/>
          <a:lstStyle/>
          <a:p>
            <a:fld id="{BFBC3150-ACAE-4811-9650-668F0020AE14}" type="slidenum">
              <a:rPr lang="fr-FR" smtClean="0"/>
              <a:t>24</a:t>
            </a:fld>
            <a:endParaRPr lang="fr-FR" dirty="0"/>
          </a:p>
        </p:txBody>
      </p:sp>
    </p:spTree>
    <p:extLst>
      <p:ext uri="{BB962C8B-B14F-4D97-AF65-F5344CB8AC3E}">
        <p14:creationId xmlns:p14="http://schemas.microsoft.com/office/powerpoint/2010/main" val="1257243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chimiothérapie: </a:t>
            </a:r>
            <a:endParaRPr lang="fr-FR" dirty="0"/>
          </a:p>
        </p:txBody>
      </p:sp>
      <p:sp>
        <p:nvSpPr>
          <p:cNvPr id="3" name="Espace réservé du contenu 2"/>
          <p:cNvSpPr>
            <a:spLocks noGrp="1"/>
          </p:cNvSpPr>
          <p:nvPr>
            <p:ph idx="1"/>
          </p:nvPr>
        </p:nvSpPr>
        <p:spPr>
          <a:xfrm>
            <a:off x="-108520" y="1772816"/>
            <a:ext cx="9073008" cy="5573216"/>
          </a:xfrm>
        </p:spPr>
        <p:txBody>
          <a:bodyPr>
            <a:noAutofit/>
          </a:bodyPr>
          <a:lstStyle/>
          <a:p>
            <a:pPr marL="137160" indent="0">
              <a:buNone/>
            </a:pPr>
            <a:r>
              <a:rPr lang="fr-FR" sz="2000" dirty="0"/>
              <a:t>La chimiothérapie est soit adjuvante soit néo-adjuvante (avant la chirurgie).</a:t>
            </a:r>
          </a:p>
          <a:p>
            <a:pPr marL="137160" indent="0">
              <a:buNone/>
            </a:pPr>
            <a:r>
              <a:rPr lang="fr-FR" sz="2000" dirty="0" smtClean="0"/>
              <a:t>Elle </a:t>
            </a:r>
            <a:r>
              <a:rPr lang="fr-FR" sz="2000" dirty="0"/>
              <a:t>se fait avant la </a:t>
            </a:r>
            <a:r>
              <a:rPr lang="fr-FR" sz="2000" dirty="0" smtClean="0"/>
              <a:t>radiothérapie. En </a:t>
            </a:r>
            <a:r>
              <a:rPr lang="fr-FR" sz="2000" dirty="0"/>
              <a:t>principe, les patientes ont </a:t>
            </a:r>
            <a:r>
              <a:rPr lang="fr-FR" sz="2000" dirty="0" smtClean="0"/>
              <a:t>4 à 6 cures </a:t>
            </a:r>
            <a:r>
              <a:rPr lang="fr-FR" sz="2000" dirty="0"/>
              <a:t>de chimiothérapie.</a:t>
            </a:r>
          </a:p>
          <a:p>
            <a:pPr marL="137160" indent="0">
              <a:buNone/>
            </a:pPr>
            <a:endParaRPr lang="fr-FR" sz="2000" dirty="0"/>
          </a:p>
          <a:p>
            <a:pPr marL="137160" indent="0">
              <a:buNone/>
            </a:pPr>
            <a:r>
              <a:rPr lang="fr-FR" sz="2000" dirty="0" smtClean="0"/>
              <a:t>Il </a:t>
            </a:r>
            <a:r>
              <a:rPr lang="fr-FR" sz="2000" dirty="0"/>
              <a:t>y a plusieurs types de chimiothérapie</a:t>
            </a:r>
            <a:r>
              <a:rPr lang="fr-FR" sz="2000" dirty="0" smtClean="0"/>
              <a:t>:</a:t>
            </a:r>
          </a:p>
          <a:p>
            <a:pPr marL="480060" lvl="1" indent="-342900">
              <a:buClr>
                <a:schemeClr val="tx1">
                  <a:shade val="95000"/>
                </a:schemeClr>
              </a:buClr>
              <a:buSzPct val="65000"/>
              <a:buFont typeface="Arial" panose="020B0604020202020204" pitchFamily="34" charset="0"/>
              <a:buChar char="•"/>
            </a:pPr>
            <a:r>
              <a:rPr lang="fr-FR" sz="2000" dirty="0" err="1"/>
              <a:t>Herceptine</a:t>
            </a:r>
            <a:r>
              <a:rPr lang="fr-FR" sz="2000" dirty="0"/>
              <a:t>: pour les patientes qui sont </a:t>
            </a:r>
            <a:r>
              <a:rPr lang="fr-FR" sz="2000" dirty="0" smtClean="0"/>
              <a:t>HER2 </a:t>
            </a:r>
            <a:r>
              <a:rPr lang="fr-FR" sz="2000" dirty="0"/>
              <a:t>+ : prescription pendant 1 an en IV ou </a:t>
            </a:r>
            <a:r>
              <a:rPr lang="fr-FR" sz="2000" dirty="0" smtClean="0"/>
              <a:t>SC,</a:t>
            </a:r>
            <a:endParaRPr lang="fr-FR" sz="2000" dirty="0"/>
          </a:p>
          <a:p>
            <a:pPr marL="480060" lvl="1" indent="-342900">
              <a:buClr>
                <a:schemeClr val="tx1">
                  <a:shade val="95000"/>
                </a:schemeClr>
              </a:buClr>
              <a:buSzPct val="65000"/>
              <a:buFont typeface="Arial" panose="020B0604020202020204" pitchFamily="34" charset="0"/>
              <a:buChar char="•"/>
            </a:pPr>
            <a:r>
              <a:rPr lang="fr-FR" sz="2000" dirty="0" err="1" smtClean="0"/>
              <a:t>Anthracydines</a:t>
            </a:r>
            <a:r>
              <a:rPr lang="fr-FR" sz="2000" dirty="0"/>
              <a:t>, </a:t>
            </a:r>
          </a:p>
          <a:p>
            <a:pPr marL="480060" lvl="1" indent="-342900">
              <a:buClr>
                <a:schemeClr val="tx1">
                  <a:shade val="95000"/>
                </a:schemeClr>
              </a:buClr>
              <a:buSzPct val="65000"/>
              <a:buFont typeface="Arial" panose="020B0604020202020204" pitchFamily="34" charset="0"/>
              <a:buChar char="•"/>
            </a:pPr>
            <a:r>
              <a:rPr lang="fr-FR" sz="2000" dirty="0" err="1" smtClean="0"/>
              <a:t>Cyclophosphamide</a:t>
            </a:r>
            <a:r>
              <a:rPr lang="fr-FR" sz="2000" dirty="0"/>
              <a:t>, </a:t>
            </a:r>
          </a:p>
          <a:p>
            <a:pPr marL="480060" lvl="1" indent="-342900">
              <a:buClr>
                <a:schemeClr val="tx1">
                  <a:shade val="95000"/>
                </a:schemeClr>
              </a:buClr>
              <a:buSzPct val="65000"/>
              <a:buFont typeface="Arial" panose="020B0604020202020204" pitchFamily="34" charset="0"/>
              <a:buChar char="•"/>
            </a:pPr>
            <a:r>
              <a:rPr lang="fr-FR" sz="2000" dirty="0" smtClean="0"/>
              <a:t>5FU</a:t>
            </a:r>
            <a:r>
              <a:rPr lang="fr-FR" sz="2000" dirty="0"/>
              <a:t>, </a:t>
            </a:r>
          </a:p>
          <a:p>
            <a:pPr marL="480060" lvl="1" indent="-342900">
              <a:buClr>
                <a:schemeClr val="tx1">
                  <a:shade val="95000"/>
                </a:schemeClr>
              </a:buClr>
              <a:buSzPct val="65000"/>
              <a:buFont typeface="Arial" panose="020B0604020202020204" pitchFamily="34" charset="0"/>
              <a:buChar char="•"/>
            </a:pPr>
            <a:r>
              <a:rPr lang="fr-FR" sz="2000" dirty="0" err="1" smtClean="0"/>
              <a:t>Taxanes</a:t>
            </a:r>
            <a:r>
              <a:rPr lang="fr-FR" sz="2000" dirty="0" smtClean="0"/>
              <a:t>.</a:t>
            </a:r>
            <a:endParaRPr lang="fr-FR" sz="20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6179736"/>
            <a:ext cx="1259632" cy="678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316416" y="0"/>
            <a:ext cx="762000" cy="365125"/>
          </a:xfrm>
        </p:spPr>
        <p:txBody>
          <a:bodyPr/>
          <a:lstStyle/>
          <a:p>
            <a:fld id="{BFBC3150-ACAE-4811-9650-668F0020AE14}" type="slidenum">
              <a:rPr lang="fr-FR" smtClean="0"/>
              <a:t>25</a:t>
            </a:fld>
            <a:endParaRPr lang="fr-FR" dirty="0"/>
          </a:p>
        </p:txBody>
      </p:sp>
    </p:spTree>
    <p:extLst>
      <p:ext uri="{BB962C8B-B14F-4D97-AF65-F5344CB8AC3E}">
        <p14:creationId xmlns:p14="http://schemas.microsoft.com/office/powerpoint/2010/main" val="2421724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lstStyle/>
          <a:p>
            <a:r>
              <a:rPr lang="fr-FR" dirty="0" smtClean="0"/>
              <a:t>La radiothérapie:</a:t>
            </a:r>
            <a:endParaRPr lang="fr-FR" dirty="0"/>
          </a:p>
        </p:txBody>
      </p:sp>
      <p:sp>
        <p:nvSpPr>
          <p:cNvPr id="4" name="Rectangle 3"/>
          <p:cNvSpPr/>
          <p:nvPr/>
        </p:nvSpPr>
        <p:spPr>
          <a:xfrm>
            <a:off x="0" y="1268760"/>
            <a:ext cx="9505056" cy="1631216"/>
          </a:xfrm>
          <a:prstGeom prst="rect">
            <a:avLst/>
          </a:prstGeom>
        </p:spPr>
        <p:txBody>
          <a:bodyPr wrap="square">
            <a:spAutoFit/>
          </a:bodyPr>
          <a:lstStyle/>
          <a:p>
            <a:pPr lvl="3">
              <a:buClr>
                <a:schemeClr val="tx1"/>
              </a:buClr>
            </a:pPr>
            <a:r>
              <a:rPr lang="fr-FR" altLang="fr-FR" sz="2000" dirty="0" smtClean="0"/>
              <a:t>SON </a:t>
            </a:r>
            <a:r>
              <a:rPr lang="fr-FR" altLang="fr-FR" sz="2000" dirty="0"/>
              <a:t>BUT :</a:t>
            </a:r>
          </a:p>
          <a:p>
            <a:pPr lvl="3">
              <a:buClr>
                <a:schemeClr val="tx1"/>
              </a:buClr>
            </a:pPr>
            <a:endParaRPr lang="fr-FR" altLang="fr-FR" sz="2000" dirty="0"/>
          </a:p>
          <a:p>
            <a:pPr marL="342900" indent="-342900">
              <a:buClr>
                <a:schemeClr val="tx1"/>
              </a:buClr>
              <a:buFont typeface="Arial" panose="020B0604020202020204" pitchFamily="34" charset="0"/>
              <a:buChar char="•"/>
            </a:pPr>
            <a:r>
              <a:rPr lang="fr-FR" altLang="fr-FR" sz="2000" dirty="0"/>
              <a:t>Assurer le contrôle  </a:t>
            </a:r>
            <a:r>
              <a:rPr lang="fr-FR" altLang="fr-FR" sz="2000" dirty="0" err="1"/>
              <a:t>loco-régional</a:t>
            </a:r>
            <a:r>
              <a:rPr lang="fr-FR" altLang="fr-FR" sz="2000" dirty="0"/>
              <a:t> en phase initiale de la maladie,</a:t>
            </a:r>
          </a:p>
          <a:p>
            <a:pPr>
              <a:buClr>
                <a:schemeClr val="tx1"/>
              </a:buClr>
            </a:pPr>
            <a:endParaRPr lang="fr-FR" altLang="fr-FR" sz="2000" dirty="0"/>
          </a:p>
          <a:p>
            <a:pPr marL="342900" indent="-342900">
              <a:buClr>
                <a:schemeClr val="tx1"/>
              </a:buClr>
              <a:buFont typeface="Arial" panose="020B0604020202020204" pitchFamily="34" charset="0"/>
              <a:buChar char="•"/>
            </a:pPr>
            <a:r>
              <a:rPr lang="fr-FR" altLang="fr-FR" sz="2000" dirty="0"/>
              <a:t>Traitement symptomatique lors de la maladie métastatique.</a:t>
            </a:r>
          </a:p>
        </p:txBody>
      </p:sp>
      <p:sp>
        <p:nvSpPr>
          <p:cNvPr id="5" name="Rectangle 4"/>
          <p:cNvSpPr/>
          <p:nvPr/>
        </p:nvSpPr>
        <p:spPr>
          <a:xfrm>
            <a:off x="-2233" y="3717032"/>
            <a:ext cx="9144000" cy="1631216"/>
          </a:xfrm>
          <a:prstGeom prst="rect">
            <a:avLst/>
          </a:prstGeom>
        </p:spPr>
        <p:txBody>
          <a:bodyPr wrap="square">
            <a:spAutoFit/>
          </a:bodyPr>
          <a:lstStyle/>
          <a:p>
            <a:pPr lvl="3">
              <a:buClr>
                <a:schemeClr val="tx1"/>
              </a:buClr>
            </a:pPr>
            <a:r>
              <a:rPr lang="fr-FR" altLang="fr-FR" sz="2000" dirty="0" smtClean="0"/>
              <a:t>LA </a:t>
            </a:r>
            <a:r>
              <a:rPr lang="fr-FR" altLang="fr-FR" sz="2000" dirty="0"/>
              <a:t>PLACE DE LA </a:t>
            </a:r>
            <a:r>
              <a:rPr lang="fr-FR" altLang="fr-FR" sz="2000" dirty="0" smtClean="0"/>
              <a:t>RADIOTHERAPIE:</a:t>
            </a:r>
            <a:endParaRPr lang="fr-FR" altLang="fr-FR" sz="2000" dirty="0"/>
          </a:p>
          <a:p>
            <a:pPr marL="342900" indent="-342900">
              <a:buClr>
                <a:schemeClr val="tx1"/>
              </a:buClr>
              <a:buFont typeface="Courier New" panose="02070309020205020404" pitchFamily="49" charset="0"/>
              <a:buChar char="o"/>
            </a:pPr>
            <a:endParaRPr lang="fr-FR" altLang="fr-FR" sz="2000" dirty="0"/>
          </a:p>
          <a:p>
            <a:pPr marL="342900" indent="-342900">
              <a:buClr>
                <a:schemeClr val="tx1"/>
              </a:buClr>
              <a:buFont typeface="Arial" panose="020B0604020202020204" pitchFamily="34" charset="0"/>
              <a:buChar char="•"/>
            </a:pPr>
            <a:r>
              <a:rPr lang="fr-FR" altLang="fr-FR" sz="2000" dirty="0"/>
              <a:t>Radiothérapie post-opératoire </a:t>
            </a:r>
            <a:r>
              <a:rPr lang="fr-FR" altLang="fr-FR" sz="2000" dirty="0" smtClean="0"/>
              <a:t>+++,</a:t>
            </a:r>
            <a:endParaRPr lang="fr-FR" altLang="fr-FR" sz="2000" dirty="0"/>
          </a:p>
          <a:p>
            <a:pPr>
              <a:buClr>
                <a:schemeClr val="tx1"/>
              </a:buClr>
            </a:pPr>
            <a:endParaRPr lang="fr-FR" altLang="fr-FR" sz="2000" dirty="0"/>
          </a:p>
          <a:p>
            <a:pPr marL="342900" indent="-342900">
              <a:buClr>
                <a:schemeClr val="tx1"/>
              </a:buClr>
              <a:buFont typeface="Arial" panose="020B0604020202020204" pitchFamily="34" charset="0"/>
              <a:buChar char="•"/>
            </a:pPr>
            <a:r>
              <a:rPr lang="fr-FR" altLang="fr-FR" sz="2000" dirty="0"/>
              <a:t>Radiothérapie </a:t>
            </a:r>
            <a:r>
              <a:rPr lang="fr-FR" altLang="fr-FR" sz="2000" dirty="0" smtClean="0"/>
              <a:t>exclusive.</a:t>
            </a:r>
            <a:endParaRPr lang="fr-FR" altLang="fr-FR" sz="2000" dirty="0"/>
          </a:p>
        </p:txBody>
      </p:sp>
      <p:pic>
        <p:nvPicPr>
          <p:cNvPr id="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316416" y="0"/>
            <a:ext cx="762000" cy="365125"/>
          </a:xfrm>
        </p:spPr>
        <p:txBody>
          <a:bodyPr/>
          <a:lstStyle/>
          <a:p>
            <a:fld id="{BFBC3150-ACAE-4811-9650-668F0020AE14}" type="slidenum">
              <a:rPr lang="fr-FR" smtClean="0"/>
              <a:t>26</a:t>
            </a:fld>
            <a:endParaRPr lang="fr-FR" dirty="0"/>
          </a:p>
        </p:txBody>
      </p:sp>
    </p:spTree>
    <p:extLst>
      <p:ext uri="{BB962C8B-B14F-4D97-AF65-F5344CB8AC3E}">
        <p14:creationId xmlns:p14="http://schemas.microsoft.com/office/powerpoint/2010/main" val="103362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fontScale="90000"/>
          </a:bodyPr>
          <a:lstStyle/>
          <a:p>
            <a:r>
              <a:rPr lang="fr-FR" dirty="0" smtClean="0"/>
              <a:t>La radiothérapie</a:t>
            </a:r>
            <a:r>
              <a:rPr lang="fr-FR" dirty="0"/>
              <a:t> </a:t>
            </a:r>
            <a:r>
              <a:rPr lang="fr-FR" dirty="0" smtClean="0"/>
              <a:t>post-opératoire:</a:t>
            </a:r>
            <a:endParaRPr lang="fr-FR" dirty="0"/>
          </a:p>
        </p:txBody>
      </p:sp>
      <p:sp>
        <p:nvSpPr>
          <p:cNvPr id="3" name="Espace réservé du contenu 2"/>
          <p:cNvSpPr>
            <a:spLocks noGrp="1"/>
          </p:cNvSpPr>
          <p:nvPr>
            <p:ph idx="1"/>
          </p:nvPr>
        </p:nvSpPr>
        <p:spPr>
          <a:xfrm>
            <a:off x="467544" y="1340768"/>
            <a:ext cx="8229600" cy="1756792"/>
          </a:xfrm>
        </p:spPr>
        <p:txBody>
          <a:bodyPr>
            <a:normAutofit/>
          </a:bodyPr>
          <a:lstStyle/>
          <a:p>
            <a:pPr>
              <a:buClr>
                <a:schemeClr val="tx1"/>
              </a:buClr>
              <a:buFont typeface="Arial" panose="020B0604020202020204" pitchFamily="34" charset="0"/>
              <a:buChar char="•"/>
            </a:pPr>
            <a:r>
              <a:rPr lang="fr-FR" altLang="fr-FR" sz="2000" dirty="0"/>
              <a:t>La paroi thoracique </a:t>
            </a:r>
            <a:r>
              <a:rPr lang="fr-FR" altLang="fr-FR" sz="2000" dirty="0" smtClean="0"/>
              <a:t>après mastectomie,</a:t>
            </a:r>
            <a:endParaRPr lang="fr-FR" altLang="fr-FR" sz="2000" dirty="0"/>
          </a:p>
          <a:p>
            <a:pPr>
              <a:buClr>
                <a:schemeClr val="tx1"/>
              </a:buClr>
              <a:buFont typeface="Arial" panose="020B0604020202020204" pitchFamily="34" charset="0"/>
              <a:buChar char="•"/>
            </a:pPr>
            <a:r>
              <a:rPr lang="fr-FR" altLang="fr-FR" sz="2000" dirty="0"/>
              <a:t>Le sein après traitement </a:t>
            </a:r>
            <a:r>
              <a:rPr lang="fr-FR" altLang="fr-FR" sz="2000" dirty="0" smtClean="0"/>
              <a:t>conservateur,</a:t>
            </a:r>
            <a:endParaRPr lang="fr-FR" altLang="fr-FR" sz="2000" dirty="0"/>
          </a:p>
          <a:p>
            <a:pPr>
              <a:buClr>
                <a:schemeClr val="tx1"/>
              </a:buClr>
              <a:buFont typeface="Arial" panose="020B0604020202020204" pitchFamily="34" charset="0"/>
              <a:buChar char="•"/>
            </a:pPr>
            <a:r>
              <a:rPr lang="fr-FR" altLang="fr-FR" sz="2000" dirty="0"/>
              <a:t>Les aires ganglionnaires axillaires, sus-claviculaires, mammaire internes.</a:t>
            </a:r>
          </a:p>
          <a:p>
            <a:endParaRPr lang="fr-FR" dirty="0"/>
          </a:p>
        </p:txBody>
      </p:sp>
      <p:sp>
        <p:nvSpPr>
          <p:cNvPr id="4" name="Rectangle 3"/>
          <p:cNvSpPr/>
          <p:nvPr/>
        </p:nvSpPr>
        <p:spPr>
          <a:xfrm>
            <a:off x="2654917" y="3110369"/>
            <a:ext cx="5648021" cy="369332"/>
          </a:xfrm>
          <a:prstGeom prst="rect">
            <a:avLst/>
          </a:prstGeom>
        </p:spPr>
        <p:txBody>
          <a:bodyPr wrap="none">
            <a:spAutoFit/>
          </a:bodyPr>
          <a:lstStyle/>
          <a:p>
            <a:r>
              <a:rPr lang="fr-FR" altLang="fr-FR" b="1" u="sng" dirty="0" smtClean="0">
                <a:latin typeface="Times New Roman" pitchFamily="18" charset="0"/>
              </a:rPr>
              <a:t>LA PAROI THORACIQUE APRES MASTECTOMIE:</a:t>
            </a:r>
            <a:endParaRPr lang="fr-FR" b="1" u="sng" dirty="0"/>
          </a:p>
        </p:txBody>
      </p:sp>
      <p:grpSp>
        <p:nvGrpSpPr>
          <p:cNvPr id="5" name="Group 3"/>
          <p:cNvGrpSpPr>
            <a:grpSpLocks/>
          </p:cNvGrpSpPr>
          <p:nvPr/>
        </p:nvGrpSpPr>
        <p:grpSpPr bwMode="auto">
          <a:xfrm>
            <a:off x="507771" y="3479701"/>
            <a:ext cx="3941316" cy="2584172"/>
            <a:chOff x="518" y="436"/>
            <a:chExt cx="5382" cy="3023"/>
          </a:xfrm>
        </p:grpSpPr>
        <p:sp>
          <p:nvSpPr>
            <p:cNvPr id="6" name="Freeform 4"/>
            <p:cNvSpPr>
              <a:spLocks/>
            </p:cNvSpPr>
            <p:nvPr/>
          </p:nvSpPr>
          <p:spPr bwMode="auto">
            <a:xfrm>
              <a:off x="857" y="1490"/>
              <a:ext cx="737" cy="1645"/>
            </a:xfrm>
            <a:custGeom>
              <a:avLst/>
              <a:gdLst>
                <a:gd name="T0" fmla="*/ 736 w 737"/>
                <a:gd name="T1" fmla="*/ 31 h 1645"/>
                <a:gd name="T2" fmla="*/ 720 w 737"/>
                <a:gd name="T3" fmla="*/ 78 h 1645"/>
                <a:gd name="T4" fmla="*/ 688 w 737"/>
                <a:gd name="T5" fmla="*/ 125 h 1645"/>
                <a:gd name="T6" fmla="*/ 633 w 737"/>
                <a:gd name="T7" fmla="*/ 157 h 1645"/>
                <a:gd name="T8" fmla="*/ 578 w 737"/>
                <a:gd name="T9" fmla="*/ 173 h 1645"/>
                <a:gd name="T10" fmla="*/ 531 w 737"/>
                <a:gd name="T11" fmla="*/ 173 h 1645"/>
                <a:gd name="T12" fmla="*/ 484 w 737"/>
                <a:gd name="T13" fmla="*/ 173 h 1645"/>
                <a:gd name="T14" fmla="*/ 436 w 737"/>
                <a:gd name="T15" fmla="*/ 173 h 1645"/>
                <a:gd name="T16" fmla="*/ 389 w 737"/>
                <a:gd name="T17" fmla="*/ 173 h 1645"/>
                <a:gd name="T18" fmla="*/ 334 w 737"/>
                <a:gd name="T19" fmla="*/ 180 h 1645"/>
                <a:gd name="T20" fmla="*/ 287 w 737"/>
                <a:gd name="T21" fmla="*/ 196 h 1645"/>
                <a:gd name="T22" fmla="*/ 240 w 737"/>
                <a:gd name="T23" fmla="*/ 220 h 1645"/>
                <a:gd name="T24" fmla="*/ 200 w 737"/>
                <a:gd name="T25" fmla="*/ 267 h 1645"/>
                <a:gd name="T26" fmla="*/ 161 w 737"/>
                <a:gd name="T27" fmla="*/ 314 h 1645"/>
                <a:gd name="T28" fmla="*/ 130 w 737"/>
                <a:gd name="T29" fmla="*/ 361 h 1645"/>
                <a:gd name="T30" fmla="*/ 106 w 737"/>
                <a:gd name="T31" fmla="*/ 416 h 1645"/>
                <a:gd name="T32" fmla="*/ 82 w 737"/>
                <a:gd name="T33" fmla="*/ 471 h 1645"/>
                <a:gd name="T34" fmla="*/ 67 w 737"/>
                <a:gd name="T35" fmla="*/ 527 h 1645"/>
                <a:gd name="T36" fmla="*/ 67 w 737"/>
                <a:gd name="T37" fmla="*/ 574 h 1645"/>
                <a:gd name="T38" fmla="*/ 51 w 737"/>
                <a:gd name="T39" fmla="*/ 621 h 1645"/>
                <a:gd name="T40" fmla="*/ 51 w 737"/>
                <a:gd name="T41" fmla="*/ 668 h 1645"/>
                <a:gd name="T42" fmla="*/ 43 w 737"/>
                <a:gd name="T43" fmla="*/ 715 h 1645"/>
                <a:gd name="T44" fmla="*/ 43 w 737"/>
                <a:gd name="T45" fmla="*/ 763 h 1645"/>
                <a:gd name="T46" fmla="*/ 35 w 737"/>
                <a:gd name="T47" fmla="*/ 810 h 1645"/>
                <a:gd name="T48" fmla="*/ 27 w 737"/>
                <a:gd name="T49" fmla="*/ 865 h 1645"/>
                <a:gd name="T50" fmla="*/ 19 w 737"/>
                <a:gd name="T51" fmla="*/ 928 h 1645"/>
                <a:gd name="T52" fmla="*/ 12 w 737"/>
                <a:gd name="T53" fmla="*/ 983 h 1645"/>
                <a:gd name="T54" fmla="*/ 12 w 737"/>
                <a:gd name="T55" fmla="*/ 1038 h 1645"/>
                <a:gd name="T56" fmla="*/ 12 w 737"/>
                <a:gd name="T57" fmla="*/ 1093 h 1645"/>
                <a:gd name="T58" fmla="*/ 12 w 737"/>
                <a:gd name="T59" fmla="*/ 1140 h 1645"/>
                <a:gd name="T60" fmla="*/ 12 w 737"/>
                <a:gd name="T61" fmla="*/ 1187 h 1645"/>
                <a:gd name="T62" fmla="*/ 12 w 737"/>
                <a:gd name="T63" fmla="*/ 1266 h 1645"/>
                <a:gd name="T64" fmla="*/ 12 w 737"/>
                <a:gd name="T65" fmla="*/ 1313 h 1645"/>
                <a:gd name="T66" fmla="*/ 12 w 737"/>
                <a:gd name="T67" fmla="*/ 1360 h 1645"/>
                <a:gd name="T68" fmla="*/ 12 w 737"/>
                <a:gd name="T69" fmla="*/ 1423 h 1645"/>
                <a:gd name="T70" fmla="*/ 12 w 737"/>
                <a:gd name="T71" fmla="*/ 1471 h 1645"/>
                <a:gd name="T72" fmla="*/ 12 w 737"/>
                <a:gd name="T73" fmla="*/ 1526 h 1645"/>
                <a:gd name="T74" fmla="*/ 12 w 737"/>
                <a:gd name="T75" fmla="*/ 1573 h 1645"/>
                <a:gd name="T76" fmla="*/ 19 w 737"/>
                <a:gd name="T77" fmla="*/ 1620 h 1645"/>
                <a:gd name="T78" fmla="*/ 0 w 737"/>
                <a:gd name="T79" fmla="*/ 1632 h 16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7"/>
                <a:gd name="T121" fmla="*/ 0 h 1645"/>
                <a:gd name="T122" fmla="*/ 737 w 737"/>
                <a:gd name="T123" fmla="*/ 1645 h 16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7" h="1645">
                  <a:moveTo>
                    <a:pt x="720" y="0"/>
                  </a:moveTo>
                  <a:lnTo>
                    <a:pt x="736" y="31"/>
                  </a:lnTo>
                  <a:lnTo>
                    <a:pt x="728" y="55"/>
                  </a:lnTo>
                  <a:lnTo>
                    <a:pt x="720" y="78"/>
                  </a:lnTo>
                  <a:lnTo>
                    <a:pt x="704" y="102"/>
                  </a:lnTo>
                  <a:lnTo>
                    <a:pt x="688" y="125"/>
                  </a:lnTo>
                  <a:lnTo>
                    <a:pt x="665" y="141"/>
                  </a:lnTo>
                  <a:lnTo>
                    <a:pt x="633" y="157"/>
                  </a:lnTo>
                  <a:lnTo>
                    <a:pt x="602" y="165"/>
                  </a:lnTo>
                  <a:lnTo>
                    <a:pt x="578" y="173"/>
                  </a:lnTo>
                  <a:lnTo>
                    <a:pt x="555" y="173"/>
                  </a:lnTo>
                  <a:lnTo>
                    <a:pt x="531" y="173"/>
                  </a:lnTo>
                  <a:lnTo>
                    <a:pt x="507" y="173"/>
                  </a:lnTo>
                  <a:lnTo>
                    <a:pt x="484" y="173"/>
                  </a:lnTo>
                  <a:lnTo>
                    <a:pt x="460" y="173"/>
                  </a:lnTo>
                  <a:lnTo>
                    <a:pt x="436" y="173"/>
                  </a:lnTo>
                  <a:lnTo>
                    <a:pt x="413" y="173"/>
                  </a:lnTo>
                  <a:lnTo>
                    <a:pt x="389" y="173"/>
                  </a:lnTo>
                  <a:lnTo>
                    <a:pt x="358" y="173"/>
                  </a:lnTo>
                  <a:lnTo>
                    <a:pt x="334" y="180"/>
                  </a:lnTo>
                  <a:lnTo>
                    <a:pt x="311" y="188"/>
                  </a:lnTo>
                  <a:lnTo>
                    <a:pt x="287" y="196"/>
                  </a:lnTo>
                  <a:lnTo>
                    <a:pt x="263" y="212"/>
                  </a:lnTo>
                  <a:lnTo>
                    <a:pt x="240" y="220"/>
                  </a:lnTo>
                  <a:lnTo>
                    <a:pt x="216" y="243"/>
                  </a:lnTo>
                  <a:lnTo>
                    <a:pt x="200" y="267"/>
                  </a:lnTo>
                  <a:lnTo>
                    <a:pt x="185" y="291"/>
                  </a:lnTo>
                  <a:lnTo>
                    <a:pt x="161" y="314"/>
                  </a:lnTo>
                  <a:lnTo>
                    <a:pt x="145" y="338"/>
                  </a:lnTo>
                  <a:lnTo>
                    <a:pt x="130" y="361"/>
                  </a:lnTo>
                  <a:lnTo>
                    <a:pt x="122" y="385"/>
                  </a:lnTo>
                  <a:lnTo>
                    <a:pt x="106" y="416"/>
                  </a:lnTo>
                  <a:lnTo>
                    <a:pt x="90" y="448"/>
                  </a:lnTo>
                  <a:lnTo>
                    <a:pt x="82" y="471"/>
                  </a:lnTo>
                  <a:lnTo>
                    <a:pt x="74" y="503"/>
                  </a:lnTo>
                  <a:lnTo>
                    <a:pt x="67" y="527"/>
                  </a:lnTo>
                  <a:lnTo>
                    <a:pt x="67" y="550"/>
                  </a:lnTo>
                  <a:lnTo>
                    <a:pt x="67" y="574"/>
                  </a:lnTo>
                  <a:lnTo>
                    <a:pt x="59" y="597"/>
                  </a:lnTo>
                  <a:lnTo>
                    <a:pt x="51" y="621"/>
                  </a:lnTo>
                  <a:lnTo>
                    <a:pt x="51" y="645"/>
                  </a:lnTo>
                  <a:lnTo>
                    <a:pt x="51" y="668"/>
                  </a:lnTo>
                  <a:lnTo>
                    <a:pt x="43" y="692"/>
                  </a:lnTo>
                  <a:lnTo>
                    <a:pt x="43" y="715"/>
                  </a:lnTo>
                  <a:lnTo>
                    <a:pt x="43" y="739"/>
                  </a:lnTo>
                  <a:lnTo>
                    <a:pt x="43" y="763"/>
                  </a:lnTo>
                  <a:lnTo>
                    <a:pt x="43" y="786"/>
                  </a:lnTo>
                  <a:lnTo>
                    <a:pt x="35" y="810"/>
                  </a:lnTo>
                  <a:lnTo>
                    <a:pt x="35" y="833"/>
                  </a:lnTo>
                  <a:lnTo>
                    <a:pt x="27" y="865"/>
                  </a:lnTo>
                  <a:lnTo>
                    <a:pt x="19" y="896"/>
                  </a:lnTo>
                  <a:lnTo>
                    <a:pt x="19" y="928"/>
                  </a:lnTo>
                  <a:lnTo>
                    <a:pt x="12" y="959"/>
                  </a:lnTo>
                  <a:lnTo>
                    <a:pt x="12" y="983"/>
                  </a:lnTo>
                  <a:lnTo>
                    <a:pt x="12" y="1006"/>
                  </a:lnTo>
                  <a:lnTo>
                    <a:pt x="12" y="1038"/>
                  </a:lnTo>
                  <a:lnTo>
                    <a:pt x="12" y="1069"/>
                  </a:lnTo>
                  <a:lnTo>
                    <a:pt x="12" y="1093"/>
                  </a:lnTo>
                  <a:lnTo>
                    <a:pt x="12" y="1117"/>
                  </a:lnTo>
                  <a:lnTo>
                    <a:pt x="12" y="1140"/>
                  </a:lnTo>
                  <a:lnTo>
                    <a:pt x="12" y="1164"/>
                  </a:lnTo>
                  <a:lnTo>
                    <a:pt x="12" y="1187"/>
                  </a:lnTo>
                  <a:lnTo>
                    <a:pt x="12" y="1242"/>
                  </a:lnTo>
                  <a:lnTo>
                    <a:pt x="12" y="1266"/>
                  </a:lnTo>
                  <a:lnTo>
                    <a:pt x="12" y="1290"/>
                  </a:lnTo>
                  <a:lnTo>
                    <a:pt x="12" y="1313"/>
                  </a:lnTo>
                  <a:lnTo>
                    <a:pt x="12" y="1337"/>
                  </a:lnTo>
                  <a:lnTo>
                    <a:pt x="12" y="1360"/>
                  </a:lnTo>
                  <a:lnTo>
                    <a:pt x="12" y="1392"/>
                  </a:lnTo>
                  <a:lnTo>
                    <a:pt x="12" y="1423"/>
                  </a:lnTo>
                  <a:lnTo>
                    <a:pt x="12" y="1447"/>
                  </a:lnTo>
                  <a:lnTo>
                    <a:pt x="12" y="1471"/>
                  </a:lnTo>
                  <a:lnTo>
                    <a:pt x="12" y="1494"/>
                  </a:lnTo>
                  <a:lnTo>
                    <a:pt x="12" y="1526"/>
                  </a:lnTo>
                  <a:lnTo>
                    <a:pt x="12" y="1549"/>
                  </a:lnTo>
                  <a:lnTo>
                    <a:pt x="12" y="1573"/>
                  </a:lnTo>
                  <a:lnTo>
                    <a:pt x="12" y="1596"/>
                  </a:lnTo>
                  <a:lnTo>
                    <a:pt x="19" y="1620"/>
                  </a:lnTo>
                  <a:lnTo>
                    <a:pt x="19" y="1644"/>
                  </a:lnTo>
                  <a:lnTo>
                    <a:pt x="0" y="163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7" name="Freeform 5"/>
            <p:cNvSpPr>
              <a:spLocks/>
            </p:cNvSpPr>
            <p:nvPr/>
          </p:nvSpPr>
          <p:spPr bwMode="auto">
            <a:xfrm>
              <a:off x="1337" y="1730"/>
              <a:ext cx="532" cy="327"/>
            </a:xfrm>
            <a:custGeom>
              <a:avLst/>
              <a:gdLst>
                <a:gd name="T0" fmla="*/ 96 w 532"/>
                <a:gd name="T1" fmla="*/ 0 h 327"/>
                <a:gd name="T2" fmla="*/ 130 w 532"/>
                <a:gd name="T3" fmla="*/ 35 h 327"/>
                <a:gd name="T4" fmla="*/ 137 w 532"/>
                <a:gd name="T5" fmla="*/ 58 h 327"/>
                <a:gd name="T6" fmla="*/ 153 w 532"/>
                <a:gd name="T7" fmla="*/ 82 h 327"/>
                <a:gd name="T8" fmla="*/ 177 w 532"/>
                <a:gd name="T9" fmla="*/ 98 h 327"/>
                <a:gd name="T10" fmla="*/ 200 w 532"/>
                <a:gd name="T11" fmla="*/ 106 h 327"/>
                <a:gd name="T12" fmla="*/ 232 w 532"/>
                <a:gd name="T13" fmla="*/ 121 h 327"/>
                <a:gd name="T14" fmla="*/ 256 w 532"/>
                <a:gd name="T15" fmla="*/ 129 h 327"/>
                <a:gd name="T16" fmla="*/ 279 w 532"/>
                <a:gd name="T17" fmla="*/ 137 h 327"/>
                <a:gd name="T18" fmla="*/ 303 w 532"/>
                <a:gd name="T19" fmla="*/ 145 h 327"/>
                <a:gd name="T20" fmla="*/ 326 w 532"/>
                <a:gd name="T21" fmla="*/ 153 h 327"/>
                <a:gd name="T22" fmla="*/ 358 w 532"/>
                <a:gd name="T23" fmla="*/ 161 h 327"/>
                <a:gd name="T24" fmla="*/ 381 w 532"/>
                <a:gd name="T25" fmla="*/ 169 h 327"/>
                <a:gd name="T26" fmla="*/ 405 w 532"/>
                <a:gd name="T27" fmla="*/ 169 h 327"/>
                <a:gd name="T28" fmla="*/ 429 w 532"/>
                <a:gd name="T29" fmla="*/ 176 h 327"/>
                <a:gd name="T30" fmla="*/ 452 w 532"/>
                <a:gd name="T31" fmla="*/ 184 h 327"/>
                <a:gd name="T32" fmla="*/ 476 w 532"/>
                <a:gd name="T33" fmla="*/ 184 h 327"/>
                <a:gd name="T34" fmla="*/ 499 w 532"/>
                <a:gd name="T35" fmla="*/ 192 h 327"/>
                <a:gd name="T36" fmla="*/ 523 w 532"/>
                <a:gd name="T37" fmla="*/ 192 h 327"/>
                <a:gd name="T38" fmla="*/ 523 w 532"/>
                <a:gd name="T39" fmla="*/ 216 h 327"/>
                <a:gd name="T40" fmla="*/ 531 w 532"/>
                <a:gd name="T41" fmla="*/ 239 h 327"/>
                <a:gd name="T42" fmla="*/ 531 w 532"/>
                <a:gd name="T43" fmla="*/ 263 h 327"/>
                <a:gd name="T44" fmla="*/ 531 w 532"/>
                <a:gd name="T45" fmla="*/ 287 h 327"/>
                <a:gd name="T46" fmla="*/ 523 w 532"/>
                <a:gd name="T47" fmla="*/ 310 h 327"/>
                <a:gd name="T48" fmla="*/ 499 w 532"/>
                <a:gd name="T49" fmla="*/ 318 h 327"/>
                <a:gd name="T50" fmla="*/ 476 w 532"/>
                <a:gd name="T51" fmla="*/ 326 h 327"/>
                <a:gd name="T52" fmla="*/ 452 w 532"/>
                <a:gd name="T53" fmla="*/ 326 h 327"/>
                <a:gd name="T54" fmla="*/ 437 w 532"/>
                <a:gd name="T55" fmla="*/ 302 h 327"/>
                <a:gd name="T56" fmla="*/ 429 w 532"/>
                <a:gd name="T57" fmla="*/ 279 h 327"/>
                <a:gd name="T58" fmla="*/ 405 w 532"/>
                <a:gd name="T59" fmla="*/ 263 h 327"/>
                <a:gd name="T60" fmla="*/ 381 w 532"/>
                <a:gd name="T61" fmla="*/ 247 h 327"/>
                <a:gd name="T62" fmla="*/ 358 w 532"/>
                <a:gd name="T63" fmla="*/ 231 h 327"/>
                <a:gd name="T64" fmla="*/ 334 w 532"/>
                <a:gd name="T65" fmla="*/ 224 h 327"/>
                <a:gd name="T66" fmla="*/ 311 w 532"/>
                <a:gd name="T67" fmla="*/ 208 h 327"/>
                <a:gd name="T68" fmla="*/ 287 w 532"/>
                <a:gd name="T69" fmla="*/ 208 h 327"/>
                <a:gd name="T70" fmla="*/ 248 w 532"/>
                <a:gd name="T71" fmla="*/ 200 h 327"/>
                <a:gd name="T72" fmla="*/ 224 w 532"/>
                <a:gd name="T73" fmla="*/ 200 h 327"/>
                <a:gd name="T74" fmla="*/ 200 w 532"/>
                <a:gd name="T75" fmla="*/ 184 h 327"/>
                <a:gd name="T76" fmla="*/ 177 w 532"/>
                <a:gd name="T77" fmla="*/ 169 h 327"/>
                <a:gd name="T78" fmla="*/ 153 w 532"/>
                <a:gd name="T79" fmla="*/ 169 h 327"/>
                <a:gd name="T80" fmla="*/ 130 w 532"/>
                <a:gd name="T81" fmla="*/ 161 h 327"/>
                <a:gd name="T82" fmla="*/ 98 w 532"/>
                <a:gd name="T83" fmla="*/ 153 h 327"/>
                <a:gd name="T84" fmla="*/ 75 w 532"/>
                <a:gd name="T85" fmla="*/ 145 h 327"/>
                <a:gd name="T86" fmla="*/ 51 w 532"/>
                <a:gd name="T87" fmla="*/ 129 h 327"/>
                <a:gd name="T88" fmla="*/ 27 w 532"/>
                <a:gd name="T89" fmla="*/ 113 h 327"/>
                <a:gd name="T90" fmla="*/ 4 w 532"/>
                <a:gd name="T91" fmla="*/ 98 h 327"/>
                <a:gd name="T92" fmla="*/ 0 w 532"/>
                <a:gd name="T93" fmla="*/ 96 h 3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2"/>
                <a:gd name="T142" fmla="*/ 0 h 327"/>
                <a:gd name="T143" fmla="*/ 532 w 532"/>
                <a:gd name="T144" fmla="*/ 327 h 3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2" h="327">
                  <a:moveTo>
                    <a:pt x="96" y="0"/>
                  </a:moveTo>
                  <a:lnTo>
                    <a:pt x="130" y="35"/>
                  </a:lnTo>
                  <a:lnTo>
                    <a:pt x="137" y="58"/>
                  </a:lnTo>
                  <a:lnTo>
                    <a:pt x="153" y="82"/>
                  </a:lnTo>
                  <a:lnTo>
                    <a:pt x="177" y="98"/>
                  </a:lnTo>
                  <a:lnTo>
                    <a:pt x="200" y="106"/>
                  </a:lnTo>
                  <a:lnTo>
                    <a:pt x="232" y="121"/>
                  </a:lnTo>
                  <a:lnTo>
                    <a:pt x="256" y="129"/>
                  </a:lnTo>
                  <a:lnTo>
                    <a:pt x="279" y="137"/>
                  </a:lnTo>
                  <a:lnTo>
                    <a:pt x="303" y="145"/>
                  </a:lnTo>
                  <a:lnTo>
                    <a:pt x="326" y="153"/>
                  </a:lnTo>
                  <a:lnTo>
                    <a:pt x="358" y="161"/>
                  </a:lnTo>
                  <a:lnTo>
                    <a:pt x="381" y="169"/>
                  </a:lnTo>
                  <a:lnTo>
                    <a:pt x="405" y="169"/>
                  </a:lnTo>
                  <a:lnTo>
                    <a:pt x="429" y="176"/>
                  </a:lnTo>
                  <a:lnTo>
                    <a:pt x="452" y="184"/>
                  </a:lnTo>
                  <a:lnTo>
                    <a:pt x="476" y="184"/>
                  </a:lnTo>
                  <a:lnTo>
                    <a:pt x="499" y="192"/>
                  </a:lnTo>
                  <a:lnTo>
                    <a:pt x="523" y="192"/>
                  </a:lnTo>
                  <a:lnTo>
                    <a:pt x="523" y="216"/>
                  </a:lnTo>
                  <a:lnTo>
                    <a:pt x="531" y="239"/>
                  </a:lnTo>
                  <a:lnTo>
                    <a:pt x="531" y="263"/>
                  </a:lnTo>
                  <a:lnTo>
                    <a:pt x="531" y="287"/>
                  </a:lnTo>
                  <a:lnTo>
                    <a:pt x="523" y="310"/>
                  </a:lnTo>
                  <a:lnTo>
                    <a:pt x="499" y="318"/>
                  </a:lnTo>
                  <a:lnTo>
                    <a:pt x="476" y="326"/>
                  </a:lnTo>
                  <a:lnTo>
                    <a:pt x="452" y="326"/>
                  </a:lnTo>
                  <a:lnTo>
                    <a:pt x="437" y="302"/>
                  </a:lnTo>
                  <a:lnTo>
                    <a:pt x="429" y="279"/>
                  </a:lnTo>
                  <a:lnTo>
                    <a:pt x="405" y="263"/>
                  </a:lnTo>
                  <a:lnTo>
                    <a:pt x="381" y="247"/>
                  </a:lnTo>
                  <a:lnTo>
                    <a:pt x="358" y="231"/>
                  </a:lnTo>
                  <a:lnTo>
                    <a:pt x="334" y="224"/>
                  </a:lnTo>
                  <a:lnTo>
                    <a:pt x="311" y="208"/>
                  </a:lnTo>
                  <a:lnTo>
                    <a:pt x="287" y="208"/>
                  </a:lnTo>
                  <a:lnTo>
                    <a:pt x="248" y="200"/>
                  </a:lnTo>
                  <a:lnTo>
                    <a:pt x="224" y="200"/>
                  </a:lnTo>
                  <a:lnTo>
                    <a:pt x="200" y="184"/>
                  </a:lnTo>
                  <a:lnTo>
                    <a:pt x="177" y="169"/>
                  </a:lnTo>
                  <a:lnTo>
                    <a:pt x="153" y="169"/>
                  </a:lnTo>
                  <a:lnTo>
                    <a:pt x="130" y="161"/>
                  </a:lnTo>
                  <a:lnTo>
                    <a:pt x="98" y="153"/>
                  </a:lnTo>
                  <a:lnTo>
                    <a:pt x="75" y="145"/>
                  </a:lnTo>
                  <a:lnTo>
                    <a:pt x="51" y="129"/>
                  </a:lnTo>
                  <a:lnTo>
                    <a:pt x="27" y="113"/>
                  </a:lnTo>
                  <a:lnTo>
                    <a:pt x="4" y="98"/>
                  </a:lnTo>
                  <a:lnTo>
                    <a:pt x="0" y="9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8" name="Freeform 6"/>
            <p:cNvSpPr>
              <a:spLocks/>
            </p:cNvSpPr>
            <p:nvPr/>
          </p:nvSpPr>
          <p:spPr bwMode="auto">
            <a:xfrm>
              <a:off x="1834" y="1888"/>
              <a:ext cx="276" cy="984"/>
            </a:xfrm>
            <a:custGeom>
              <a:avLst/>
              <a:gdLst>
                <a:gd name="T0" fmla="*/ 31 w 276"/>
                <a:gd name="T1" fmla="*/ 141 h 984"/>
                <a:gd name="T2" fmla="*/ 15 w 276"/>
                <a:gd name="T3" fmla="*/ 94 h 984"/>
                <a:gd name="T4" fmla="*/ 0 w 276"/>
                <a:gd name="T5" fmla="*/ 47 h 984"/>
                <a:gd name="T6" fmla="*/ 23 w 276"/>
                <a:gd name="T7" fmla="*/ 8 h 984"/>
                <a:gd name="T8" fmla="*/ 71 w 276"/>
                <a:gd name="T9" fmla="*/ 0 h 984"/>
                <a:gd name="T10" fmla="*/ 118 w 276"/>
                <a:gd name="T11" fmla="*/ 0 h 984"/>
                <a:gd name="T12" fmla="*/ 165 w 276"/>
                <a:gd name="T13" fmla="*/ 0 h 984"/>
                <a:gd name="T14" fmla="*/ 212 w 276"/>
                <a:gd name="T15" fmla="*/ 0 h 984"/>
                <a:gd name="T16" fmla="*/ 259 w 276"/>
                <a:gd name="T17" fmla="*/ 23 h 984"/>
                <a:gd name="T18" fmla="*/ 275 w 276"/>
                <a:gd name="T19" fmla="*/ 70 h 984"/>
                <a:gd name="T20" fmla="*/ 275 w 276"/>
                <a:gd name="T21" fmla="*/ 118 h 984"/>
                <a:gd name="T22" fmla="*/ 236 w 276"/>
                <a:gd name="T23" fmla="*/ 157 h 984"/>
                <a:gd name="T24" fmla="*/ 220 w 276"/>
                <a:gd name="T25" fmla="*/ 212 h 984"/>
                <a:gd name="T26" fmla="*/ 220 w 276"/>
                <a:gd name="T27" fmla="*/ 259 h 984"/>
                <a:gd name="T28" fmla="*/ 220 w 276"/>
                <a:gd name="T29" fmla="*/ 306 h 984"/>
                <a:gd name="T30" fmla="*/ 220 w 276"/>
                <a:gd name="T31" fmla="*/ 354 h 984"/>
                <a:gd name="T32" fmla="*/ 220 w 276"/>
                <a:gd name="T33" fmla="*/ 401 h 984"/>
                <a:gd name="T34" fmla="*/ 228 w 276"/>
                <a:gd name="T35" fmla="*/ 456 h 984"/>
                <a:gd name="T36" fmla="*/ 228 w 276"/>
                <a:gd name="T37" fmla="*/ 503 h 984"/>
                <a:gd name="T38" fmla="*/ 244 w 276"/>
                <a:gd name="T39" fmla="*/ 550 h 984"/>
                <a:gd name="T40" fmla="*/ 252 w 276"/>
                <a:gd name="T41" fmla="*/ 605 h 984"/>
                <a:gd name="T42" fmla="*/ 252 w 276"/>
                <a:gd name="T43" fmla="*/ 653 h 984"/>
                <a:gd name="T44" fmla="*/ 252 w 276"/>
                <a:gd name="T45" fmla="*/ 700 h 984"/>
                <a:gd name="T46" fmla="*/ 252 w 276"/>
                <a:gd name="T47" fmla="*/ 747 h 984"/>
                <a:gd name="T48" fmla="*/ 252 w 276"/>
                <a:gd name="T49" fmla="*/ 794 h 984"/>
                <a:gd name="T50" fmla="*/ 236 w 276"/>
                <a:gd name="T51" fmla="*/ 841 h 984"/>
                <a:gd name="T52" fmla="*/ 212 w 276"/>
                <a:gd name="T53" fmla="*/ 889 h 984"/>
                <a:gd name="T54" fmla="*/ 197 w 276"/>
                <a:gd name="T55" fmla="*/ 936 h 984"/>
                <a:gd name="T56" fmla="*/ 165 w 276"/>
                <a:gd name="T57" fmla="*/ 983 h 984"/>
                <a:gd name="T58" fmla="*/ 126 w 276"/>
                <a:gd name="T59" fmla="*/ 959 h 984"/>
                <a:gd name="T60" fmla="*/ 110 w 276"/>
                <a:gd name="T61" fmla="*/ 904 h 984"/>
                <a:gd name="T62" fmla="*/ 78 w 276"/>
                <a:gd name="T63" fmla="*/ 857 h 984"/>
                <a:gd name="T64" fmla="*/ 47 w 276"/>
                <a:gd name="T65" fmla="*/ 810 h 984"/>
                <a:gd name="T66" fmla="*/ 39 w 276"/>
                <a:gd name="T67" fmla="*/ 739 h 984"/>
                <a:gd name="T68" fmla="*/ 39 w 276"/>
                <a:gd name="T69" fmla="*/ 692 h 984"/>
                <a:gd name="T70" fmla="*/ 39 w 276"/>
                <a:gd name="T71" fmla="*/ 637 h 984"/>
                <a:gd name="T72" fmla="*/ 47 w 276"/>
                <a:gd name="T73" fmla="*/ 590 h 984"/>
                <a:gd name="T74" fmla="*/ 63 w 276"/>
                <a:gd name="T75" fmla="*/ 542 h 984"/>
                <a:gd name="T76" fmla="*/ 71 w 276"/>
                <a:gd name="T77" fmla="*/ 472 h 984"/>
                <a:gd name="T78" fmla="*/ 78 w 276"/>
                <a:gd name="T79" fmla="*/ 424 h 984"/>
                <a:gd name="T80" fmla="*/ 86 w 276"/>
                <a:gd name="T81" fmla="*/ 369 h 984"/>
                <a:gd name="T82" fmla="*/ 94 w 276"/>
                <a:gd name="T83" fmla="*/ 306 h 984"/>
                <a:gd name="T84" fmla="*/ 94 w 276"/>
                <a:gd name="T85" fmla="*/ 251 h 984"/>
                <a:gd name="T86" fmla="*/ 86 w 276"/>
                <a:gd name="T87" fmla="*/ 204 h 9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984"/>
                <a:gd name="T134" fmla="*/ 276 w 276"/>
                <a:gd name="T135" fmla="*/ 984 h 9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984">
                  <a:moveTo>
                    <a:pt x="44" y="175"/>
                  </a:moveTo>
                  <a:lnTo>
                    <a:pt x="31" y="141"/>
                  </a:lnTo>
                  <a:lnTo>
                    <a:pt x="31" y="118"/>
                  </a:lnTo>
                  <a:lnTo>
                    <a:pt x="15" y="94"/>
                  </a:lnTo>
                  <a:lnTo>
                    <a:pt x="8" y="70"/>
                  </a:lnTo>
                  <a:lnTo>
                    <a:pt x="0" y="47"/>
                  </a:lnTo>
                  <a:lnTo>
                    <a:pt x="0" y="23"/>
                  </a:lnTo>
                  <a:lnTo>
                    <a:pt x="23" y="8"/>
                  </a:lnTo>
                  <a:lnTo>
                    <a:pt x="47" y="8"/>
                  </a:lnTo>
                  <a:lnTo>
                    <a:pt x="71" y="0"/>
                  </a:lnTo>
                  <a:lnTo>
                    <a:pt x="94" y="0"/>
                  </a:lnTo>
                  <a:lnTo>
                    <a:pt x="118" y="0"/>
                  </a:lnTo>
                  <a:lnTo>
                    <a:pt x="141" y="0"/>
                  </a:lnTo>
                  <a:lnTo>
                    <a:pt x="165" y="0"/>
                  </a:lnTo>
                  <a:lnTo>
                    <a:pt x="189" y="0"/>
                  </a:lnTo>
                  <a:lnTo>
                    <a:pt x="212" y="0"/>
                  </a:lnTo>
                  <a:lnTo>
                    <a:pt x="236" y="8"/>
                  </a:lnTo>
                  <a:lnTo>
                    <a:pt x="259" y="23"/>
                  </a:lnTo>
                  <a:lnTo>
                    <a:pt x="275" y="47"/>
                  </a:lnTo>
                  <a:lnTo>
                    <a:pt x="275" y="70"/>
                  </a:lnTo>
                  <a:lnTo>
                    <a:pt x="275" y="94"/>
                  </a:lnTo>
                  <a:lnTo>
                    <a:pt x="275" y="118"/>
                  </a:lnTo>
                  <a:lnTo>
                    <a:pt x="252" y="133"/>
                  </a:lnTo>
                  <a:lnTo>
                    <a:pt x="236" y="157"/>
                  </a:lnTo>
                  <a:lnTo>
                    <a:pt x="220" y="181"/>
                  </a:lnTo>
                  <a:lnTo>
                    <a:pt x="220" y="212"/>
                  </a:lnTo>
                  <a:lnTo>
                    <a:pt x="220" y="236"/>
                  </a:lnTo>
                  <a:lnTo>
                    <a:pt x="220" y="259"/>
                  </a:lnTo>
                  <a:lnTo>
                    <a:pt x="220" y="283"/>
                  </a:lnTo>
                  <a:lnTo>
                    <a:pt x="220" y="306"/>
                  </a:lnTo>
                  <a:lnTo>
                    <a:pt x="220" y="330"/>
                  </a:lnTo>
                  <a:lnTo>
                    <a:pt x="220" y="354"/>
                  </a:lnTo>
                  <a:lnTo>
                    <a:pt x="220" y="377"/>
                  </a:lnTo>
                  <a:lnTo>
                    <a:pt x="220" y="401"/>
                  </a:lnTo>
                  <a:lnTo>
                    <a:pt x="220" y="424"/>
                  </a:lnTo>
                  <a:lnTo>
                    <a:pt x="228" y="456"/>
                  </a:lnTo>
                  <a:lnTo>
                    <a:pt x="228" y="480"/>
                  </a:lnTo>
                  <a:lnTo>
                    <a:pt x="228" y="503"/>
                  </a:lnTo>
                  <a:lnTo>
                    <a:pt x="236" y="527"/>
                  </a:lnTo>
                  <a:lnTo>
                    <a:pt x="244" y="550"/>
                  </a:lnTo>
                  <a:lnTo>
                    <a:pt x="252" y="582"/>
                  </a:lnTo>
                  <a:lnTo>
                    <a:pt x="252" y="605"/>
                  </a:lnTo>
                  <a:lnTo>
                    <a:pt x="252" y="629"/>
                  </a:lnTo>
                  <a:lnTo>
                    <a:pt x="252" y="653"/>
                  </a:lnTo>
                  <a:lnTo>
                    <a:pt x="252" y="676"/>
                  </a:lnTo>
                  <a:lnTo>
                    <a:pt x="252" y="700"/>
                  </a:lnTo>
                  <a:lnTo>
                    <a:pt x="252" y="723"/>
                  </a:lnTo>
                  <a:lnTo>
                    <a:pt x="252" y="747"/>
                  </a:lnTo>
                  <a:lnTo>
                    <a:pt x="252" y="771"/>
                  </a:lnTo>
                  <a:lnTo>
                    <a:pt x="252" y="794"/>
                  </a:lnTo>
                  <a:lnTo>
                    <a:pt x="244" y="818"/>
                  </a:lnTo>
                  <a:lnTo>
                    <a:pt x="236" y="841"/>
                  </a:lnTo>
                  <a:lnTo>
                    <a:pt x="220" y="865"/>
                  </a:lnTo>
                  <a:lnTo>
                    <a:pt x="212" y="889"/>
                  </a:lnTo>
                  <a:lnTo>
                    <a:pt x="204" y="912"/>
                  </a:lnTo>
                  <a:lnTo>
                    <a:pt x="197" y="936"/>
                  </a:lnTo>
                  <a:lnTo>
                    <a:pt x="181" y="959"/>
                  </a:lnTo>
                  <a:lnTo>
                    <a:pt x="165" y="983"/>
                  </a:lnTo>
                  <a:lnTo>
                    <a:pt x="141" y="983"/>
                  </a:lnTo>
                  <a:lnTo>
                    <a:pt x="126" y="959"/>
                  </a:lnTo>
                  <a:lnTo>
                    <a:pt x="118" y="928"/>
                  </a:lnTo>
                  <a:lnTo>
                    <a:pt x="110" y="904"/>
                  </a:lnTo>
                  <a:lnTo>
                    <a:pt x="102" y="881"/>
                  </a:lnTo>
                  <a:lnTo>
                    <a:pt x="78" y="857"/>
                  </a:lnTo>
                  <a:lnTo>
                    <a:pt x="63" y="834"/>
                  </a:lnTo>
                  <a:lnTo>
                    <a:pt x="47" y="810"/>
                  </a:lnTo>
                  <a:lnTo>
                    <a:pt x="39" y="763"/>
                  </a:lnTo>
                  <a:lnTo>
                    <a:pt x="39" y="739"/>
                  </a:lnTo>
                  <a:lnTo>
                    <a:pt x="39" y="716"/>
                  </a:lnTo>
                  <a:lnTo>
                    <a:pt x="39" y="692"/>
                  </a:lnTo>
                  <a:lnTo>
                    <a:pt x="39" y="668"/>
                  </a:lnTo>
                  <a:lnTo>
                    <a:pt x="39" y="637"/>
                  </a:lnTo>
                  <a:lnTo>
                    <a:pt x="47" y="613"/>
                  </a:lnTo>
                  <a:lnTo>
                    <a:pt x="47" y="590"/>
                  </a:lnTo>
                  <a:lnTo>
                    <a:pt x="55" y="566"/>
                  </a:lnTo>
                  <a:lnTo>
                    <a:pt x="63" y="542"/>
                  </a:lnTo>
                  <a:lnTo>
                    <a:pt x="71" y="495"/>
                  </a:lnTo>
                  <a:lnTo>
                    <a:pt x="71" y="472"/>
                  </a:lnTo>
                  <a:lnTo>
                    <a:pt x="71" y="448"/>
                  </a:lnTo>
                  <a:lnTo>
                    <a:pt x="78" y="424"/>
                  </a:lnTo>
                  <a:lnTo>
                    <a:pt x="78" y="401"/>
                  </a:lnTo>
                  <a:lnTo>
                    <a:pt x="86" y="369"/>
                  </a:lnTo>
                  <a:lnTo>
                    <a:pt x="86" y="338"/>
                  </a:lnTo>
                  <a:lnTo>
                    <a:pt x="94" y="306"/>
                  </a:lnTo>
                  <a:lnTo>
                    <a:pt x="94" y="283"/>
                  </a:lnTo>
                  <a:lnTo>
                    <a:pt x="94" y="251"/>
                  </a:lnTo>
                  <a:lnTo>
                    <a:pt x="94" y="228"/>
                  </a:lnTo>
                  <a:lnTo>
                    <a:pt x="86" y="204"/>
                  </a:lnTo>
                  <a:lnTo>
                    <a:pt x="44" y="17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9" name="Freeform 7"/>
            <p:cNvSpPr>
              <a:spLocks/>
            </p:cNvSpPr>
            <p:nvPr/>
          </p:nvSpPr>
          <p:spPr bwMode="auto">
            <a:xfrm>
              <a:off x="2033" y="1730"/>
              <a:ext cx="601" cy="327"/>
            </a:xfrm>
            <a:custGeom>
              <a:avLst/>
              <a:gdLst>
                <a:gd name="T0" fmla="*/ 456 w 601"/>
                <a:gd name="T1" fmla="*/ 0 h 327"/>
                <a:gd name="T2" fmla="*/ 425 w 601"/>
                <a:gd name="T3" fmla="*/ 3 h 327"/>
                <a:gd name="T4" fmla="*/ 394 w 601"/>
                <a:gd name="T5" fmla="*/ 19 h 327"/>
                <a:gd name="T6" fmla="*/ 378 w 601"/>
                <a:gd name="T7" fmla="*/ 43 h 327"/>
                <a:gd name="T8" fmla="*/ 354 w 601"/>
                <a:gd name="T9" fmla="*/ 58 h 327"/>
                <a:gd name="T10" fmla="*/ 339 w 601"/>
                <a:gd name="T11" fmla="*/ 82 h 327"/>
                <a:gd name="T12" fmla="*/ 307 w 601"/>
                <a:gd name="T13" fmla="*/ 98 h 327"/>
                <a:gd name="T14" fmla="*/ 284 w 601"/>
                <a:gd name="T15" fmla="*/ 113 h 327"/>
                <a:gd name="T16" fmla="*/ 260 w 601"/>
                <a:gd name="T17" fmla="*/ 129 h 327"/>
                <a:gd name="T18" fmla="*/ 236 w 601"/>
                <a:gd name="T19" fmla="*/ 137 h 327"/>
                <a:gd name="T20" fmla="*/ 213 w 601"/>
                <a:gd name="T21" fmla="*/ 153 h 327"/>
                <a:gd name="T22" fmla="*/ 189 w 601"/>
                <a:gd name="T23" fmla="*/ 161 h 327"/>
                <a:gd name="T24" fmla="*/ 166 w 601"/>
                <a:gd name="T25" fmla="*/ 161 h 327"/>
                <a:gd name="T26" fmla="*/ 142 w 601"/>
                <a:gd name="T27" fmla="*/ 161 h 327"/>
                <a:gd name="T28" fmla="*/ 118 w 601"/>
                <a:gd name="T29" fmla="*/ 169 h 327"/>
                <a:gd name="T30" fmla="*/ 95 w 601"/>
                <a:gd name="T31" fmla="*/ 169 h 327"/>
                <a:gd name="T32" fmla="*/ 71 w 601"/>
                <a:gd name="T33" fmla="*/ 176 h 327"/>
                <a:gd name="T34" fmla="*/ 47 w 601"/>
                <a:gd name="T35" fmla="*/ 176 h 327"/>
                <a:gd name="T36" fmla="*/ 24 w 601"/>
                <a:gd name="T37" fmla="*/ 192 h 327"/>
                <a:gd name="T38" fmla="*/ 8 w 601"/>
                <a:gd name="T39" fmla="*/ 216 h 327"/>
                <a:gd name="T40" fmla="*/ 0 w 601"/>
                <a:gd name="T41" fmla="*/ 239 h 327"/>
                <a:gd name="T42" fmla="*/ 0 w 601"/>
                <a:gd name="T43" fmla="*/ 263 h 327"/>
                <a:gd name="T44" fmla="*/ 0 w 601"/>
                <a:gd name="T45" fmla="*/ 287 h 327"/>
                <a:gd name="T46" fmla="*/ 24 w 601"/>
                <a:gd name="T47" fmla="*/ 310 h 327"/>
                <a:gd name="T48" fmla="*/ 47 w 601"/>
                <a:gd name="T49" fmla="*/ 326 h 327"/>
                <a:gd name="T50" fmla="*/ 71 w 601"/>
                <a:gd name="T51" fmla="*/ 326 h 327"/>
                <a:gd name="T52" fmla="*/ 95 w 601"/>
                <a:gd name="T53" fmla="*/ 326 h 327"/>
                <a:gd name="T54" fmla="*/ 118 w 601"/>
                <a:gd name="T55" fmla="*/ 326 h 327"/>
                <a:gd name="T56" fmla="*/ 142 w 601"/>
                <a:gd name="T57" fmla="*/ 318 h 327"/>
                <a:gd name="T58" fmla="*/ 150 w 601"/>
                <a:gd name="T59" fmla="*/ 294 h 327"/>
                <a:gd name="T60" fmla="*/ 166 w 601"/>
                <a:gd name="T61" fmla="*/ 271 h 327"/>
                <a:gd name="T62" fmla="*/ 189 w 601"/>
                <a:gd name="T63" fmla="*/ 247 h 327"/>
                <a:gd name="T64" fmla="*/ 213 w 601"/>
                <a:gd name="T65" fmla="*/ 231 h 327"/>
                <a:gd name="T66" fmla="*/ 236 w 601"/>
                <a:gd name="T67" fmla="*/ 224 h 327"/>
                <a:gd name="T68" fmla="*/ 260 w 601"/>
                <a:gd name="T69" fmla="*/ 216 h 327"/>
                <a:gd name="T70" fmla="*/ 284 w 601"/>
                <a:gd name="T71" fmla="*/ 208 h 327"/>
                <a:gd name="T72" fmla="*/ 307 w 601"/>
                <a:gd name="T73" fmla="*/ 192 h 327"/>
                <a:gd name="T74" fmla="*/ 331 w 601"/>
                <a:gd name="T75" fmla="*/ 176 h 327"/>
                <a:gd name="T76" fmla="*/ 354 w 601"/>
                <a:gd name="T77" fmla="*/ 161 h 327"/>
                <a:gd name="T78" fmla="*/ 378 w 601"/>
                <a:gd name="T79" fmla="*/ 145 h 327"/>
                <a:gd name="T80" fmla="*/ 417 w 601"/>
                <a:gd name="T81" fmla="*/ 121 h 327"/>
                <a:gd name="T82" fmla="*/ 441 w 601"/>
                <a:gd name="T83" fmla="*/ 113 h 327"/>
                <a:gd name="T84" fmla="*/ 465 w 601"/>
                <a:gd name="T85" fmla="*/ 98 h 327"/>
                <a:gd name="T86" fmla="*/ 488 w 601"/>
                <a:gd name="T87" fmla="*/ 90 h 327"/>
                <a:gd name="T88" fmla="*/ 512 w 601"/>
                <a:gd name="T89" fmla="*/ 82 h 327"/>
                <a:gd name="T90" fmla="*/ 535 w 601"/>
                <a:gd name="T91" fmla="*/ 74 h 327"/>
                <a:gd name="T92" fmla="*/ 559 w 601"/>
                <a:gd name="T93" fmla="*/ 66 h 327"/>
                <a:gd name="T94" fmla="*/ 583 w 601"/>
                <a:gd name="T95" fmla="*/ 58 h 327"/>
                <a:gd name="T96" fmla="*/ 600 w 601"/>
                <a:gd name="T97" fmla="*/ 48 h 3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1"/>
                <a:gd name="T148" fmla="*/ 0 h 327"/>
                <a:gd name="T149" fmla="*/ 601 w 601"/>
                <a:gd name="T150" fmla="*/ 327 h 3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1" h="327">
                  <a:moveTo>
                    <a:pt x="456" y="0"/>
                  </a:moveTo>
                  <a:lnTo>
                    <a:pt x="425" y="3"/>
                  </a:lnTo>
                  <a:lnTo>
                    <a:pt x="394" y="19"/>
                  </a:lnTo>
                  <a:lnTo>
                    <a:pt x="378" y="43"/>
                  </a:lnTo>
                  <a:lnTo>
                    <a:pt x="354" y="58"/>
                  </a:lnTo>
                  <a:lnTo>
                    <a:pt x="339" y="82"/>
                  </a:lnTo>
                  <a:lnTo>
                    <a:pt x="307" y="98"/>
                  </a:lnTo>
                  <a:lnTo>
                    <a:pt x="284" y="113"/>
                  </a:lnTo>
                  <a:lnTo>
                    <a:pt x="260" y="129"/>
                  </a:lnTo>
                  <a:lnTo>
                    <a:pt x="236" y="137"/>
                  </a:lnTo>
                  <a:lnTo>
                    <a:pt x="213" y="153"/>
                  </a:lnTo>
                  <a:lnTo>
                    <a:pt x="189" y="161"/>
                  </a:lnTo>
                  <a:lnTo>
                    <a:pt x="166" y="161"/>
                  </a:lnTo>
                  <a:lnTo>
                    <a:pt x="142" y="161"/>
                  </a:lnTo>
                  <a:lnTo>
                    <a:pt x="118" y="169"/>
                  </a:lnTo>
                  <a:lnTo>
                    <a:pt x="95" y="169"/>
                  </a:lnTo>
                  <a:lnTo>
                    <a:pt x="71" y="176"/>
                  </a:lnTo>
                  <a:lnTo>
                    <a:pt x="47" y="176"/>
                  </a:lnTo>
                  <a:lnTo>
                    <a:pt x="24" y="192"/>
                  </a:lnTo>
                  <a:lnTo>
                    <a:pt x="8" y="216"/>
                  </a:lnTo>
                  <a:lnTo>
                    <a:pt x="0" y="239"/>
                  </a:lnTo>
                  <a:lnTo>
                    <a:pt x="0" y="263"/>
                  </a:lnTo>
                  <a:lnTo>
                    <a:pt x="0" y="287"/>
                  </a:lnTo>
                  <a:lnTo>
                    <a:pt x="24" y="310"/>
                  </a:lnTo>
                  <a:lnTo>
                    <a:pt x="47" y="326"/>
                  </a:lnTo>
                  <a:lnTo>
                    <a:pt x="71" y="326"/>
                  </a:lnTo>
                  <a:lnTo>
                    <a:pt x="95" y="326"/>
                  </a:lnTo>
                  <a:lnTo>
                    <a:pt x="118" y="326"/>
                  </a:lnTo>
                  <a:lnTo>
                    <a:pt x="142" y="318"/>
                  </a:lnTo>
                  <a:lnTo>
                    <a:pt x="150" y="294"/>
                  </a:lnTo>
                  <a:lnTo>
                    <a:pt x="166" y="271"/>
                  </a:lnTo>
                  <a:lnTo>
                    <a:pt x="189" y="247"/>
                  </a:lnTo>
                  <a:lnTo>
                    <a:pt x="213" y="231"/>
                  </a:lnTo>
                  <a:lnTo>
                    <a:pt x="236" y="224"/>
                  </a:lnTo>
                  <a:lnTo>
                    <a:pt x="260" y="216"/>
                  </a:lnTo>
                  <a:lnTo>
                    <a:pt x="284" y="208"/>
                  </a:lnTo>
                  <a:lnTo>
                    <a:pt x="307" y="192"/>
                  </a:lnTo>
                  <a:lnTo>
                    <a:pt x="331" y="176"/>
                  </a:lnTo>
                  <a:lnTo>
                    <a:pt x="354" y="161"/>
                  </a:lnTo>
                  <a:lnTo>
                    <a:pt x="378" y="145"/>
                  </a:lnTo>
                  <a:lnTo>
                    <a:pt x="417" y="121"/>
                  </a:lnTo>
                  <a:lnTo>
                    <a:pt x="441" y="113"/>
                  </a:lnTo>
                  <a:lnTo>
                    <a:pt x="465" y="98"/>
                  </a:lnTo>
                  <a:lnTo>
                    <a:pt x="488" y="90"/>
                  </a:lnTo>
                  <a:lnTo>
                    <a:pt x="512" y="82"/>
                  </a:lnTo>
                  <a:lnTo>
                    <a:pt x="535" y="74"/>
                  </a:lnTo>
                  <a:lnTo>
                    <a:pt x="559" y="66"/>
                  </a:lnTo>
                  <a:lnTo>
                    <a:pt x="583" y="58"/>
                  </a:lnTo>
                  <a:lnTo>
                    <a:pt x="600" y="4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0" name="Freeform 8"/>
            <p:cNvSpPr>
              <a:spLocks/>
            </p:cNvSpPr>
            <p:nvPr/>
          </p:nvSpPr>
          <p:spPr bwMode="auto">
            <a:xfrm>
              <a:off x="1241" y="2450"/>
              <a:ext cx="628" cy="338"/>
            </a:xfrm>
            <a:custGeom>
              <a:avLst/>
              <a:gdLst>
                <a:gd name="T0" fmla="*/ 0 w 628"/>
                <a:gd name="T1" fmla="*/ 0 h 338"/>
                <a:gd name="T2" fmla="*/ 5 w 628"/>
                <a:gd name="T3" fmla="*/ 31 h 338"/>
                <a:gd name="T4" fmla="*/ 5 w 628"/>
                <a:gd name="T5" fmla="*/ 62 h 338"/>
                <a:gd name="T6" fmla="*/ 5 w 628"/>
                <a:gd name="T7" fmla="*/ 86 h 338"/>
                <a:gd name="T8" fmla="*/ 5 w 628"/>
                <a:gd name="T9" fmla="*/ 109 h 338"/>
                <a:gd name="T10" fmla="*/ 13 w 628"/>
                <a:gd name="T11" fmla="*/ 133 h 338"/>
                <a:gd name="T12" fmla="*/ 29 w 628"/>
                <a:gd name="T13" fmla="*/ 157 h 338"/>
                <a:gd name="T14" fmla="*/ 37 w 628"/>
                <a:gd name="T15" fmla="*/ 180 h 338"/>
                <a:gd name="T16" fmla="*/ 52 w 628"/>
                <a:gd name="T17" fmla="*/ 204 h 338"/>
                <a:gd name="T18" fmla="*/ 68 w 628"/>
                <a:gd name="T19" fmla="*/ 227 h 338"/>
                <a:gd name="T20" fmla="*/ 84 w 628"/>
                <a:gd name="T21" fmla="*/ 251 h 338"/>
                <a:gd name="T22" fmla="*/ 108 w 628"/>
                <a:gd name="T23" fmla="*/ 275 h 338"/>
                <a:gd name="T24" fmla="*/ 131 w 628"/>
                <a:gd name="T25" fmla="*/ 290 h 338"/>
                <a:gd name="T26" fmla="*/ 155 w 628"/>
                <a:gd name="T27" fmla="*/ 306 h 338"/>
                <a:gd name="T28" fmla="*/ 178 w 628"/>
                <a:gd name="T29" fmla="*/ 322 h 338"/>
                <a:gd name="T30" fmla="*/ 202 w 628"/>
                <a:gd name="T31" fmla="*/ 322 h 338"/>
                <a:gd name="T32" fmla="*/ 249 w 628"/>
                <a:gd name="T33" fmla="*/ 337 h 338"/>
                <a:gd name="T34" fmla="*/ 296 w 628"/>
                <a:gd name="T35" fmla="*/ 337 h 338"/>
                <a:gd name="T36" fmla="*/ 328 w 628"/>
                <a:gd name="T37" fmla="*/ 337 h 338"/>
                <a:gd name="T38" fmla="*/ 352 w 628"/>
                <a:gd name="T39" fmla="*/ 337 h 338"/>
                <a:gd name="T40" fmla="*/ 375 w 628"/>
                <a:gd name="T41" fmla="*/ 337 h 338"/>
                <a:gd name="T42" fmla="*/ 399 w 628"/>
                <a:gd name="T43" fmla="*/ 337 h 338"/>
                <a:gd name="T44" fmla="*/ 422 w 628"/>
                <a:gd name="T45" fmla="*/ 337 h 338"/>
                <a:gd name="T46" fmla="*/ 454 w 628"/>
                <a:gd name="T47" fmla="*/ 330 h 338"/>
                <a:gd name="T48" fmla="*/ 477 w 628"/>
                <a:gd name="T49" fmla="*/ 322 h 338"/>
                <a:gd name="T50" fmla="*/ 501 w 628"/>
                <a:gd name="T51" fmla="*/ 306 h 338"/>
                <a:gd name="T52" fmla="*/ 525 w 628"/>
                <a:gd name="T53" fmla="*/ 290 h 338"/>
                <a:gd name="T54" fmla="*/ 548 w 628"/>
                <a:gd name="T55" fmla="*/ 275 h 338"/>
                <a:gd name="T56" fmla="*/ 572 w 628"/>
                <a:gd name="T57" fmla="*/ 259 h 338"/>
                <a:gd name="T58" fmla="*/ 588 w 628"/>
                <a:gd name="T59" fmla="*/ 235 h 338"/>
                <a:gd name="T60" fmla="*/ 611 w 628"/>
                <a:gd name="T61" fmla="*/ 212 h 338"/>
                <a:gd name="T62" fmla="*/ 627 w 628"/>
                <a:gd name="T63" fmla="*/ 188 h 338"/>
                <a:gd name="T64" fmla="*/ 624 w 628"/>
                <a:gd name="T65" fmla="*/ 192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8"/>
                <a:gd name="T100" fmla="*/ 0 h 338"/>
                <a:gd name="T101" fmla="*/ 628 w 628"/>
                <a:gd name="T102" fmla="*/ 338 h 3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8" h="338">
                  <a:moveTo>
                    <a:pt x="0" y="0"/>
                  </a:moveTo>
                  <a:lnTo>
                    <a:pt x="5" y="31"/>
                  </a:lnTo>
                  <a:lnTo>
                    <a:pt x="5" y="62"/>
                  </a:lnTo>
                  <a:lnTo>
                    <a:pt x="5" y="86"/>
                  </a:lnTo>
                  <a:lnTo>
                    <a:pt x="5" y="109"/>
                  </a:lnTo>
                  <a:lnTo>
                    <a:pt x="13" y="133"/>
                  </a:lnTo>
                  <a:lnTo>
                    <a:pt x="29" y="157"/>
                  </a:lnTo>
                  <a:lnTo>
                    <a:pt x="37" y="180"/>
                  </a:lnTo>
                  <a:lnTo>
                    <a:pt x="52" y="204"/>
                  </a:lnTo>
                  <a:lnTo>
                    <a:pt x="68" y="227"/>
                  </a:lnTo>
                  <a:lnTo>
                    <a:pt x="84" y="251"/>
                  </a:lnTo>
                  <a:lnTo>
                    <a:pt x="108" y="275"/>
                  </a:lnTo>
                  <a:lnTo>
                    <a:pt x="131" y="290"/>
                  </a:lnTo>
                  <a:lnTo>
                    <a:pt x="155" y="306"/>
                  </a:lnTo>
                  <a:lnTo>
                    <a:pt x="178" y="322"/>
                  </a:lnTo>
                  <a:lnTo>
                    <a:pt x="202" y="322"/>
                  </a:lnTo>
                  <a:lnTo>
                    <a:pt x="249" y="337"/>
                  </a:lnTo>
                  <a:lnTo>
                    <a:pt x="296" y="337"/>
                  </a:lnTo>
                  <a:lnTo>
                    <a:pt x="328" y="337"/>
                  </a:lnTo>
                  <a:lnTo>
                    <a:pt x="352" y="337"/>
                  </a:lnTo>
                  <a:lnTo>
                    <a:pt x="375" y="337"/>
                  </a:lnTo>
                  <a:lnTo>
                    <a:pt x="399" y="337"/>
                  </a:lnTo>
                  <a:lnTo>
                    <a:pt x="422" y="337"/>
                  </a:lnTo>
                  <a:lnTo>
                    <a:pt x="454" y="330"/>
                  </a:lnTo>
                  <a:lnTo>
                    <a:pt x="477" y="322"/>
                  </a:lnTo>
                  <a:lnTo>
                    <a:pt x="501" y="306"/>
                  </a:lnTo>
                  <a:lnTo>
                    <a:pt x="525" y="290"/>
                  </a:lnTo>
                  <a:lnTo>
                    <a:pt x="548" y="275"/>
                  </a:lnTo>
                  <a:lnTo>
                    <a:pt x="572" y="259"/>
                  </a:lnTo>
                  <a:lnTo>
                    <a:pt x="588" y="235"/>
                  </a:lnTo>
                  <a:lnTo>
                    <a:pt x="611" y="212"/>
                  </a:lnTo>
                  <a:lnTo>
                    <a:pt x="627" y="188"/>
                  </a:lnTo>
                  <a:lnTo>
                    <a:pt x="624" y="19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1" name="Freeform 9"/>
            <p:cNvSpPr>
              <a:spLocks/>
            </p:cNvSpPr>
            <p:nvPr/>
          </p:nvSpPr>
          <p:spPr bwMode="auto">
            <a:xfrm>
              <a:off x="2057" y="2441"/>
              <a:ext cx="693" cy="347"/>
            </a:xfrm>
            <a:custGeom>
              <a:avLst/>
              <a:gdLst>
                <a:gd name="T0" fmla="*/ 0 w 693"/>
                <a:gd name="T1" fmla="*/ 201 h 347"/>
                <a:gd name="T2" fmla="*/ 23 w 693"/>
                <a:gd name="T3" fmla="*/ 236 h 347"/>
                <a:gd name="T4" fmla="*/ 39 w 693"/>
                <a:gd name="T5" fmla="*/ 260 h 347"/>
                <a:gd name="T6" fmla="*/ 63 w 693"/>
                <a:gd name="T7" fmla="*/ 276 h 347"/>
                <a:gd name="T8" fmla="*/ 86 w 693"/>
                <a:gd name="T9" fmla="*/ 291 h 347"/>
                <a:gd name="T10" fmla="*/ 110 w 693"/>
                <a:gd name="T11" fmla="*/ 299 h 347"/>
                <a:gd name="T12" fmla="*/ 134 w 693"/>
                <a:gd name="T13" fmla="*/ 315 h 347"/>
                <a:gd name="T14" fmla="*/ 157 w 693"/>
                <a:gd name="T15" fmla="*/ 323 h 347"/>
                <a:gd name="T16" fmla="*/ 181 w 693"/>
                <a:gd name="T17" fmla="*/ 331 h 347"/>
                <a:gd name="T18" fmla="*/ 204 w 693"/>
                <a:gd name="T19" fmla="*/ 331 h 347"/>
                <a:gd name="T20" fmla="*/ 228 w 693"/>
                <a:gd name="T21" fmla="*/ 339 h 347"/>
                <a:gd name="T22" fmla="*/ 252 w 693"/>
                <a:gd name="T23" fmla="*/ 339 h 347"/>
                <a:gd name="T24" fmla="*/ 275 w 693"/>
                <a:gd name="T25" fmla="*/ 346 h 347"/>
                <a:gd name="T26" fmla="*/ 299 w 693"/>
                <a:gd name="T27" fmla="*/ 346 h 347"/>
                <a:gd name="T28" fmla="*/ 323 w 693"/>
                <a:gd name="T29" fmla="*/ 346 h 347"/>
                <a:gd name="T30" fmla="*/ 346 w 693"/>
                <a:gd name="T31" fmla="*/ 346 h 347"/>
                <a:gd name="T32" fmla="*/ 370 w 693"/>
                <a:gd name="T33" fmla="*/ 346 h 347"/>
                <a:gd name="T34" fmla="*/ 393 w 693"/>
                <a:gd name="T35" fmla="*/ 346 h 347"/>
                <a:gd name="T36" fmla="*/ 425 w 693"/>
                <a:gd name="T37" fmla="*/ 339 h 347"/>
                <a:gd name="T38" fmla="*/ 448 w 693"/>
                <a:gd name="T39" fmla="*/ 323 h 347"/>
                <a:gd name="T40" fmla="*/ 472 w 693"/>
                <a:gd name="T41" fmla="*/ 307 h 347"/>
                <a:gd name="T42" fmla="*/ 496 w 693"/>
                <a:gd name="T43" fmla="*/ 299 h 347"/>
                <a:gd name="T44" fmla="*/ 527 w 693"/>
                <a:gd name="T45" fmla="*/ 291 h 347"/>
                <a:gd name="T46" fmla="*/ 551 w 693"/>
                <a:gd name="T47" fmla="*/ 284 h 347"/>
                <a:gd name="T48" fmla="*/ 574 w 693"/>
                <a:gd name="T49" fmla="*/ 276 h 347"/>
                <a:gd name="T50" fmla="*/ 598 w 693"/>
                <a:gd name="T51" fmla="*/ 260 h 347"/>
                <a:gd name="T52" fmla="*/ 614 w 693"/>
                <a:gd name="T53" fmla="*/ 236 h 347"/>
                <a:gd name="T54" fmla="*/ 622 w 693"/>
                <a:gd name="T55" fmla="*/ 213 h 347"/>
                <a:gd name="T56" fmla="*/ 629 w 693"/>
                <a:gd name="T57" fmla="*/ 189 h 347"/>
                <a:gd name="T58" fmla="*/ 645 w 693"/>
                <a:gd name="T59" fmla="*/ 166 h 347"/>
                <a:gd name="T60" fmla="*/ 653 w 693"/>
                <a:gd name="T61" fmla="*/ 142 h 347"/>
                <a:gd name="T62" fmla="*/ 661 w 693"/>
                <a:gd name="T63" fmla="*/ 118 h 347"/>
                <a:gd name="T64" fmla="*/ 669 w 693"/>
                <a:gd name="T65" fmla="*/ 95 h 347"/>
                <a:gd name="T66" fmla="*/ 677 w 693"/>
                <a:gd name="T67" fmla="*/ 71 h 347"/>
                <a:gd name="T68" fmla="*/ 677 w 693"/>
                <a:gd name="T69" fmla="*/ 48 h 347"/>
                <a:gd name="T70" fmla="*/ 685 w 693"/>
                <a:gd name="T71" fmla="*/ 24 h 347"/>
                <a:gd name="T72" fmla="*/ 692 w 693"/>
                <a:gd name="T73" fmla="*/ 0 h 347"/>
                <a:gd name="T74" fmla="*/ 672 w 693"/>
                <a:gd name="T75" fmla="*/ 9 h 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3"/>
                <a:gd name="T115" fmla="*/ 0 h 347"/>
                <a:gd name="T116" fmla="*/ 693 w 693"/>
                <a:gd name="T117" fmla="*/ 347 h 3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3" h="347">
                  <a:moveTo>
                    <a:pt x="0" y="201"/>
                  </a:moveTo>
                  <a:lnTo>
                    <a:pt x="23" y="236"/>
                  </a:lnTo>
                  <a:lnTo>
                    <a:pt x="39" y="260"/>
                  </a:lnTo>
                  <a:lnTo>
                    <a:pt x="63" y="276"/>
                  </a:lnTo>
                  <a:lnTo>
                    <a:pt x="86" y="291"/>
                  </a:lnTo>
                  <a:lnTo>
                    <a:pt x="110" y="299"/>
                  </a:lnTo>
                  <a:lnTo>
                    <a:pt x="134" y="315"/>
                  </a:lnTo>
                  <a:lnTo>
                    <a:pt x="157" y="323"/>
                  </a:lnTo>
                  <a:lnTo>
                    <a:pt x="181" y="331"/>
                  </a:lnTo>
                  <a:lnTo>
                    <a:pt x="204" y="331"/>
                  </a:lnTo>
                  <a:lnTo>
                    <a:pt x="228" y="339"/>
                  </a:lnTo>
                  <a:lnTo>
                    <a:pt x="252" y="339"/>
                  </a:lnTo>
                  <a:lnTo>
                    <a:pt x="275" y="346"/>
                  </a:lnTo>
                  <a:lnTo>
                    <a:pt x="299" y="346"/>
                  </a:lnTo>
                  <a:lnTo>
                    <a:pt x="323" y="346"/>
                  </a:lnTo>
                  <a:lnTo>
                    <a:pt x="346" y="346"/>
                  </a:lnTo>
                  <a:lnTo>
                    <a:pt x="370" y="346"/>
                  </a:lnTo>
                  <a:lnTo>
                    <a:pt x="393" y="346"/>
                  </a:lnTo>
                  <a:lnTo>
                    <a:pt x="425" y="339"/>
                  </a:lnTo>
                  <a:lnTo>
                    <a:pt x="448" y="323"/>
                  </a:lnTo>
                  <a:lnTo>
                    <a:pt x="472" y="307"/>
                  </a:lnTo>
                  <a:lnTo>
                    <a:pt x="496" y="299"/>
                  </a:lnTo>
                  <a:lnTo>
                    <a:pt x="527" y="291"/>
                  </a:lnTo>
                  <a:lnTo>
                    <a:pt x="551" y="284"/>
                  </a:lnTo>
                  <a:lnTo>
                    <a:pt x="574" y="276"/>
                  </a:lnTo>
                  <a:lnTo>
                    <a:pt x="598" y="260"/>
                  </a:lnTo>
                  <a:lnTo>
                    <a:pt x="614" y="236"/>
                  </a:lnTo>
                  <a:lnTo>
                    <a:pt x="622" y="213"/>
                  </a:lnTo>
                  <a:lnTo>
                    <a:pt x="629" y="189"/>
                  </a:lnTo>
                  <a:lnTo>
                    <a:pt x="645" y="166"/>
                  </a:lnTo>
                  <a:lnTo>
                    <a:pt x="653" y="142"/>
                  </a:lnTo>
                  <a:lnTo>
                    <a:pt x="661" y="118"/>
                  </a:lnTo>
                  <a:lnTo>
                    <a:pt x="669" y="95"/>
                  </a:lnTo>
                  <a:lnTo>
                    <a:pt x="677" y="71"/>
                  </a:lnTo>
                  <a:lnTo>
                    <a:pt x="677" y="48"/>
                  </a:lnTo>
                  <a:lnTo>
                    <a:pt x="685" y="24"/>
                  </a:lnTo>
                  <a:lnTo>
                    <a:pt x="692" y="0"/>
                  </a:lnTo>
                  <a:lnTo>
                    <a:pt x="672" y="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2" name="Freeform 10"/>
            <p:cNvSpPr>
              <a:spLocks/>
            </p:cNvSpPr>
            <p:nvPr/>
          </p:nvSpPr>
          <p:spPr bwMode="auto">
            <a:xfrm>
              <a:off x="1191" y="2607"/>
              <a:ext cx="195" cy="756"/>
            </a:xfrm>
            <a:custGeom>
              <a:avLst/>
              <a:gdLst>
                <a:gd name="T0" fmla="*/ 2 w 195"/>
                <a:gd name="T1" fmla="*/ 467 h 756"/>
                <a:gd name="T2" fmla="*/ 0 w 195"/>
                <a:gd name="T3" fmla="*/ 432 h 756"/>
                <a:gd name="T4" fmla="*/ 0 w 195"/>
                <a:gd name="T5" fmla="*/ 401 h 756"/>
                <a:gd name="T6" fmla="*/ 0 w 195"/>
                <a:gd name="T7" fmla="*/ 377 h 756"/>
                <a:gd name="T8" fmla="*/ 16 w 195"/>
                <a:gd name="T9" fmla="*/ 354 h 756"/>
                <a:gd name="T10" fmla="*/ 24 w 195"/>
                <a:gd name="T11" fmla="*/ 330 h 756"/>
                <a:gd name="T12" fmla="*/ 32 w 195"/>
                <a:gd name="T13" fmla="*/ 306 h 756"/>
                <a:gd name="T14" fmla="*/ 32 w 195"/>
                <a:gd name="T15" fmla="*/ 283 h 756"/>
                <a:gd name="T16" fmla="*/ 32 w 195"/>
                <a:gd name="T17" fmla="*/ 259 h 756"/>
                <a:gd name="T18" fmla="*/ 32 w 195"/>
                <a:gd name="T19" fmla="*/ 236 h 756"/>
                <a:gd name="T20" fmla="*/ 40 w 195"/>
                <a:gd name="T21" fmla="*/ 212 h 756"/>
                <a:gd name="T22" fmla="*/ 55 w 195"/>
                <a:gd name="T23" fmla="*/ 173 h 756"/>
                <a:gd name="T24" fmla="*/ 55 w 195"/>
                <a:gd name="T25" fmla="*/ 149 h 756"/>
                <a:gd name="T26" fmla="*/ 55 w 195"/>
                <a:gd name="T27" fmla="*/ 125 h 756"/>
                <a:gd name="T28" fmla="*/ 63 w 195"/>
                <a:gd name="T29" fmla="*/ 94 h 756"/>
                <a:gd name="T30" fmla="*/ 63 w 195"/>
                <a:gd name="T31" fmla="*/ 70 h 756"/>
                <a:gd name="T32" fmla="*/ 63 w 195"/>
                <a:gd name="T33" fmla="*/ 47 h 756"/>
                <a:gd name="T34" fmla="*/ 63 w 195"/>
                <a:gd name="T35" fmla="*/ 23 h 756"/>
                <a:gd name="T36" fmla="*/ 63 w 195"/>
                <a:gd name="T37" fmla="*/ 0 h 756"/>
                <a:gd name="T38" fmla="*/ 63 w 195"/>
                <a:gd name="T39" fmla="*/ 23 h 756"/>
                <a:gd name="T40" fmla="*/ 63 w 195"/>
                <a:gd name="T41" fmla="*/ 47 h 756"/>
                <a:gd name="T42" fmla="*/ 63 w 195"/>
                <a:gd name="T43" fmla="*/ 70 h 756"/>
                <a:gd name="T44" fmla="*/ 63 w 195"/>
                <a:gd name="T45" fmla="*/ 94 h 756"/>
                <a:gd name="T46" fmla="*/ 63 w 195"/>
                <a:gd name="T47" fmla="*/ 118 h 756"/>
                <a:gd name="T48" fmla="*/ 63 w 195"/>
                <a:gd name="T49" fmla="*/ 141 h 756"/>
                <a:gd name="T50" fmla="*/ 63 w 195"/>
                <a:gd name="T51" fmla="*/ 188 h 756"/>
                <a:gd name="T52" fmla="*/ 63 w 195"/>
                <a:gd name="T53" fmla="*/ 220 h 756"/>
                <a:gd name="T54" fmla="*/ 63 w 195"/>
                <a:gd name="T55" fmla="*/ 251 h 756"/>
                <a:gd name="T56" fmla="*/ 63 w 195"/>
                <a:gd name="T57" fmla="*/ 275 h 756"/>
                <a:gd name="T58" fmla="*/ 63 w 195"/>
                <a:gd name="T59" fmla="*/ 298 h 756"/>
                <a:gd name="T60" fmla="*/ 71 w 195"/>
                <a:gd name="T61" fmla="*/ 322 h 756"/>
                <a:gd name="T62" fmla="*/ 79 w 195"/>
                <a:gd name="T63" fmla="*/ 354 h 756"/>
                <a:gd name="T64" fmla="*/ 79 w 195"/>
                <a:gd name="T65" fmla="*/ 377 h 756"/>
                <a:gd name="T66" fmla="*/ 87 w 195"/>
                <a:gd name="T67" fmla="*/ 401 h 756"/>
                <a:gd name="T68" fmla="*/ 95 w 195"/>
                <a:gd name="T69" fmla="*/ 424 h 756"/>
                <a:gd name="T70" fmla="*/ 95 w 195"/>
                <a:gd name="T71" fmla="*/ 448 h 756"/>
                <a:gd name="T72" fmla="*/ 102 w 195"/>
                <a:gd name="T73" fmla="*/ 472 h 756"/>
                <a:gd name="T74" fmla="*/ 110 w 195"/>
                <a:gd name="T75" fmla="*/ 495 h 756"/>
                <a:gd name="T76" fmla="*/ 118 w 195"/>
                <a:gd name="T77" fmla="*/ 527 h 756"/>
                <a:gd name="T78" fmla="*/ 134 w 195"/>
                <a:gd name="T79" fmla="*/ 613 h 756"/>
                <a:gd name="T80" fmla="*/ 142 w 195"/>
                <a:gd name="T81" fmla="*/ 637 h 756"/>
                <a:gd name="T82" fmla="*/ 150 w 195"/>
                <a:gd name="T83" fmla="*/ 660 h 756"/>
                <a:gd name="T84" fmla="*/ 158 w 195"/>
                <a:gd name="T85" fmla="*/ 684 h 756"/>
                <a:gd name="T86" fmla="*/ 165 w 195"/>
                <a:gd name="T87" fmla="*/ 715 h 756"/>
                <a:gd name="T88" fmla="*/ 173 w 195"/>
                <a:gd name="T89" fmla="*/ 739 h 756"/>
                <a:gd name="T90" fmla="*/ 194 w 195"/>
                <a:gd name="T91" fmla="*/ 755 h 7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
                <a:gd name="T139" fmla="*/ 0 h 756"/>
                <a:gd name="T140" fmla="*/ 195 w 195"/>
                <a:gd name="T141" fmla="*/ 756 h 7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 h="756">
                  <a:moveTo>
                    <a:pt x="2" y="467"/>
                  </a:moveTo>
                  <a:lnTo>
                    <a:pt x="0" y="432"/>
                  </a:lnTo>
                  <a:lnTo>
                    <a:pt x="0" y="401"/>
                  </a:lnTo>
                  <a:lnTo>
                    <a:pt x="0" y="377"/>
                  </a:lnTo>
                  <a:lnTo>
                    <a:pt x="16" y="354"/>
                  </a:lnTo>
                  <a:lnTo>
                    <a:pt x="24" y="330"/>
                  </a:lnTo>
                  <a:lnTo>
                    <a:pt x="32" y="306"/>
                  </a:lnTo>
                  <a:lnTo>
                    <a:pt x="32" y="283"/>
                  </a:lnTo>
                  <a:lnTo>
                    <a:pt x="32" y="259"/>
                  </a:lnTo>
                  <a:lnTo>
                    <a:pt x="32" y="236"/>
                  </a:lnTo>
                  <a:lnTo>
                    <a:pt x="40" y="212"/>
                  </a:lnTo>
                  <a:lnTo>
                    <a:pt x="55" y="173"/>
                  </a:lnTo>
                  <a:lnTo>
                    <a:pt x="55" y="149"/>
                  </a:lnTo>
                  <a:lnTo>
                    <a:pt x="55" y="125"/>
                  </a:lnTo>
                  <a:lnTo>
                    <a:pt x="63" y="94"/>
                  </a:lnTo>
                  <a:lnTo>
                    <a:pt x="63" y="70"/>
                  </a:lnTo>
                  <a:lnTo>
                    <a:pt x="63" y="47"/>
                  </a:lnTo>
                  <a:lnTo>
                    <a:pt x="63" y="23"/>
                  </a:lnTo>
                  <a:lnTo>
                    <a:pt x="63" y="0"/>
                  </a:lnTo>
                  <a:lnTo>
                    <a:pt x="63" y="23"/>
                  </a:lnTo>
                  <a:lnTo>
                    <a:pt x="63" y="47"/>
                  </a:lnTo>
                  <a:lnTo>
                    <a:pt x="63" y="70"/>
                  </a:lnTo>
                  <a:lnTo>
                    <a:pt x="63" y="94"/>
                  </a:lnTo>
                  <a:lnTo>
                    <a:pt x="63" y="118"/>
                  </a:lnTo>
                  <a:lnTo>
                    <a:pt x="63" y="141"/>
                  </a:lnTo>
                  <a:lnTo>
                    <a:pt x="63" y="188"/>
                  </a:lnTo>
                  <a:lnTo>
                    <a:pt x="63" y="220"/>
                  </a:lnTo>
                  <a:lnTo>
                    <a:pt x="63" y="251"/>
                  </a:lnTo>
                  <a:lnTo>
                    <a:pt x="63" y="275"/>
                  </a:lnTo>
                  <a:lnTo>
                    <a:pt x="63" y="298"/>
                  </a:lnTo>
                  <a:lnTo>
                    <a:pt x="71" y="322"/>
                  </a:lnTo>
                  <a:lnTo>
                    <a:pt x="79" y="354"/>
                  </a:lnTo>
                  <a:lnTo>
                    <a:pt x="79" y="377"/>
                  </a:lnTo>
                  <a:lnTo>
                    <a:pt x="87" y="401"/>
                  </a:lnTo>
                  <a:lnTo>
                    <a:pt x="95" y="424"/>
                  </a:lnTo>
                  <a:lnTo>
                    <a:pt x="95" y="448"/>
                  </a:lnTo>
                  <a:lnTo>
                    <a:pt x="102" y="472"/>
                  </a:lnTo>
                  <a:lnTo>
                    <a:pt x="110" y="495"/>
                  </a:lnTo>
                  <a:lnTo>
                    <a:pt x="118" y="527"/>
                  </a:lnTo>
                  <a:lnTo>
                    <a:pt x="134" y="613"/>
                  </a:lnTo>
                  <a:lnTo>
                    <a:pt x="142" y="637"/>
                  </a:lnTo>
                  <a:lnTo>
                    <a:pt x="150" y="660"/>
                  </a:lnTo>
                  <a:lnTo>
                    <a:pt x="158" y="684"/>
                  </a:lnTo>
                  <a:lnTo>
                    <a:pt x="165" y="715"/>
                  </a:lnTo>
                  <a:lnTo>
                    <a:pt x="173" y="739"/>
                  </a:lnTo>
                  <a:lnTo>
                    <a:pt x="194" y="75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3" name="Freeform 11"/>
            <p:cNvSpPr>
              <a:spLocks/>
            </p:cNvSpPr>
            <p:nvPr/>
          </p:nvSpPr>
          <p:spPr bwMode="auto">
            <a:xfrm>
              <a:off x="2647" y="1922"/>
              <a:ext cx="96" cy="529"/>
            </a:xfrm>
            <a:custGeom>
              <a:avLst/>
              <a:gdLst>
                <a:gd name="T0" fmla="*/ 82 w 96"/>
                <a:gd name="T1" fmla="*/ 528 h 529"/>
                <a:gd name="T2" fmla="*/ 95 w 96"/>
                <a:gd name="T3" fmla="*/ 496 h 529"/>
                <a:gd name="T4" fmla="*/ 95 w 96"/>
                <a:gd name="T5" fmla="*/ 472 h 529"/>
                <a:gd name="T6" fmla="*/ 79 w 96"/>
                <a:gd name="T7" fmla="*/ 433 h 529"/>
                <a:gd name="T8" fmla="*/ 55 w 96"/>
                <a:gd name="T9" fmla="*/ 409 h 529"/>
                <a:gd name="T10" fmla="*/ 39 w 96"/>
                <a:gd name="T11" fmla="*/ 386 h 529"/>
                <a:gd name="T12" fmla="*/ 24 w 96"/>
                <a:gd name="T13" fmla="*/ 362 h 529"/>
                <a:gd name="T14" fmla="*/ 8 w 96"/>
                <a:gd name="T15" fmla="*/ 338 h 529"/>
                <a:gd name="T16" fmla="*/ 8 w 96"/>
                <a:gd name="T17" fmla="*/ 315 h 529"/>
                <a:gd name="T18" fmla="*/ 0 w 96"/>
                <a:gd name="T19" fmla="*/ 291 h 529"/>
                <a:gd name="T20" fmla="*/ 0 w 96"/>
                <a:gd name="T21" fmla="*/ 268 h 529"/>
                <a:gd name="T22" fmla="*/ 0 w 96"/>
                <a:gd name="T23" fmla="*/ 244 h 529"/>
                <a:gd name="T24" fmla="*/ 0 w 96"/>
                <a:gd name="T25" fmla="*/ 220 h 529"/>
                <a:gd name="T26" fmla="*/ 0 w 96"/>
                <a:gd name="T27" fmla="*/ 197 h 529"/>
                <a:gd name="T28" fmla="*/ 0 w 96"/>
                <a:gd name="T29" fmla="*/ 173 h 529"/>
                <a:gd name="T30" fmla="*/ 8 w 96"/>
                <a:gd name="T31" fmla="*/ 150 h 529"/>
                <a:gd name="T32" fmla="*/ 16 w 96"/>
                <a:gd name="T33" fmla="*/ 126 h 529"/>
                <a:gd name="T34" fmla="*/ 32 w 96"/>
                <a:gd name="T35" fmla="*/ 102 h 529"/>
                <a:gd name="T36" fmla="*/ 39 w 96"/>
                <a:gd name="T37" fmla="*/ 79 h 529"/>
                <a:gd name="T38" fmla="*/ 55 w 96"/>
                <a:gd name="T39" fmla="*/ 55 h 529"/>
                <a:gd name="T40" fmla="*/ 71 w 96"/>
                <a:gd name="T41" fmla="*/ 32 h 529"/>
                <a:gd name="T42" fmla="*/ 95 w 96"/>
                <a:gd name="T43" fmla="*/ 0 h 529"/>
                <a:gd name="T44" fmla="*/ 82 w 96"/>
                <a:gd name="T45" fmla="*/ 0 h 5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529"/>
                <a:gd name="T71" fmla="*/ 96 w 96"/>
                <a:gd name="T72" fmla="*/ 529 h 5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529">
                  <a:moveTo>
                    <a:pt x="82" y="528"/>
                  </a:moveTo>
                  <a:lnTo>
                    <a:pt x="95" y="496"/>
                  </a:lnTo>
                  <a:lnTo>
                    <a:pt x="95" y="472"/>
                  </a:lnTo>
                  <a:lnTo>
                    <a:pt x="79" y="433"/>
                  </a:lnTo>
                  <a:lnTo>
                    <a:pt x="55" y="409"/>
                  </a:lnTo>
                  <a:lnTo>
                    <a:pt x="39" y="386"/>
                  </a:lnTo>
                  <a:lnTo>
                    <a:pt x="24" y="362"/>
                  </a:lnTo>
                  <a:lnTo>
                    <a:pt x="8" y="338"/>
                  </a:lnTo>
                  <a:lnTo>
                    <a:pt x="8" y="315"/>
                  </a:lnTo>
                  <a:lnTo>
                    <a:pt x="0" y="291"/>
                  </a:lnTo>
                  <a:lnTo>
                    <a:pt x="0" y="268"/>
                  </a:lnTo>
                  <a:lnTo>
                    <a:pt x="0" y="244"/>
                  </a:lnTo>
                  <a:lnTo>
                    <a:pt x="0" y="220"/>
                  </a:lnTo>
                  <a:lnTo>
                    <a:pt x="0" y="197"/>
                  </a:lnTo>
                  <a:lnTo>
                    <a:pt x="0" y="173"/>
                  </a:lnTo>
                  <a:lnTo>
                    <a:pt x="8" y="150"/>
                  </a:lnTo>
                  <a:lnTo>
                    <a:pt x="16" y="126"/>
                  </a:lnTo>
                  <a:lnTo>
                    <a:pt x="32" y="102"/>
                  </a:lnTo>
                  <a:lnTo>
                    <a:pt x="39" y="79"/>
                  </a:lnTo>
                  <a:lnTo>
                    <a:pt x="55" y="55"/>
                  </a:lnTo>
                  <a:lnTo>
                    <a:pt x="71" y="32"/>
                  </a:lnTo>
                  <a:lnTo>
                    <a:pt x="95" y="0"/>
                  </a:lnTo>
                  <a:lnTo>
                    <a:pt x="82"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4" name="Freeform 12"/>
            <p:cNvSpPr>
              <a:spLocks/>
            </p:cNvSpPr>
            <p:nvPr/>
          </p:nvSpPr>
          <p:spPr bwMode="auto">
            <a:xfrm>
              <a:off x="2560" y="1616"/>
              <a:ext cx="898" cy="273"/>
            </a:xfrm>
            <a:custGeom>
              <a:avLst/>
              <a:gdLst>
                <a:gd name="T0" fmla="*/ 176 w 898"/>
                <a:gd name="T1" fmla="*/ 0 h 273"/>
                <a:gd name="T2" fmla="*/ 141 w 898"/>
                <a:gd name="T3" fmla="*/ 5 h 273"/>
                <a:gd name="T4" fmla="*/ 118 w 898"/>
                <a:gd name="T5" fmla="*/ 5 h 273"/>
                <a:gd name="T6" fmla="*/ 94 w 898"/>
                <a:gd name="T7" fmla="*/ 5 h 273"/>
                <a:gd name="T8" fmla="*/ 70 w 898"/>
                <a:gd name="T9" fmla="*/ 13 h 273"/>
                <a:gd name="T10" fmla="*/ 47 w 898"/>
                <a:gd name="T11" fmla="*/ 29 h 273"/>
                <a:gd name="T12" fmla="*/ 23 w 898"/>
                <a:gd name="T13" fmla="*/ 60 h 273"/>
                <a:gd name="T14" fmla="*/ 15 w 898"/>
                <a:gd name="T15" fmla="*/ 84 h 273"/>
                <a:gd name="T16" fmla="*/ 8 w 898"/>
                <a:gd name="T17" fmla="*/ 107 h 273"/>
                <a:gd name="T18" fmla="*/ 0 w 898"/>
                <a:gd name="T19" fmla="*/ 131 h 273"/>
                <a:gd name="T20" fmla="*/ 0 w 898"/>
                <a:gd name="T21" fmla="*/ 154 h 273"/>
                <a:gd name="T22" fmla="*/ 0 w 898"/>
                <a:gd name="T23" fmla="*/ 178 h 273"/>
                <a:gd name="T24" fmla="*/ 0 w 898"/>
                <a:gd name="T25" fmla="*/ 202 h 273"/>
                <a:gd name="T26" fmla="*/ 8 w 898"/>
                <a:gd name="T27" fmla="*/ 225 h 273"/>
                <a:gd name="T28" fmla="*/ 31 w 898"/>
                <a:gd name="T29" fmla="*/ 241 h 273"/>
                <a:gd name="T30" fmla="*/ 55 w 898"/>
                <a:gd name="T31" fmla="*/ 257 h 273"/>
                <a:gd name="T32" fmla="*/ 78 w 898"/>
                <a:gd name="T33" fmla="*/ 265 h 273"/>
                <a:gd name="T34" fmla="*/ 110 w 898"/>
                <a:gd name="T35" fmla="*/ 272 h 273"/>
                <a:gd name="T36" fmla="*/ 133 w 898"/>
                <a:gd name="T37" fmla="*/ 272 h 273"/>
                <a:gd name="T38" fmla="*/ 157 w 898"/>
                <a:gd name="T39" fmla="*/ 272 h 273"/>
                <a:gd name="T40" fmla="*/ 181 w 898"/>
                <a:gd name="T41" fmla="*/ 272 h 273"/>
                <a:gd name="T42" fmla="*/ 204 w 898"/>
                <a:gd name="T43" fmla="*/ 265 h 273"/>
                <a:gd name="T44" fmla="*/ 228 w 898"/>
                <a:gd name="T45" fmla="*/ 249 h 273"/>
                <a:gd name="T46" fmla="*/ 244 w 898"/>
                <a:gd name="T47" fmla="*/ 225 h 273"/>
                <a:gd name="T48" fmla="*/ 267 w 898"/>
                <a:gd name="T49" fmla="*/ 202 h 273"/>
                <a:gd name="T50" fmla="*/ 299 w 898"/>
                <a:gd name="T51" fmla="*/ 178 h 273"/>
                <a:gd name="T52" fmla="*/ 322 w 898"/>
                <a:gd name="T53" fmla="*/ 170 h 273"/>
                <a:gd name="T54" fmla="*/ 346 w 898"/>
                <a:gd name="T55" fmla="*/ 162 h 273"/>
                <a:gd name="T56" fmla="*/ 370 w 898"/>
                <a:gd name="T57" fmla="*/ 162 h 273"/>
                <a:gd name="T58" fmla="*/ 393 w 898"/>
                <a:gd name="T59" fmla="*/ 162 h 273"/>
                <a:gd name="T60" fmla="*/ 417 w 898"/>
                <a:gd name="T61" fmla="*/ 154 h 273"/>
                <a:gd name="T62" fmla="*/ 440 w 898"/>
                <a:gd name="T63" fmla="*/ 154 h 273"/>
                <a:gd name="T64" fmla="*/ 464 w 898"/>
                <a:gd name="T65" fmla="*/ 147 h 273"/>
                <a:gd name="T66" fmla="*/ 488 w 898"/>
                <a:gd name="T67" fmla="*/ 139 h 273"/>
                <a:gd name="T68" fmla="*/ 511 w 898"/>
                <a:gd name="T69" fmla="*/ 139 h 273"/>
                <a:gd name="T70" fmla="*/ 535 w 898"/>
                <a:gd name="T71" fmla="*/ 131 h 273"/>
                <a:gd name="T72" fmla="*/ 558 w 898"/>
                <a:gd name="T73" fmla="*/ 131 h 273"/>
                <a:gd name="T74" fmla="*/ 582 w 898"/>
                <a:gd name="T75" fmla="*/ 123 h 273"/>
                <a:gd name="T76" fmla="*/ 613 w 898"/>
                <a:gd name="T77" fmla="*/ 123 h 273"/>
                <a:gd name="T78" fmla="*/ 637 w 898"/>
                <a:gd name="T79" fmla="*/ 123 h 273"/>
                <a:gd name="T80" fmla="*/ 661 w 898"/>
                <a:gd name="T81" fmla="*/ 123 h 273"/>
                <a:gd name="T82" fmla="*/ 684 w 898"/>
                <a:gd name="T83" fmla="*/ 115 h 273"/>
                <a:gd name="T84" fmla="*/ 708 w 898"/>
                <a:gd name="T85" fmla="*/ 115 h 273"/>
                <a:gd name="T86" fmla="*/ 732 w 898"/>
                <a:gd name="T87" fmla="*/ 115 h 273"/>
                <a:gd name="T88" fmla="*/ 755 w 898"/>
                <a:gd name="T89" fmla="*/ 115 h 273"/>
                <a:gd name="T90" fmla="*/ 779 w 898"/>
                <a:gd name="T91" fmla="*/ 115 h 273"/>
                <a:gd name="T92" fmla="*/ 802 w 898"/>
                <a:gd name="T93" fmla="*/ 107 h 273"/>
                <a:gd name="T94" fmla="*/ 826 w 898"/>
                <a:gd name="T95" fmla="*/ 107 h 273"/>
                <a:gd name="T96" fmla="*/ 850 w 898"/>
                <a:gd name="T97" fmla="*/ 107 h 273"/>
                <a:gd name="T98" fmla="*/ 873 w 898"/>
                <a:gd name="T99" fmla="*/ 107 h 273"/>
                <a:gd name="T100" fmla="*/ 897 w 898"/>
                <a:gd name="T101" fmla="*/ 99 h 273"/>
                <a:gd name="T102" fmla="*/ 896 w 898"/>
                <a:gd name="T103" fmla="*/ 96 h 2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8"/>
                <a:gd name="T157" fmla="*/ 0 h 273"/>
                <a:gd name="T158" fmla="*/ 898 w 898"/>
                <a:gd name="T159" fmla="*/ 273 h 2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8" h="273">
                  <a:moveTo>
                    <a:pt x="176" y="0"/>
                  </a:moveTo>
                  <a:lnTo>
                    <a:pt x="141" y="5"/>
                  </a:lnTo>
                  <a:lnTo>
                    <a:pt x="118" y="5"/>
                  </a:lnTo>
                  <a:lnTo>
                    <a:pt x="94" y="5"/>
                  </a:lnTo>
                  <a:lnTo>
                    <a:pt x="70" y="13"/>
                  </a:lnTo>
                  <a:lnTo>
                    <a:pt x="47" y="29"/>
                  </a:lnTo>
                  <a:lnTo>
                    <a:pt x="23" y="60"/>
                  </a:lnTo>
                  <a:lnTo>
                    <a:pt x="15" y="84"/>
                  </a:lnTo>
                  <a:lnTo>
                    <a:pt x="8" y="107"/>
                  </a:lnTo>
                  <a:lnTo>
                    <a:pt x="0" y="131"/>
                  </a:lnTo>
                  <a:lnTo>
                    <a:pt x="0" y="154"/>
                  </a:lnTo>
                  <a:lnTo>
                    <a:pt x="0" y="178"/>
                  </a:lnTo>
                  <a:lnTo>
                    <a:pt x="0" y="202"/>
                  </a:lnTo>
                  <a:lnTo>
                    <a:pt x="8" y="225"/>
                  </a:lnTo>
                  <a:lnTo>
                    <a:pt x="31" y="241"/>
                  </a:lnTo>
                  <a:lnTo>
                    <a:pt x="55" y="257"/>
                  </a:lnTo>
                  <a:lnTo>
                    <a:pt x="78" y="265"/>
                  </a:lnTo>
                  <a:lnTo>
                    <a:pt x="110" y="272"/>
                  </a:lnTo>
                  <a:lnTo>
                    <a:pt x="133" y="272"/>
                  </a:lnTo>
                  <a:lnTo>
                    <a:pt x="157" y="272"/>
                  </a:lnTo>
                  <a:lnTo>
                    <a:pt x="181" y="272"/>
                  </a:lnTo>
                  <a:lnTo>
                    <a:pt x="204" y="265"/>
                  </a:lnTo>
                  <a:lnTo>
                    <a:pt x="228" y="249"/>
                  </a:lnTo>
                  <a:lnTo>
                    <a:pt x="244" y="225"/>
                  </a:lnTo>
                  <a:lnTo>
                    <a:pt x="267" y="202"/>
                  </a:lnTo>
                  <a:lnTo>
                    <a:pt x="299" y="178"/>
                  </a:lnTo>
                  <a:lnTo>
                    <a:pt x="322" y="170"/>
                  </a:lnTo>
                  <a:lnTo>
                    <a:pt x="346" y="162"/>
                  </a:lnTo>
                  <a:lnTo>
                    <a:pt x="370" y="162"/>
                  </a:lnTo>
                  <a:lnTo>
                    <a:pt x="393" y="162"/>
                  </a:lnTo>
                  <a:lnTo>
                    <a:pt x="417" y="154"/>
                  </a:lnTo>
                  <a:lnTo>
                    <a:pt x="440" y="154"/>
                  </a:lnTo>
                  <a:lnTo>
                    <a:pt x="464" y="147"/>
                  </a:lnTo>
                  <a:lnTo>
                    <a:pt x="488" y="139"/>
                  </a:lnTo>
                  <a:lnTo>
                    <a:pt x="511" y="139"/>
                  </a:lnTo>
                  <a:lnTo>
                    <a:pt x="535" y="131"/>
                  </a:lnTo>
                  <a:lnTo>
                    <a:pt x="558" y="131"/>
                  </a:lnTo>
                  <a:lnTo>
                    <a:pt x="582" y="123"/>
                  </a:lnTo>
                  <a:lnTo>
                    <a:pt x="613" y="123"/>
                  </a:lnTo>
                  <a:lnTo>
                    <a:pt x="637" y="123"/>
                  </a:lnTo>
                  <a:lnTo>
                    <a:pt x="661" y="123"/>
                  </a:lnTo>
                  <a:lnTo>
                    <a:pt x="684" y="115"/>
                  </a:lnTo>
                  <a:lnTo>
                    <a:pt x="708" y="115"/>
                  </a:lnTo>
                  <a:lnTo>
                    <a:pt x="732" y="115"/>
                  </a:lnTo>
                  <a:lnTo>
                    <a:pt x="755" y="115"/>
                  </a:lnTo>
                  <a:lnTo>
                    <a:pt x="779" y="115"/>
                  </a:lnTo>
                  <a:lnTo>
                    <a:pt x="802" y="107"/>
                  </a:lnTo>
                  <a:lnTo>
                    <a:pt x="826" y="107"/>
                  </a:lnTo>
                  <a:lnTo>
                    <a:pt x="850" y="107"/>
                  </a:lnTo>
                  <a:lnTo>
                    <a:pt x="873" y="107"/>
                  </a:lnTo>
                  <a:lnTo>
                    <a:pt x="897" y="99"/>
                  </a:lnTo>
                  <a:lnTo>
                    <a:pt x="896" y="9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5" name="Freeform 13"/>
            <p:cNvSpPr>
              <a:spLocks/>
            </p:cNvSpPr>
            <p:nvPr/>
          </p:nvSpPr>
          <p:spPr bwMode="auto">
            <a:xfrm>
              <a:off x="2729" y="1584"/>
              <a:ext cx="721" cy="51"/>
            </a:xfrm>
            <a:custGeom>
              <a:avLst/>
              <a:gdLst>
                <a:gd name="T0" fmla="*/ 0 w 721"/>
                <a:gd name="T1" fmla="*/ 50 h 51"/>
                <a:gd name="T2" fmla="*/ 75 w 721"/>
                <a:gd name="T3" fmla="*/ 47 h 51"/>
                <a:gd name="T4" fmla="*/ 107 w 721"/>
                <a:gd name="T5" fmla="*/ 47 h 51"/>
                <a:gd name="T6" fmla="*/ 131 w 721"/>
                <a:gd name="T7" fmla="*/ 47 h 51"/>
                <a:gd name="T8" fmla="*/ 154 w 721"/>
                <a:gd name="T9" fmla="*/ 47 h 51"/>
                <a:gd name="T10" fmla="*/ 178 w 721"/>
                <a:gd name="T11" fmla="*/ 47 h 51"/>
                <a:gd name="T12" fmla="*/ 201 w 721"/>
                <a:gd name="T13" fmla="*/ 47 h 51"/>
                <a:gd name="T14" fmla="*/ 233 w 721"/>
                <a:gd name="T15" fmla="*/ 47 h 51"/>
                <a:gd name="T16" fmla="*/ 256 w 721"/>
                <a:gd name="T17" fmla="*/ 47 h 51"/>
                <a:gd name="T18" fmla="*/ 280 w 721"/>
                <a:gd name="T19" fmla="*/ 47 h 51"/>
                <a:gd name="T20" fmla="*/ 304 w 721"/>
                <a:gd name="T21" fmla="*/ 47 h 51"/>
                <a:gd name="T22" fmla="*/ 327 w 721"/>
                <a:gd name="T23" fmla="*/ 47 h 51"/>
                <a:gd name="T24" fmla="*/ 351 w 721"/>
                <a:gd name="T25" fmla="*/ 47 h 51"/>
                <a:gd name="T26" fmla="*/ 382 w 721"/>
                <a:gd name="T27" fmla="*/ 47 h 51"/>
                <a:gd name="T28" fmla="*/ 437 w 721"/>
                <a:gd name="T29" fmla="*/ 47 h 51"/>
                <a:gd name="T30" fmla="*/ 461 w 721"/>
                <a:gd name="T31" fmla="*/ 47 h 51"/>
                <a:gd name="T32" fmla="*/ 493 w 721"/>
                <a:gd name="T33" fmla="*/ 39 h 51"/>
                <a:gd name="T34" fmla="*/ 516 w 721"/>
                <a:gd name="T35" fmla="*/ 39 h 51"/>
                <a:gd name="T36" fmla="*/ 540 w 721"/>
                <a:gd name="T37" fmla="*/ 31 h 51"/>
                <a:gd name="T38" fmla="*/ 563 w 721"/>
                <a:gd name="T39" fmla="*/ 31 h 51"/>
                <a:gd name="T40" fmla="*/ 603 w 721"/>
                <a:gd name="T41" fmla="*/ 16 h 51"/>
                <a:gd name="T42" fmla="*/ 626 w 721"/>
                <a:gd name="T43" fmla="*/ 8 h 51"/>
                <a:gd name="T44" fmla="*/ 650 w 721"/>
                <a:gd name="T45" fmla="*/ 8 h 51"/>
                <a:gd name="T46" fmla="*/ 674 w 721"/>
                <a:gd name="T47" fmla="*/ 8 h 51"/>
                <a:gd name="T48" fmla="*/ 697 w 721"/>
                <a:gd name="T49" fmla="*/ 0 h 51"/>
                <a:gd name="T50" fmla="*/ 720 w 721"/>
                <a:gd name="T51" fmla="*/ 2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1"/>
                <a:gd name="T79" fmla="*/ 0 h 51"/>
                <a:gd name="T80" fmla="*/ 721 w 721"/>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1" h="51">
                  <a:moveTo>
                    <a:pt x="0" y="50"/>
                  </a:moveTo>
                  <a:lnTo>
                    <a:pt x="75" y="47"/>
                  </a:lnTo>
                  <a:lnTo>
                    <a:pt x="107" y="47"/>
                  </a:lnTo>
                  <a:lnTo>
                    <a:pt x="131" y="47"/>
                  </a:lnTo>
                  <a:lnTo>
                    <a:pt x="154" y="47"/>
                  </a:lnTo>
                  <a:lnTo>
                    <a:pt x="178" y="47"/>
                  </a:lnTo>
                  <a:lnTo>
                    <a:pt x="201" y="47"/>
                  </a:lnTo>
                  <a:lnTo>
                    <a:pt x="233" y="47"/>
                  </a:lnTo>
                  <a:lnTo>
                    <a:pt x="256" y="47"/>
                  </a:lnTo>
                  <a:lnTo>
                    <a:pt x="280" y="47"/>
                  </a:lnTo>
                  <a:lnTo>
                    <a:pt x="304" y="47"/>
                  </a:lnTo>
                  <a:lnTo>
                    <a:pt x="327" y="47"/>
                  </a:lnTo>
                  <a:lnTo>
                    <a:pt x="351" y="47"/>
                  </a:lnTo>
                  <a:lnTo>
                    <a:pt x="382" y="47"/>
                  </a:lnTo>
                  <a:lnTo>
                    <a:pt x="437" y="47"/>
                  </a:lnTo>
                  <a:lnTo>
                    <a:pt x="461" y="47"/>
                  </a:lnTo>
                  <a:lnTo>
                    <a:pt x="493" y="39"/>
                  </a:lnTo>
                  <a:lnTo>
                    <a:pt x="516" y="39"/>
                  </a:lnTo>
                  <a:lnTo>
                    <a:pt x="540" y="31"/>
                  </a:lnTo>
                  <a:lnTo>
                    <a:pt x="563" y="31"/>
                  </a:lnTo>
                  <a:lnTo>
                    <a:pt x="603" y="16"/>
                  </a:lnTo>
                  <a:lnTo>
                    <a:pt x="626" y="8"/>
                  </a:lnTo>
                  <a:lnTo>
                    <a:pt x="650" y="8"/>
                  </a:lnTo>
                  <a:lnTo>
                    <a:pt x="674" y="8"/>
                  </a:lnTo>
                  <a:lnTo>
                    <a:pt x="697" y="0"/>
                  </a:lnTo>
                  <a:lnTo>
                    <a:pt x="720" y="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6" name="Freeform 14"/>
            <p:cNvSpPr>
              <a:spLocks/>
            </p:cNvSpPr>
            <p:nvPr/>
          </p:nvSpPr>
          <p:spPr bwMode="auto">
            <a:xfrm>
              <a:off x="2191" y="1346"/>
              <a:ext cx="1307" cy="176"/>
            </a:xfrm>
            <a:custGeom>
              <a:avLst/>
              <a:gdLst>
                <a:gd name="T0" fmla="*/ 10 w 1307"/>
                <a:gd name="T1" fmla="*/ 96 h 176"/>
                <a:gd name="T2" fmla="*/ 0 w 1307"/>
                <a:gd name="T3" fmla="*/ 128 h 176"/>
                <a:gd name="T4" fmla="*/ 15 w 1307"/>
                <a:gd name="T5" fmla="*/ 151 h 176"/>
                <a:gd name="T6" fmla="*/ 47 w 1307"/>
                <a:gd name="T7" fmla="*/ 175 h 176"/>
                <a:gd name="T8" fmla="*/ 70 w 1307"/>
                <a:gd name="T9" fmla="*/ 175 h 176"/>
                <a:gd name="T10" fmla="*/ 94 w 1307"/>
                <a:gd name="T11" fmla="*/ 175 h 176"/>
                <a:gd name="T12" fmla="*/ 126 w 1307"/>
                <a:gd name="T13" fmla="*/ 175 h 176"/>
                <a:gd name="T14" fmla="*/ 149 w 1307"/>
                <a:gd name="T15" fmla="*/ 175 h 176"/>
                <a:gd name="T16" fmla="*/ 181 w 1307"/>
                <a:gd name="T17" fmla="*/ 167 h 176"/>
                <a:gd name="T18" fmla="*/ 204 w 1307"/>
                <a:gd name="T19" fmla="*/ 143 h 176"/>
                <a:gd name="T20" fmla="*/ 228 w 1307"/>
                <a:gd name="T21" fmla="*/ 128 h 176"/>
                <a:gd name="T22" fmla="*/ 251 w 1307"/>
                <a:gd name="T23" fmla="*/ 120 h 176"/>
                <a:gd name="T24" fmla="*/ 275 w 1307"/>
                <a:gd name="T25" fmla="*/ 104 h 176"/>
                <a:gd name="T26" fmla="*/ 307 w 1307"/>
                <a:gd name="T27" fmla="*/ 88 h 176"/>
                <a:gd name="T28" fmla="*/ 330 w 1307"/>
                <a:gd name="T29" fmla="*/ 81 h 176"/>
                <a:gd name="T30" fmla="*/ 354 w 1307"/>
                <a:gd name="T31" fmla="*/ 73 h 176"/>
                <a:gd name="T32" fmla="*/ 377 w 1307"/>
                <a:gd name="T33" fmla="*/ 57 h 176"/>
                <a:gd name="T34" fmla="*/ 401 w 1307"/>
                <a:gd name="T35" fmla="*/ 57 h 176"/>
                <a:gd name="T36" fmla="*/ 425 w 1307"/>
                <a:gd name="T37" fmla="*/ 49 h 176"/>
                <a:gd name="T38" fmla="*/ 448 w 1307"/>
                <a:gd name="T39" fmla="*/ 49 h 176"/>
                <a:gd name="T40" fmla="*/ 472 w 1307"/>
                <a:gd name="T41" fmla="*/ 49 h 176"/>
                <a:gd name="T42" fmla="*/ 495 w 1307"/>
                <a:gd name="T43" fmla="*/ 41 h 176"/>
                <a:gd name="T44" fmla="*/ 519 w 1307"/>
                <a:gd name="T45" fmla="*/ 41 h 176"/>
                <a:gd name="T46" fmla="*/ 543 w 1307"/>
                <a:gd name="T47" fmla="*/ 41 h 176"/>
                <a:gd name="T48" fmla="*/ 566 w 1307"/>
                <a:gd name="T49" fmla="*/ 41 h 176"/>
                <a:gd name="T50" fmla="*/ 590 w 1307"/>
                <a:gd name="T51" fmla="*/ 41 h 176"/>
                <a:gd name="T52" fmla="*/ 613 w 1307"/>
                <a:gd name="T53" fmla="*/ 49 h 176"/>
                <a:gd name="T54" fmla="*/ 637 w 1307"/>
                <a:gd name="T55" fmla="*/ 57 h 176"/>
                <a:gd name="T56" fmla="*/ 661 w 1307"/>
                <a:gd name="T57" fmla="*/ 65 h 176"/>
                <a:gd name="T58" fmla="*/ 684 w 1307"/>
                <a:gd name="T59" fmla="*/ 73 h 176"/>
                <a:gd name="T60" fmla="*/ 708 w 1307"/>
                <a:gd name="T61" fmla="*/ 81 h 176"/>
                <a:gd name="T62" fmla="*/ 732 w 1307"/>
                <a:gd name="T63" fmla="*/ 81 h 176"/>
                <a:gd name="T64" fmla="*/ 755 w 1307"/>
                <a:gd name="T65" fmla="*/ 81 h 176"/>
                <a:gd name="T66" fmla="*/ 779 w 1307"/>
                <a:gd name="T67" fmla="*/ 81 h 176"/>
                <a:gd name="T68" fmla="*/ 810 w 1307"/>
                <a:gd name="T69" fmla="*/ 81 h 176"/>
                <a:gd name="T70" fmla="*/ 834 w 1307"/>
                <a:gd name="T71" fmla="*/ 81 h 176"/>
                <a:gd name="T72" fmla="*/ 857 w 1307"/>
                <a:gd name="T73" fmla="*/ 81 h 176"/>
                <a:gd name="T74" fmla="*/ 881 w 1307"/>
                <a:gd name="T75" fmla="*/ 81 h 176"/>
                <a:gd name="T76" fmla="*/ 905 w 1307"/>
                <a:gd name="T77" fmla="*/ 81 h 176"/>
                <a:gd name="T78" fmla="*/ 928 w 1307"/>
                <a:gd name="T79" fmla="*/ 81 h 176"/>
                <a:gd name="T80" fmla="*/ 960 w 1307"/>
                <a:gd name="T81" fmla="*/ 81 h 176"/>
                <a:gd name="T82" fmla="*/ 983 w 1307"/>
                <a:gd name="T83" fmla="*/ 81 h 176"/>
                <a:gd name="T84" fmla="*/ 1007 w 1307"/>
                <a:gd name="T85" fmla="*/ 73 h 176"/>
                <a:gd name="T86" fmla="*/ 1054 w 1307"/>
                <a:gd name="T87" fmla="*/ 73 h 176"/>
                <a:gd name="T88" fmla="*/ 1078 w 1307"/>
                <a:gd name="T89" fmla="*/ 65 h 176"/>
                <a:gd name="T90" fmla="*/ 1101 w 1307"/>
                <a:gd name="T91" fmla="*/ 57 h 176"/>
                <a:gd name="T92" fmla="*/ 1125 w 1307"/>
                <a:gd name="T93" fmla="*/ 57 h 176"/>
                <a:gd name="T94" fmla="*/ 1149 w 1307"/>
                <a:gd name="T95" fmla="*/ 57 h 176"/>
                <a:gd name="T96" fmla="*/ 1172 w 1307"/>
                <a:gd name="T97" fmla="*/ 49 h 176"/>
                <a:gd name="T98" fmla="*/ 1196 w 1307"/>
                <a:gd name="T99" fmla="*/ 41 h 176"/>
                <a:gd name="T100" fmla="*/ 1227 w 1307"/>
                <a:gd name="T101" fmla="*/ 33 h 176"/>
                <a:gd name="T102" fmla="*/ 1251 w 1307"/>
                <a:gd name="T103" fmla="*/ 25 h 176"/>
                <a:gd name="T104" fmla="*/ 1282 w 1307"/>
                <a:gd name="T105" fmla="*/ 18 h 176"/>
                <a:gd name="T106" fmla="*/ 1306 w 1307"/>
                <a:gd name="T107" fmla="*/ 10 h 176"/>
                <a:gd name="T108" fmla="*/ 1306 w 1307"/>
                <a:gd name="T109" fmla="*/ 0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7"/>
                <a:gd name="T166" fmla="*/ 0 h 176"/>
                <a:gd name="T167" fmla="*/ 1307 w 1307"/>
                <a:gd name="T168" fmla="*/ 176 h 1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7" h="176">
                  <a:moveTo>
                    <a:pt x="10" y="96"/>
                  </a:moveTo>
                  <a:lnTo>
                    <a:pt x="0" y="128"/>
                  </a:lnTo>
                  <a:lnTo>
                    <a:pt x="15" y="151"/>
                  </a:lnTo>
                  <a:lnTo>
                    <a:pt x="47" y="175"/>
                  </a:lnTo>
                  <a:lnTo>
                    <a:pt x="70" y="175"/>
                  </a:lnTo>
                  <a:lnTo>
                    <a:pt x="94" y="175"/>
                  </a:lnTo>
                  <a:lnTo>
                    <a:pt x="126" y="175"/>
                  </a:lnTo>
                  <a:lnTo>
                    <a:pt x="149" y="175"/>
                  </a:lnTo>
                  <a:lnTo>
                    <a:pt x="181" y="167"/>
                  </a:lnTo>
                  <a:lnTo>
                    <a:pt x="204" y="143"/>
                  </a:lnTo>
                  <a:lnTo>
                    <a:pt x="228" y="128"/>
                  </a:lnTo>
                  <a:lnTo>
                    <a:pt x="251" y="120"/>
                  </a:lnTo>
                  <a:lnTo>
                    <a:pt x="275" y="104"/>
                  </a:lnTo>
                  <a:lnTo>
                    <a:pt x="307" y="88"/>
                  </a:lnTo>
                  <a:lnTo>
                    <a:pt x="330" y="81"/>
                  </a:lnTo>
                  <a:lnTo>
                    <a:pt x="354" y="73"/>
                  </a:lnTo>
                  <a:lnTo>
                    <a:pt x="377" y="57"/>
                  </a:lnTo>
                  <a:lnTo>
                    <a:pt x="401" y="57"/>
                  </a:lnTo>
                  <a:lnTo>
                    <a:pt x="425" y="49"/>
                  </a:lnTo>
                  <a:lnTo>
                    <a:pt x="448" y="49"/>
                  </a:lnTo>
                  <a:lnTo>
                    <a:pt x="472" y="49"/>
                  </a:lnTo>
                  <a:lnTo>
                    <a:pt x="495" y="41"/>
                  </a:lnTo>
                  <a:lnTo>
                    <a:pt x="519" y="41"/>
                  </a:lnTo>
                  <a:lnTo>
                    <a:pt x="543" y="41"/>
                  </a:lnTo>
                  <a:lnTo>
                    <a:pt x="566" y="41"/>
                  </a:lnTo>
                  <a:lnTo>
                    <a:pt x="590" y="41"/>
                  </a:lnTo>
                  <a:lnTo>
                    <a:pt x="613" y="49"/>
                  </a:lnTo>
                  <a:lnTo>
                    <a:pt x="637" y="57"/>
                  </a:lnTo>
                  <a:lnTo>
                    <a:pt x="661" y="65"/>
                  </a:lnTo>
                  <a:lnTo>
                    <a:pt x="684" y="73"/>
                  </a:lnTo>
                  <a:lnTo>
                    <a:pt x="708" y="81"/>
                  </a:lnTo>
                  <a:lnTo>
                    <a:pt x="732" y="81"/>
                  </a:lnTo>
                  <a:lnTo>
                    <a:pt x="755" y="81"/>
                  </a:lnTo>
                  <a:lnTo>
                    <a:pt x="779" y="81"/>
                  </a:lnTo>
                  <a:lnTo>
                    <a:pt x="810" y="81"/>
                  </a:lnTo>
                  <a:lnTo>
                    <a:pt x="834" y="81"/>
                  </a:lnTo>
                  <a:lnTo>
                    <a:pt x="857" y="81"/>
                  </a:lnTo>
                  <a:lnTo>
                    <a:pt x="881" y="81"/>
                  </a:lnTo>
                  <a:lnTo>
                    <a:pt x="905" y="81"/>
                  </a:lnTo>
                  <a:lnTo>
                    <a:pt x="928" y="81"/>
                  </a:lnTo>
                  <a:lnTo>
                    <a:pt x="960" y="81"/>
                  </a:lnTo>
                  <a:lnTo>
                    <a:pt x="983" y="81"/>
                  </a:lnTo>
                  <a:lnTo>
                    <a:pt x="1007" y="73"/>
                  </a:lnTo>
                  <a:lnTo>
                    <a:pt x="1054" y="73"/>
                  </a:lnTo>
                  <a:lnTo>
                    <a:pt x="1078" y="65"/>
                  </a:lnTo>
                  <a:lnTo>
                    <a:pt x="1101" y="57"/>
                  </a:lnTo>
                  <a:lnTo>
                    <a:pt x="1125" y="57"/>
                  </a:lnTo>
                  <a:lnTo>
                    <a:pt x="1149" y="57"/>
                  </a:lnTo>
                  <a:lnTo>
                    <a:pt x="1172" y="49"/>
                  </a:lnTo>
                  <a:lnTo>
                    <a:pt x="1196" y="41"/>
                  </a:lnTo>
                  <a:lnTo>
                    <a:pt x="1227" y="33"/>
                  </a:lnTo>
                  <a:lnTo>
                    <a:pt x="1251" y="25"/>
                  </a:lnTo>
                  <a:lnTo>
                    <a:pt x="1282" y="18"/>
                  </a:lnTo>
                  <a:lnTo>
                    <a:pt x="1306" y="10"/>
                  </a:lnTo>
                  <a:lnTo>
                    <a:pt x="1306"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7" name="Freeform 15"/>
            <p:cNvSpPr>
              <a:spLocks/>
            </p:cNvSpPr>
            <p:nvPr/>
          </p:nvSpPr>
          <p:spPr bwMode="auto">
            <a:xfrm>
              <a:off x="2718" y="1826"/>
              <a:ext cx="828" cy="530"/>
            </a:xfrm>
            <a:custGeom>
              <a:avLst/>
              <a:gdLst>
                <a:gd name="T0" fmla="*/ 827 w 828"/>
                <a:gd name="T1" fmla="*/ 0 h 530"/>
                <a:gd name="T2" fmla="*/ 795 w 828"/>
                <a:gd name="T3" fmla="*/ 17 h 530"/>
                <a:gd name="T4" fmla="*/ 771 w 828"/>
                <a:gd name="T5" fmla="*/ 17 h 530"/>
                <a:gd name="T6" fmla="*/ 748 w 828"/>
                <a:gd name="T7" fmla="*/ 17 h 530"/>
                <a:gd name="T8" fmla="*/ 724 w 828"/>
                <a:gd name="T9" fmla="*/ 25 h 530"/>
                <a:gd name="T10" fmla="*/ 700 w 828"/>
                <a:gd name="T11" fmla="*/ 33 h 530"/>
                <a:gd name="T12" fmla="*/ 677 w 828"/>
                <a:gd name="T13" fmla="*/ 33 h 530"/>
                <a:gd name="T14" fmla="*/ 645 w 828"/>
                <a:gd name="T15" fmla="*/ 33 h 530"/>
                <a:gd name="T16" fmla="*/ 614 w 828"/>
                <a:gd name="T17" fmla="*/ 41 h 530"/>
                <a:gd name="T18" fmla="*/ 590 w 828"/>
                <a:gd name="T19" fmla="*/ 41 h 530"/>
                <a:gd name="T20" fmla="*/ 567 w 828"/>
                <a:gd name="T21" fmla="*/ 41 h 530"/>
                <a:gd name="T22" fmla="*/ 543 w 828"/>
                <a:gd name="T23" fmla="*/ 41 h 530"/>
                <a:gd name="T24" fmla="*/ 519 w 828"/>
                <a:gd name="T25" fmla="*/ 49 h 530"/>
                <a:gd name="T26" fmla="*/ 496 w 828"/>
                <a:gd name="T27" fmla="*/ 49 h 530"/>
                <a:gd name="T28" fmla="*/ 472 w 828"/>
                <a:gd name="T29" fmla="*/ 57 h 530"/>
                <a:gd name="T30" fmla="*/ 448 w 828"/>
                <a:gd name="T31" fmla="*/ 65 h 530"/>
                <a:gd name="T32" fmla="*/ 425 w 828"/>
                <a:gd name="T33" fmla="*/ 73 h 530"/>
                <a:gd name="T34" fmla="*/ 401 w 828"/>
                <a:gd name="T35" fmla="*/ 80 h 530"/>
                <a:gd name="T36" fmla="*/ 370 w 828"/>
                <a:gd name="T37" fmla="*/ 88 h 530"/>
                <a:gd name="T38" fmla="*/ 346 w 828"/>
                <a:gd name="T39" fmla="*/ 96 h 530"/>
                <a:gd name="T40" fmla="*/ 323 w 828"/>
                <a:gd name="T41" fmla="*/ 104 h 530"/>
                <a:gd name="T42" fmla="*/ 299 w 828"/>
                <a:gd name="T43" fmla="*/ 120 h 530"/>
                <a:gd name="T44" fmla="*/ 275 w 828"/>
                <a:gd name="T45" fmla="*/ 135 h 530"/>
                <a:gd name="T46" fmla="*/ 252 w 828"/>
                <a:gd name="T47" fmla="*/ 151 h 530"/>
                <a:gd name="T48" fmla="*/ 228 w 828"/>
                <a:gd name="T49" fmla="*/ 167 h 530"/>
                <a:gd name="T50" fmla="*/ 205 w 828"/>
                <a:gd name="T51" fmla="*/ 183 h 530"/>
                <a:gd name="T52" fmla="*/ 173 w 828"/>
                <a:gd name="T53" fmla="*/ 198 h 530"/>
                <a:gd name="T54" fmla="*/ 149 w 828"/>
                <a:gd name="T55" fmla="*/ 214 h 530"/>
                <a:gd name="T56" fmla="*/ 134 w 828"/>
                <a:gd name="T57" fmla="*/ 238 h 530"/>
                <a:gd name="T58" fmla="*/ 110 w 828"/>
                <a:gd name="T59" fmla="*/ 261 h 530"/>
                <a:gd name="T60" fmla="*/ 86 w 828"/>
                <a:gd name="T61" fmla="*/ 285 h 530"/>
                <a:gd name="T62" fmla="*/ 71 w 828"/>
                <a:gd name="T63" fmla="*/ 309 h 530"/>
                <a:gd name="T64" fmla="*/ 55 w 828"/>
                <a:gd name="T65" fmla="*/ 332 h 530"/>
                <a:gd name="T66" fmla="*/ 47 w 828"/>
                <a:gd name="T67" fmla="*/ 356 h 530"/>
                <a:gd name="T68" fmla="*/ 39 w 828"/>
                <a:gd name="T69" fmla="*/ 379 h 530"/>
                <a:gd name="T70" fmla="*/ 31 w 828"/>
                <a:gd name="T71" fmla="*/ 403 h 530"/>
                <a:gd name="T72" fmla="*/ 16 w 828"/>
                <a:gd name="T73" fmla="*/ 427 h 530"/>
                <a:gd name="T74" fmla="*/ 8 w 828"/>
                <a:gd name="T75" fmla="*/ 458 h 530"/>
                <a:gd name="T76" fmla="*/ 0 w 828"/>
                <a:gd name="T77" fmla="*/ 482 h 530"/>
                <a:gd name="T78" fmla="*/ 0 w 828"/>
                <a:gd name="T79" fmla="*/ 505 h 530"/>
                <a:gd name="T80" fmla="*/ 0 w 828"/>
                <a:gd name="T81" fmla="*/ 529 h 530"/>
                <a:gd name="T82" fmla="*/ 11 w 828"/>
                <a:gd name="T83" fmla="*/ 528 h 5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530"/>
                <a:gd name="T128" fmla="*/ 828 w 828"/>
                <a:gd name="T129" fmla="*/ 530 h 5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530">
                  <a:moveTo>
                    <a:pt x="827" y="0"/>
                  </a:moveTo>
                  <a:lnTo>
                    <a:pt x="795" y="17"/>
                  </a:lnTo>
                  <a:lnTo>
                    <a:pt x="771" y="17"/>
                  </a:lnTo>
                  <a:lnTo>
                    <a:pt x="748" y="17"/>
                  </a:lnTo>
                  <a:lnTo>
                    <a:pt x="724" y="25"/>
                  </a:lnTo>
                  <a:lnTo>
                    <a:pt x="700" y="33"/>
                  </a:lnTo>
                  <a:lnTo>
                    <a:pt x="677" y="33"/>
                  </a:lnTo>
                  <a:lnTo>
                    <a:pt x="645" y="33"/>
                  </a:lnTo>
                  <a:lnTo>
                    <a:pt x="614" y="41"/>
                  </a:lnTo>
                  <a:lnTo>
                    <a:pt x="590" y="41"/>
                  </a:lnTo>
                  <a:lnTo>
                    <a:pt x="567" y="41"/>
                  </a:lnTo>
                  <a:lnTo>
                    <a:pt x="543" y="41"/>
                  </a:lnTo>
                  <a:lnTo>
                    <a:pt x="519" y="49"/>
                  </a:lnTo>
                  <a:lnTo>
                    <a:pt x="496" y="49"/>
                  </a:lnTo>
                  <a:lnTo>
                    <a:pt x="472" y="57"/>
                  </a:lnTo>
                  <a:lnTo>
                    <a:pt x="448" y="65"/>
                  </a:lnTo>
                  <a:lnTo>
                    <a:pt x="425" y="73"/>
                  </a:lnTo>
                  <a:lnTo>
                    <a:pt x="401" y="80"/>
                  </a:lnTo>
                  <a:lnTo>
                    <a:pt x="370" y="88"/>
                  </a:lnTo>
                  <a:lnTo>
                    <a:pt x="346" y="96"/>
                  </a:lnTo>
                  <a:lnTo>
                    <a:pt x="323" y="104"/>
                  </a:lnTo>
                  <a:lnTo>
                    <a:pt x="299" y="120"/>
                  </a:lnTo>
                  <a:lnTo>
                    <a:pt x="275" y="135"/>
                  </a:lnTo>
                  <a:lnTo>
                    <a:pt x="252" y="151"/>
                  </a:lnTo>
                  <a:lnTo>
                    <a:pt x="228" y="167"/>
                  </a:lnTo>
                  <a:lnTo>
                    <a:pt x="205" y="183"/>
                  </a:lnTo>
                  <a:lnTo>
                    <a:pt x="173" y="198"/>
                  </a:lnTo>
                  <a:lnTo>
                    <a:pt x="149" y="214"/>
                  </a:lnTo>
                  <a:lnTo>
                    <a:pt x="134" y="238"/>
                  </a:lnTo>
                  <a:lnTo>
                    <a:pt x="110" y="261"/>
                  </a:lnTo>
                  <a:lnTo>
                    <a:pt x="86" y="285"/>
                  </a:lnTo>
                  <a:lnTo>
                    <a:pt x="71" y="309"/>
                  </a:lnTo>
                  <a:lnTo>
                    <a:pt x="55" y="332"/>
                  </a:lnTo>
                  <a:lnTo>
                    <a:pt x="47" y="356"/>
                  </a:lnTo>
                  <a:lnTo>
                    <a:pt x="39" y="379"/>
                  </a:lnTo>
                  <a:lnTo>
                    <a:pt x="31" y="403"/>
                  </a:lnTo>
                  <a:lnTo>
                    <a:pt x="16" y="427"/>
                  </a:lnTo>
                  <a:lnTo>
                    <a:pt x="8" y="458"/>
                  </a:lnTo>
                  <a:lnTo>
                    <a:pt x="0" y="482"/>
                  </a:lnTo>
                  <a:lnTo>
                    <a:pt x="0" y="505"/>
                  </a:lnTo>
                  <a:lnTo>
                    <a:pt x="0" y="529"/>
                  </a:lnTo>
                  <a:lnTo>
                    <a:pt x="11" y="52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8" name="Freeform 16"/>
            <p:cNvSpPr>
              <a:spLocks/>
            </p:cNvSpPr>
            <p:nvPr/>
          </p:nvSpPr>
          <p:spPr bwMode="auto">
            <a:xfrm>
              <a:off x="2489" y="2690"/>
              <a:ext cx="193" cy="769"/>
            </a:xfrm>
            <a:custGeom>
              <a:avLst/>
              <a:gdLst>
                <a:gd name="T0" fmla="*/ 192 w 193"/>
                <a:gd name="T1" fmla="*/ 0 h 769"/>
                <a:gd name="T2" fmla="*/ 174 w 193"/>
                <a:gd name="T3" fmla="*/ 35 h 769"/>
                <a:gd name="T4" fmla="*/ 166 w 193"/>
                <a:gd name="T5" fmla="*/ 58 h 769"/>
                <a:gd name="T6" fmla="*/ 166 w 193"/>
                <a:gd name="T7" fmla="*/ 82 h 769"/>
                <a:gd name="T8" fmla="*/ 150 w 193"/>
                <a:gd name="T9" fmla="*/ 105 h 769"/>
                <a:gd name="T10" fmla="*/ 134 w 193"/>
                <a:gd name="T11" fmla="*/ 129 h 769"/>
                <a:gd name="T12" fmla="*/ 134 w 193"/>
                <a:gd name="T13" fmla="*/ 153 h 769"/>
                <a:gd name="T14" fmla="*/ 127 w 193"/>
                <a:gd name="T15" fmla="*/ 176 h 769"/>
                <a:gd name="T16" fmla="*/ 119 w 193"/>
                <a:gd name="T17" fmla="*/ 200 h 769"/>
                <a:gd name="T18" fmla="*/ 111 w 193"/>
                <a:gd name="T19" fmla="*/ 223 h 769"/>
                <a:gd name="T20" fmla="*/ 103 w 193"/>
                <a:gd name="T21" fmla="*/ 255 h 769"/>
                <a:gd name="T22" fmla="*/ 103 w 193"/>
                <a:gd name="T23" fmla="*/ 286 h 769"/>
                <a:gd name="T24" fmla="*/ 103 w 193"/>
                <a:gd name="T25" fmla="*/ 310 h 769"/>
                <a:gd name="T26" fmla="*/ 95 w 193"/>
                <a:gd name="T27" fmla="*/ 333 h 769"/>
                <a:gd name="T28" fmla="*/ 87 w 193"/>
                <a:gd name="T29" fmla="*/ 357 h 769"/>
                <a:gd name="T30" fmla="*/ 79 w 193"/>
                <a:gd name="T31" fmla="*/ 381 h 769"/>
                <a:gd name="T32" fmla="*/ 79 w 193"/>
                <a:gd name="T33" fmla="*/ 404 h 769"/>
                <a:gd name="T34" fmla="*/ 72 w 193"/>
                <a:gd name="T35" fmla="*/ 436 h 769"/>
                <a:gd name="T36" fmla="*/ 72 w 193"/>
                <a:gd name="T37" fmla="*/ 459 h 769"/>
                <a:gd name="T38" fmla="*/ 64 w 193"/>
                <a:gd name="T39" fmla="*/ 499 h 769"/>
                <a:gd name="T40" fmla="*/ 64 w 193"/>
                <a:gd name="T41" fmla="*/ 522 h 769"/>
                <a:gd name="T42" fmla="*/ 64 w 193"/>
                <a:gd name="T43" fmla="*/ 554 h 769"/>
                <a:gd name="T44" fmla="*/ 64 w 193"/>
                <a:gd name="T45" fmla="*/ 585 h 769"/>
                <a:gd name="T46" fmla="*/ 48 w 193"/>
                <a:gd name="T47" fmla="*/ 648 h 769"/>
                <a:gd name="T48" fmla="*/ 40 w 193"/>
                <a:gd name="T49" fmla="*/ 687 h 769"/>
                <a:gd name="T50" fmla="*/ 40 w 193"/>
                <a:gd name="T51" fmla="*/ 711 h 769"/>
                <a:gd name="T52" fmla="*/ 32 w 193"/>
                <a:gd name="T53" fmla="*/ 735 h 769"/>
                <a:gd name="T54" fmla="*/ 24 w 193"/>
                <a:gd name="T55" fmla="*/ 758 h 769"/>
                <a:gd name="T56" fmla="*/ 0 w 193"/>
                <a:gd name="T57" fmla="*/ 768 h 7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3"/>
                <a:gd name="T88" fmla="*/ 0 h 769"/>
                <a:gd name="T89" fmla="*/ 193 w 193"/>
                <a:gd name="T90" fmla="*/ 769 h 7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3" h="769">
                  <a:moveTo>
                    <a:pt x="192" y="0"/>
                  </a:moveTo>
                  <a:lnTo>
                    <a:pt x="174" y="35"/>
                  </a:lnTo>
                  <a:lnTo>
                    <a:pt x="166" y="58"/>
                  </a:lnTo>
                  <a:lnTo>
                    <a:pt x="166" y="82"/>
                  </a:lnTo>
                  <a:lnTo>
                    <a:pt x="150" y="105"/>
                  </a:lnTo>
                  <a:lnTo>
                    <a:pt x="134" y="129"/>
                  </a:lnTo>
                  <a:lnTo>
                    <a:pt x="134" y="153"/>
                  </a:lnTo>
                  <a:lnTo>
                    <a:pt x="127" y="176"/>
                  </a:lnTo>
                  <a:lnTo>
                    <a:pt x="119" y="200"/>
                  </a:lnTo>
                  <a:lnTo>
                    <a:pt x="111" y="223"/>
                  </a:lnTo>
                  <a:lnTo>
                    <a:pt x="103" y="255"/>
                  </a:lnTo>
                  <a:lnTo>
                    <a:pt x="103" y="286"/>
                  </a:lnTo>
                  <a:lnTo>
                    <a:pt x="103" y="310"/>
                  </a:lnTo>
                  <a:lnTo>
                    <a:pt x="95" y="333"/>
                  </a:lnTo>
                  <a:lnTo>
                    <a:pt x="87" y="357"/>
                  </a:lnTo>
                  <a:lnTo>
                    <a:pt x="79" y="381"/>
                  </a:lnTo>
                  <a:lnTo>
                    <a:pt x="79" y="404"/>
                  </a:lnTo>
                  <a:lnTo>
                    <a:pt x="72" y="436"/>
                  </a:lnTo>
                  <a:lnTo>
                    <a:pt x="72" y="459"/>
                  </a:lnTo>
                  <a:lnTo>
                    <a:pt x="64" y="499"/>
                  </a:lnTo>
                  <a:lnTo>
                    <a:pt x="64" y="522"/>
                  </a:lnTo>
                  <a:lnTo>
                    <a:pt x="64" y="554"/>
                  </a:lnTo>
                  <a:lnTo>
                    <a:pt x="64" y="585"/>
                  </a:lnTo>
                  <a:lnTo>
                    <a:pt x="48" y="648"/>
                  </a:lnTo>
                  <a:lnTo>
                    <a:pt x="40" y="687"/>
                  </a:lnTo>
                  <a:lnTo>
                    <a:pt x="40" y="711"/>
                  </a:lnTo>
                  <a:lnTo>
                    <a:pt x="32" y="735"/>
                  </a:lnTo>
                  <a:lnTo>
                    <a:pt x="24" y="758"/>
                  </a:lnTo>
                  <a:lnTo>
                    <a:pt x="0" y="76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9" name="Freeform 17"/>
            <p:cNvSpPr>
              <a:spLocks/>
            </p:cNvSpPr>
            <p:nvPr/>
          </p:nvSpPr>
          <p:spPr bwMode="auto">
            <a:xfrm>
              <a:off x="1522" y="2536"/>
              <a:ext cx="95" cy="95"/>
            </a:xfrm>
            <a:custGeom>
              <a:avLst/>
              <a:gdLst>
                <a:gd name="T0" fmla="*/ 55 w 95"/>
                <a:gd name="T1" fmla="*/ 10 h 95"/>
                <a:gd name="T2" fmla="*/ 23 w 95"/>
                <a:gd name="T3" fmla="*/ 0 h 95"/>
                <a:gd name="T4" fmla="*/ 8 w 95"/>
                <a:gd name="T5" fmla="*/ 23 h 95"/>
                <a:gd name="T6" fmla="*/ 0 w 95"/>
                <a:gd name="T7" fmla="*/ 47 h 95"/>
                <a:gd name="T8" fmla="*/ 0 w 95"/>
                <a:gd name="T9" fmla="*/ 71 h 95"/>
                <a:gd name="T10" fmla="*/ 15 w 95"/>
                <a:gd name="T11" fmla="*/ 94 h 95"/>
                <a:gd name="T12" fmla="*/ 39 w 95"/>
                <a:gd name="T13" fmla="*/ 94 h 95"/>
                <a:gd name="T14" fmla="*/ 63 w 95"/>
                <a:gd name="T15" fmla="*/ 94 h 95"/>
                <a:gd name="T16" fmla="*/ 78 w 95"/>
                <a:gd name="T17" fmla="*/ 71 h 95"/>
                <a:gd name="T18" fmla="*/ 94 w 95"/>
                <a:gd name="T19" fmla="*/ 47 h 95"/>
                <a:gd name="T20" fmla="*/ 86 w 95"/>
                <a:gd name="T21" fmla="*/ 23 h 95"/>
                <a:gd name="T22" fmla="*/ 55 w 95"/>
                <a:gd name="T23" fmla="*/ 1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95"/>
                <a:gd name="T38" fmla="*/ 95 w 95"/>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95">
                  <a:moveTo>
                    <a:pt x="55" y="10"/>
                  </a:moveTo>
                  <a:lnTo>
                    <a:pt x="23" y="0"/>
                  </a:lnTo>
                  <a:lnTo>
                    <a:pt x="8" y="23"/>
                  </a:lnTo>
                  <a:lnTo>
                    <a:pt x="0" y="47"/>
                  </a:lnTo>
                  <a:lnTo>
                    <a:pt x="0" y="71"/>
                  </a:lnTo>
                  <a:lnTo>
                    <a:pt x="15" y="94"/>
                  </a:lnTo>
                  <a:lnTo>
                    <a:pt x="39" y="94"/>
                  </a:lnTo>
                  <a:lnTo>
                    <a:pt x="63" y="94"/>
                  </a:lnTo>
                  <a:lnTo>
                    <a:pt x="78" y="71"/>
                  </a:lnTo>
                  <a:lnTo>
                    <a:pt x="94" y="47"/>
                  </a:lnTo>
                  <a:lnTo>
                    <a:pt x="86" y="23"/>
                  </a:lnTo>
                  <a:lnTo>
                    <a:pt x="55" y="1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0" name="Freeform 18"/>
            <p:cNvSpPr>
              <a:spLocks/>
            </p:cNvSpPr>
            <p:nvPr/>
          </p:nvSpPr>
          <p:spPr bwMode="auto">
            <a:xfrm>
              <a:off x="2340" y="2544"/>
              <a:ext cx="119" cy="79"/>
            </a:xfrm>
            <a:custGeom>
              <a:avLst/>
              <a:gdLst>
                <a:gd name="T0" fmla="*/ 53 w 119"/>
                <a:gd name="T1" fmla="*/ 2 h 79"/>
                <a:gd name="T2" fmla="*/ 16 w 119"/>
                <a:gd name="T3" fmla="*/ 0 h 79"/>
                <a:gd name="T4" fmla="*/ 8 w 119"/>
                <a:gd name="T5" fmla="*/ 23 h 79"/>
                <a:gd name="T6" fmla="*/ 0 w 119"/>
                <a:gd name="T7" fmla="*/ 47 h 79"/>
                <a:gd name="T8" fmla="*/ 0 w 119"/>
                <a:gd name="T9" fmla="*/ 70 h 79"/>
                <a:gd name="T10" fmla="*/ 24 w 119"/>
                <a:gd name="T11" fmla="*/ 78 h 79"/>
                <a:gd name="T12" fmla="*/ 63 w 119"/>
                <a:gd name="T13" fmla="*/ 78 h 79"/>
                <a:gd name="T14" fmla="*/ 87 w 119"/>
                <a:gd name="T15" fmla="*/ 70 h 79"/>
                <a:gd name="T16" fmla="*/ 110 w 119"/>
                <a:gd name="T17" fmla="*/ 55 h 79"/>
                <a:gd name="T18" fmla="*/ 118 w 119"/>
                <a:gd name="T19" fmla="*/ 31 h 79"/>
                <a:gd name="T20" fmla="*/ 102 w 119"/>
                <a:gd name="T21" fmla="*/ 7 h 79"/>
                <a:gd name="T22" fmla="*/ 53 w 119"/>
                <a:gd name="T23" fmla="*/ 2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79"/>
                <a:gd name="T38" fmla="*/ 119 w 11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79">
                  <a:moveTo>
                    <a:pt x="53" y="2"/>
                  </a:moveTo>
                  <a:lnTo>
                    <a:pt x="16" y="0"/>
                  </a:lnTo>
                  <a:lnTo>
                    <a:pt x="8" y="23"/>
                  </a:lnTo>
                  <a:lnTo>
                    <a:pt x="0" y="47"/>
                  </a:lnTo>
                  <a:lnTo>
                    <a:pt x="0" y="70"/>
                  </a:lnTo>
                  <a:lnTo>
                    <a:pt x="24" y="78"/>
                  </a:lnTo>
                  <a:lnTo>
                    <a:pt x="63" y="78"/>
                  </a:lnTo>
                  <a:lnTo>
                    <a:pt x="87" y="70"/>
                  </a:lnTo>
                  <a:lnTo>
                    <a:pt x="110" y="55"/>
                  </a:lnTo>
                  <a:lnTo>
                    <a:pt x="118" y="31"/>
                  </a:lnTo>
                  <a:lnTo>
                    <a:pt x="102" y="7"/>
                  </a:lnTo>
                  <a:lnTo>
                    <a:pt x="53" y="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1" name="Line 19"/>
            <p:cNvSpPr>
              <a:spLocks noChangeShapeType="1"/>
            </p:cNvSpPr>
            <p:nvPr/>
          </p:nvSpPr>
          <p:spPr bwMode="auto">
            <a:xfrm>
              <a:off x="1961" y="1394"/>
              <a:ext cx="0" cy="20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2" name="Rectangle 21"/>
            <p:cNvSpPr>
              <a:spLocks noChangeArrowheads="1"/>
            </p:cNvSpPr>
            <p:nvPr/>
          </p:nvSpPr>
          <p:spPr bwMode="auto">
            <a:xfrm>
              <a:off x="2113" y="2074"/>
              <a:ext cx="656" cy="800"/>
            </a:xfrm>
            <a:prstGeom prst="rect">
              <a:avLst/>
            </a:prstGeom>
            <a:solidFill>
              <a:srgbClr val="FF6600">
                <a:alpha val="52940"/>
              </a:srgbClr>
            </a:solidFill>
            <a:ln w="25400">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23" name="Rectangle 22"/>
            <p:cNvSpPr>
              <a:spLocks noChangeArrowheads="1"/>
            </p:cNvSpPr>
            <p:nvPr/>
          </p:nvSpPr>
          <p:spPr bwMode="auto">
            <a:xfrm>
              <a:off x="1574" y="436"/>
              <a:ext cx="4326" cy="325"/>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800" b="1">
                <a:solidFill>
                  <a:srgbClr val="FFFF00"/>
                </a:solidFill>
                <a:effectLst>
                  <a:outerShdw blurRad="38100" dist="38100" dir="2700000" algn="tl">
                    <a:srgbClr val="C0C0C0"/>
                  </a:outerShdw>
                </a:effectLst>
                <a:latin typeface="Arial" charset="0"/>
              </a:endParaRPr>
            </a:p>
          </p:txBody>
        </p:sp>
        <p:sp>
          <p:nvSpPr>
            <p:cNvPr id="24" name="Rectangle 23"/>
            <p:cNvSpPr>
              <a:spLocks noChangeArrowheads="1"/>
            </p:cNvSpPr>
            <p:nvPr/>
          </p:nvSpPr>
          <p:spPr bwMode="auto">
            <a:xfrm>
              <a:off x="5069" y="1655"/>
              <a:ext cx="128" cy="248"/>
            </a:xfrm>
            <a:prstGeom prst="rect">
              <a:avLst/>
            </a:prstGeom>
            <a:noFill/>
            <a:ln w="12700">
              <a:noFill/>
              <a:miter lim="800000"/>
              <a:headEnd/>
              <a:tailEnd/>
            </a:ln>
            <a:effectLst/>
          </p:spPr>
          <p:txBody>
            <a:bodyPr wrap="none"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sp>
          <p:nvSpPr>
            <p:cNvPr id="25" name="Rectangle 24"/>
            <p:cNvSpPr>
              <a:spLocks noChangeArrowheads="1"/>
            </p:cNvSpPr>
            <p:nvPr/>
          </p:nvSpPr>
          <p:spPr bwMode="auto">
            <a:xfrm>
              <a:off x="518" y="2182"/>
              <a:ext cx="822" cy="248"/>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sp>
          <p:nvSpPr>
            <p:cNvPr id="26" name="Rectangle 25"/>
            <p:cNvSpPr>
              <a:spLocks noChangeArrowheads="1"/>
            </p:cNvSpPr>
            <p:nvPr/>
          </p:nvSpPr>
          <p:spPr bwMode="auto">
            <a:xfrm>
              <a:off x="3398" y="2470"/>
              <a:ext cx="2454" cy="248"/>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grpSp>
      <p:sp>
        <p:nvSpPr>
          <p:cNvPr id="27" name="Rectangle 26"/>
          <p:cNvSpPr/>
          <p:nvPr/>
        </p:nvSpPr>
        <p:spPr>
          <a:xfrm>
            <a:off x="3080798" y="3826659"/>
            <a:ext cx="4572000" cy="1846659"/>
          </a:xfrm>
          <a:prstGeom prst="rect">
            <a:avLst/>
          </a:prstGeom>
        </p:spPr>
        <p:txBody>
          <a:bodyPr>
            <a:spAutoFit/>
          </a:bodyPr>
          <a:lstStyle/>
          <a:p>
            <a:pPr marL="342900" indent="-342900">
              <a:buClr>
                <a:schemeClr val="tx1"/>
              </a:buClr>
              <a:buFont typeface="Arial" panose="020B0604020202020204" pitchFamily="34" charset="0"/>
              <a:buChar char="•"/>
            </a:pPr>
            <a:r>
              <a:rPr lang="fr-FR" altLang="fr-FR" sz="1900" dirty="0"/>
              <a:t>Tumeur </a:t>
            </a:r>
            <a:r>
              <a:rPr lang="fr-FR" altLang="fr-FR" sz="1900" dirty="0" err="1"/>
              <a:t>infiltrante</a:t>
            </a:r>
            <a:r>
              <a:rPr lang="fr-FR" altLang="fr-FR" sz="1900" dirty="0"/>
              <a:t> de plus de </a:t>
            </a:r>
            <a:r>
              <a:rPr lang="fr-FR" altLang="fr-FR" sz="1900" dirty="0" smtClean="0"/>
              <a:t>4-5 cm,</a:t>
            </a:r>
            <a:endParaRPr lang="fr-FR" altLang="fr-FR" sz="1900" dirty="0"/>
          </a:p>
          <a:p>
            <a:pPr marL="342900" indent="-342900">
              <a:buClr>
                <a:schemeClr val="tx1"/>
              </a:buClr>
              <a:buFont typeface="Arial" panose="020B0604020202020204" pitchFamily="34" charset="0"/>
              <a:buChar char="•"/>
            </a:pPr>
            <a:r>
              <a:rPr lang="fr-FR" altLang="fr-FR" sz="1900" dirty="0" smtClean="0"/>
              <a:t>Tumeur </a:t>
            </a:r>
            <a:r>
              <a:rPr lang="fr-FR" altLang="fr-FR" sz="1900" dirty="0" err="1"/>
              <a:t>infiltrante</a:t>
            </a:r>
            <a:r>
              <a:rPr lang="fr-FR" altLang="fr-FR" sz="1900" dirty="0"/>
              <a:t> </a:t>
            </a:r>
            <a:r>
              <a:rPr lang="fr-FR" altLang="fr-FR" sz="1900" dirty="0" smtClean="0"/>
              <a:t>multifocale,</a:t>
            </a:r>
            <a:endParaRPr lang="fr-FR" altLang="fr-FR" sz="1900" dirty="0"/>
          </a:p>
          <a:p>
            <a:pPr marL="342900" indent="-342900">
              <a:buClr>
                <a:schemeClr val="tx1"/>
              </a:buClr>
              <a:buFont typeface="Arial" panose="020B0604020202020204" pitchFamily="34" charset="0"/>
              <a:buChar char="•"/>
            </a:pPr>
            <a:r>
              <a:rPr lang="fr-FR" altLang="fr-FR" sz="1900" dirty="0" smtClean="0"/>
              <a:t>Tumeur </a:t>
            </a:r>
            <a:r>
              <a:rPr lang="fr-FR" altLang="fr-FR" sz="1900" dirty="0" err="1"/>
              <a:t>infiltrante</a:t>
            </a:r>
            <a:r>
              <a:rPr lang="fr-FR" altLang="fr-FR" sz="1900" dirty="0"/>
              <a:t> atteignant la peau ou le </a:t>
            </a:r>
            <a:r>
              <a:rPr lang="fr-FR" altLang="fr-FR" sz="1900" dirty="0" smtClean="0"/>
              <a:t>muscle, </a:t>
            </a:r>
          </a:p>
          <a:p>
            <a:pPr marL="342900" indent="-342900">
              <a:buClr>
                <a:schemeClr val="tx1"/>
              </a:buClr>
              <a:buFont typeface="Arial" panose="020B0604020202020204" pitchFamily="34" charset="0"/>
              <a:buChar char="•"/>
            </a:pPr>
            <a:r>
              <a:rPr lang="fr-FR" altLang="fr-FR" sz="1900" dirty="0" smtClean="0"/>
              <a:t>Tumeur triple négative, </a:t>
            </a:r>
          </a:p>
          <a:p>
            <a:pPr marL="342900" indent="-342900">
              <a:buClr>
                <a:schemeClr val="tx1"/>
              </a:buClr>
              <a:buFont typeface="Arial" panose="020B0604020202020204" pitchFamily="34" charset="0"/>
              <a:buChar char="•"/>
            </a:pPr>
            <a:r>
              <a:rPr lang="fr-FR" altLang="fr-FR" sz="1900" dirty="0" smtClean="0">
                <a:sym typeface="Wingdings" panose="05000000000000000000" pitchFamily="2" charset="2"/>
              </a:rPr>
              <a:t>Tumeur indifférenciée.</a:t>
            </a:r>
            <a:endParaRPr lang="fr-FR" altLang="fr-FR" sz="1900" dirty="0"/>
          </a:p>
        </p:txBody>
      </p:sp>
      <p:sp>
        <p:nvSpPr>
          <p:cNvPr id="28" name="Rectangle 27"/>
          <p:cNvSpPr/>
          <p:nvPr/>
        </p:nvSpPr>
        <p:spPr>
          <a:xfrm>
            <a:off x="2211500" y="6174738"/>
            <a:ext cx="5856090" cy="384721"/>
          </a:xfrm>
          <a:prstGeom prst="rect">
            <a:avLst/>
          </a:prstGeom>
        </p:spPr>
        <p:txBody>
          <a:bodyPr wrap="none">
            <a:spAutoFit/>
          </a:bodyPr>
          <a:lstStyle/>
          <a:p>
            <a:r>
              <a:rPr lang="fr-FR" altLang="fr-FR" sz="1900" u="sng" dirty="0"/>
              <a:t>Dose</a:t>
            </a:r>
            <a:r>
              <a:rPr lang="fr-FR" altLang="fr-FR" sz="1900" dirty="0"/>
              <a:t> : 50 Gy, 25 </a:t>
            </a:r>
            <a:r>
              <a:rPr lang="fr-FR" altLang="fr-FR" sz="1900" dirty="0" smtClean="0"/>
              <a:t>fractions , </a:t>
            </a:r>
            <a:r>
              <a:rPr lang="fr-FR" altLang="fr-FR" sz="1900" dirty="0"/>
              <a:t>2 </a:t>
            </a:r>
            <a:r>
              <a:rPr lang="fr-FR" altLang="fr-FR" sz="1900" dirty="0" smtClean="0"/>
              <a:t>Gy/fraction, </a:t>
            </a:r>
            <a:r>
              <a:rPr lang="fr-FR" altLang="fr-FR" sz="1900" dirty="0"/>
              <a:t>5 semaines</a:t>
            </a:r>
          </a:p>
        </p:txBody>
      </p:sp>
      <p:pic>
        <p:nvPicPr>
          <p:cNvPr id="29"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sp>
        <p:nvSpPr>
          <p:cNvPr id="30" name="Espace réservé du numéro de diapositive 29"/>
          <p:cNvSpPr>
            <a:spLocks noGrp="1"/>
          </p:cNvSpPr>
          <p:nvPr>
            <p:ph type="sldNum" sz="quarter" idx="12"/>
          </p:nvPr>
        </p:nvSpPr>
        <p:spPr>
          <a:xfrm>
            <a:off x="8299153" y="44624"/>
            <a:ext cx="762000" cy="365125"/>
          </a:xfrm>
        </p:spPr>
        <p:txBody>
          <a:bodyPr/>
          <a:lstStyle/>
          <a:p>
            <a:fld id="{BFBC3150-ACAE-4811-9650-668F0020AE14}" type="slidenum">
              <a:rPr lang="fr-FR" smtClean="0"/>
              <a:t>27</a:t>
            </a:fld>
            <a:endParaRPr lang="fr-FR" dirty="0"/>
          </a:p>
        </p:txBody>
      </p:sp>
    </p:spTree>
    <p:extLst>
      <p:ext uri="{BB962C8B-B14F-4D97-AF65-F5344CB8AC3E}">
        <p14:creationId xmlns:p14="http://schemas.microsoft.com/office/powerpoint/2010/main" val="382306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radiothérapie </a:t>
            </a:r>
            <a:r>
              <a:rPr lang="fr-FR" dirty="0" smtClean="0"/>
              <a:t>post-opératoire:</a:t>
            </a:r>
            <a:endParaRPr lang="fr-FR" dirty="0"/>
          </a:p>
        </p:txBody>
      </p:sp>
      <p:sp>
        <p:nvSpPr>
          <p:cNvPr id="3" name="Espace réservé du contenu 2"/>
          <p:cNvSpPr>
            <a:spLocks noGrp="1"/>
          </p:cNvSpPr>
          <p:nvPr>
            <p:ph idx="1"/>
          </p:nvPr>
        </p:nvSpPr>
        <p:spPr>
          <a:xfrm>
            <a:off x="755576" y="1772816"/>
            <a:ext cx="8229600" cy="2824519"/>
          </a:xfrm>
        </p:spPr>
        <p:txBody>
          <a:bodyPr>
            <a:normAutofit/>
          </a:bodyPr>
          <a:lstStyle/>
          <a:p>
            <a:pPr marL="137160" indent="0">
              <a:buNone/>
            </a:pPr>
            <a:r>
              <a:rPr lang="fr-FR" altLang="fr-FR" sz="1800" b="1" u="sng" dirty="0" smtClean="0">
                <a:latin typeface="Times New Roman" pitchFamily="18" charset="0"/>
              </a:rPr>
              <a:t>LE SEIN APRÈS TRAITEMENT CONSERVATEUR:</a:t>
            </a:r>
          </a:p>
          <a:p>
            <a:pPr marL="137160" indent="0">
              <a:buNone/>
            </a:pPr>
            <a:endParaRPr lang="fr-FR" sz="2000" dirty="0"/>
          </a:p>
          <a:p>
            <a:pPr>
              <a:buFont typeface="Arial" panose="020B0604020202020204" pitchFamily="34" charset="0"/>
              <a:buChar char="•"/>
            </a:pPr>
            <a:r>
              <a:rPr lang="fr-FR" altLang="fr-FR" sz="2000" dirty="0"/>
              <a:t>Traitement de référence des cancers invasifs </a:t>
            </a:r>
            <a:r>
              <a:rPr lang="fr-FR" altLang="fr-FR" sz="2000" dirty="0" smtClean="0"/>
              <a:t>systématique,</a:t>
            </a:r>
            <a:endParaRPr lang="fr-FR" altLang="fr-FR" sz="2000" dirty="0"/>
          </a:p>
          <a:p>
            <a:pPr>
              <a:buFont typeface="Arial" panose="020B0604020202020204" pitchFamily="34" charset="0"/>
              <a:buChar char="•"/>
            </a:pPr>
            <a:r>
              <a:rPr lang="fr-FR" altLang="fr-FR" sz="2000" dirty="0"/>
              <a:t>Dose : 50 Gy, 25 </a:t>
            </a:r>
            <a:r>
              <a:rPr lang="fr-FR" altLang="fr-FR" sz="2000" dirty="0" smtClean="0"/>
              <a:t>fractions, </a:t>
            </a:r>
            <a:r>
              <a:rPr lang="fr-FR" altLang="fr-FR" sz="2000" dirty="0"/>
              <a:t>2 </a:t>
            </a:r>
            <a:r>
              <a:rPr lang="fr-FR" altLang="fr-FR" sz="2000" dirty="0" smtClean="0"/>
              <a:t>Gy/fractions, </a:t>
            </a:r>
            <a:r>
              <a:rPr lang="fr-FR" altLang="fr-FR" sz="2000" dirty="0"/>
              <a:t>5 </a:t>
            </a:r>
            <a:r>
              <a:rPr lang="fr-FR" altLang="fr-FR" sz="2000" dirty="0" smtClean="0"/>
              <a:t>semaines,</a:t>
            </a:r>
            <a:endParaRPr lang="fr-FR" altLang="fr-FR" sz="2000" dirty="0"/>
          </a:p>
          <a:p>
            <a:pPr>
              <a:buFont typeface="Arial" panose="020B0604020202020204" pitchFamily="34" charset="0"/>
              <a:buChar char="•"/>
            </a:pPr>
            <a:r>
              <a:rPr lang="fr-FR" altLang="fr-FR" sz="2000" dirty="0"/>
              <a:t>Pas de </a:t>
            </a:r>
            <a:r>
              <a:rPr lang="fr-FR" altLang="fr-FR" sz="2000" dirty="0" err="1"/>
              <a:t>boost</a:t>
            </a:r>
            <a:r>
              <a:rPr lang="fr-FR" altLang="fr-FR" sz="2000" dirty="0"/>
              <a:t> pour in </a:t>
            </a:r>
            <a:r>
              <a:rPr lang="fr-FR" altLang="fr-FR" sz="2000" dirty="0" smtClean="0"/>
              <a:t>situ,</a:t>
            </a:r>
            <a:endParaRPr lang="fr-FR" altLang="fr-FR" sz="2000" dirty="0"/>
          </a:p>
          <a:p>
            <a:pPr>
              <a:buFont typeface="Arial" panose="020B0604020202020204" pitchFamily="34" charset="0"/>
              <a:buChar char="•"/>
            </a:pPr>
            <a:r>
              <a:rPr lang="fr-FR" altLang="fr-FR" sz="2000" dirty="0"/>
              <a:t>+/- </a:t>
            </a:r>
            <a:r>
              <a:rPr lang="fr-FR" altLang="fr-FR" sz="2000" dirty="0" err="1"/>
              <a:t>Boost</a:t>
            </a:r>
            <a:r>
              <a:rPr lang="fr-FR" altLang="fr-FR" sz="2000" dirty="0"/>
              <a:t> du lit </a:t>
            </a:r>
            <a:r>
              <a:rPr lang="fr-FR" altLang="fr-FR" sz="2000" dirty="0" smtClean="0"/>
              <a:t>chirurgical, en </a:t>
            </a:r>
            <a:r>
              <a:rPr lang="fr-FR" altLang="fr-FR" sz="2000" dirty="0"/>
              <a:t>fonction de </a:t>
            </a:r>
            <a:r>
              <a:rPr lang="fr-FR" altLang="fr-FR" sz="2000" dirty="0" smtClean="0"/>
              <a:t>l’âge (Pas de </a:t>
            </a:r>
            <a:r>
              <a:rPr lang="fr-FR" altLang="fr-FR" sz="2000" dirty="0" err="1" smtClean="0"/>
              <a:t>boost</a:t>
            </a:r>
            <a:r>
              <a:rPr lang="fr-FR" altLang="fr-FR" sz="2000" dirty="0" smtClean="0"/>
              <a:t> à partir de 75 ans. Récidive 10 ans).</a:t>
            </a:r>
            <a:endParaRPr lang="fr-FR" altLang="fr-FR" sz="2000" dirty="0"/>
          </a:p>
          <a:p>
            <a:pPr>
              <a:buFont typeface="Arial" panose="020B0604020202020204" pitchFamily="34" charset="0"/>
              <a:buChar char="•"/>
            </a:pPr>
            <a:endParaRPr lang="fr-FR" sz="1800" dirty="0">
              <a:solidFill>
                <a:srgbClr val="FFFF00"/>
              </a:solidFill>
              <a:latin typeface="Times New Roman" pitchFamily="18" charset="0"/>
            </a:endParaRPr>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
          <p:cNvGrpSpPr>
            <a:grpSpLocks/>
          </p:cNvGrpSpPr>
          <p:nvPr/>
        </p:nvGrpSpPr>
        <p:grpSpPr bwMode="auto">
          <a:xfrm>
            <a:off x="5076056" y="3778401"/>
            <a:ext cx="3941316" cy="2584172"/>
            <a:chOff x="518" y="436"/>
            <a:chExt cx="5382" cy="3023"/>
          </a:xfrm>
        </p:grpSpPr>
        <p:sp>
          <p:nvSpPr>
            <p:cNvPr id="6" name="Freeform 4"/>
            <p:cNvSpPr>
              <a:spLocks/>
            </p:cNvSpPr>
            <p:nvPr/>
          </p:nvSpPr>
          <p:spPr bwMode="auto">
            <a:xfrm>
              <a:off x="857" y="1490"/>
              <a:ext cx="737" cy="1645"/>
            </a:xfrm>
            <a:custGeom>
              <a:avLst/>
              <a:gdLst>
                <a:gd name="T0" fmla="*/ 736 w 737"/>
                <a:gd name="T1" fmla="*/ 31 h 1645"/>
                <a:gd name="T2" fmla="*/ 720 w 737"/>
                <a:gd name="T3" fmla="*/ 78 h 1645"/>
                <a:gd name="T4" fmla="*/ 688 w 737"/>
                <a:gd name="T5" fmla="*/ 125 h 1645"/>
                <a:gd name="T6" fmla="*/ 633 w 737"/>
                <a:gd name="T7" fmla="*/ 157 h 1645"/>
                <a:gd name="T8" fmla="*/ 578 w 737"/>
                <a:gd name="T9" fmla="*/ 173 h 1645"/>
                <a:gd name="T10" fmla="*/ 531 w 737"/>
                <a:gd name="T11" fmla="*/ 173 h 1645"/>
                <a:gd name="T12" fmla="*/ 484 w 737"/>
                <a:gd name="T13" fmla="*/ 173 h 1645"/>
                <a:gd name="T14" fmla="*/ 436 w 737"/>
                <a:gd name="T15" fmla="*/ 173 h 1645"/>
                <a:gd name="T16" fmla="*/ 389 w 737"/>
                <a:gd name="T17" fmla="*/ 173 h 1645"/>
                <a:gd name="T18" fmla="*/ 334 w 737"/>
                <a:gd name="T19" fmla="*/ 180 h 1645"/>
                <a:gd name="T20" fmla="*/ 287 w 737"/>
                <a:gd name="T21" fmla="*/ 196 h 1645"/>
                <a:gd name="T22" fmla="*/ 240 w 737"/>
                <a:gd name="T23" fmla="*/ 220 h 1645"/>
                <a:gd name="T24" fmla="*/ 200 w 737"/>
                <a:gd name="T25" fmla="*/ 267 h 1645"/>
                <a:gd name="T26" fmla="*/ 161 w 737"/>
                <a:gd name="T27" fmla="*/ 314 h 1645"/>
                <a:gd name="T28" fmla="*/ 130 w 737"/>
                <a:gd name="T29" fmla="*/ 361 h 1645"/>
                <a:gd name="T30" fmla="*/ 106 w 737"/>
                <a:gd name="T31" fmla="*/ 416 h 1645"/>
                <a:gd name="T32" fmla="*/ 82 w 737"/>
                <a:gd name="T33" fmla="*/ 471 h 1645"/>
                <a:gd name="T34" fmla="*/ 67 w 737"/>
                <a:gd name="T35" fmla="*/ 527 h 1645"/>
                <a:gd name="T36" fmla="*/ 67 w 737"/>
                <a:gd name="T37" fmla="*/ 574 h 1645"/>
                <a:gd name="T38" fmla="*/ 51 w 737"/>
                <a:gd name="T39" fmla="*/ 621 h 1645"/>
                <a:gd name="T40" fmla="*/ 51 w 737"/>
                <a:gd name="T41" fmla="*/ 668 h 1645"/>
                <a:gd name="T42" fmla="*/ 43 w 737"/>
                <a:gd name="T43" fmla="*/ 715 h 1645"/>
                <a:gd name="T44" fmla="*/ 43 w 737"/>
                <a:gd name="T45" fmla="*/ 763 h 1645"/>
                <a:gd name="T46" fmla="*/ 35 w 737"/>
                <a:gd name="T47" fmla="*/ 810 h 1645"/>
                <a:gd name="T48" fmla="*/ 27 w 737"/>
                <a:gd name="T49" fmla="*/ 865 h 1645"/>
                <a:gd name="T50" fmla="*/ 19 w 737"/>
                <a:gd name="T51" fmla="*/ 928 h 1645"/>
                <a:gd name="T52" fmla="*/ 12 w 737"/>
                <a:gd name="T53" fmla="*/ 983 h 1645"/>
                <a:gd name="T54" fmla="*/ 12 w 737"/>
                <a:gd name="T55" fmla="*/ 1038 h 1645"/>
                <a:gd name="T56" fmla="*/ 12 w 737"/>
                <a:gd name="T57" fmla="*/ 1093 h 1645"/>
                <a:gd name="T58" fmla="*/ 12 w 737"/>
                <a:gd name="T59" fmla="*/ 1140 h 1645"/>
                <a:gd name="T60" fmla="*/ 12 w 737"/>
                <a:gd name="T61" fmla="*/ 1187 h 1645"/>
                <a:gd name="T62" fmla="*/ 12 w 737"/>
                <a:gd name="T63" fmla="*/ 1266 h 1645"/>
                <a:gd name="T64" fmla="*/ 12 w 737"/>
                <a:gd name="T65" fmla="*/ 1313 h 1645"/>
                <a:gd name="T66" fmla="*/ 12 w 737"/>
                <a:gd name="T67" fmla="*/ 1360 h 1645"/>
                <a:gd name="T68" fmla="*/ 12 w 737"/>
                <a:gd name="T69" fmla="*/ 1423 h 1645"/>
                <a:gd name="T70" fmla="*/ 12 w 737"/>
                <a:gd name="T71" fmla="*/ 1471 h 1645"/>
                <a:gd name="T72" fmla="*/ 12 w 737"/>
                <a:gd name="T73" fmla="*/ 1526 h 1645"/>
                <a:gd name="T74" fmla="*/ 12 w 737"/>
                <a:gd name="T75" fmla="*/ 1573 h 1645"/>
                <a:gd name="T76" fmla="*/ 19 w 737"/>
                <a:gd name="T77" fmla="*/ 1620 h 1645"/>
                <a:gd name="T78" fmla="*/ 0 w 737"/>
                <a:gd name="T79" fmla="*/ 1632 h 16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7"/>
                <a:gd name="T121" fmla="*/ 0 h 1645"/>
                <a:gd name="T122" fmla="*/ 737 w 737"/>
                <a:gd name="T123" fmla="*/ 1645 h 16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7" h="1645">
                  <a:moveTo>
                    <a:pt x="720" y="0"/>
                  </a:moveTo>
                  <a:lnTo>
                    <a:pt x="736" y="31"/>
                  </a:lnTo>
                  <a:lnTo>
                    <a:pt x="728" y="55"/>
                  </a:lnTo>
                  <a:lnTo>
                    <a:pt x="720" y="78"/>
                  </a:lnTo>
                  <a:lnTo>
                    <a:pt x="704" y="102"/>
                  </a:lnTo>
                  <a:lnTo>
                    <a:pt x="688" y="125"/>
                  </a:lnTo>
                  <a:lnTo>
                    <a:pt x="665" y="141"/>
                  </a:lnTo>
                  <a:lnTo>
                    <a:pt x="633" y="157"/>
                  </a:lnTo>
                  <a:lnTo>
                    <a:pt x="602" y="165"/>
                  </a:lnTo>
                  <a:lnTo>
                    <a:pt x="578" y="173"/>
                  </a:lnTo>
                  <a:lnTo>
                    <a:pt x="555" y="173"/>
                  </a:lnTo>
                  <a:lnTo>
                    <a:pt x="531" y="173"/>
                  </a:lnTo>
                  <a:lnTo>
                    <a:pt x="507" y="173"/>
                  </a:lnTo>
                  <a:lnTo>
                    <a:pt x="484" y="173"/>
                  </a:lnTo>
                  <a:lnTo>
                    <a:pt x="460" y="173"/>
                  </a:lnTo>
                  <a:lnTo>
                    <a:pt x="436" y="173"/>
                  </a:lnTo>
                  <a:lnTo>
                    <a:pt x="413" y="173"/>
                  </a:lnTo>
                  <a:lnTo>
                    <a:pt x="389" y="173"/>
                  </a:lnTo>
                  <a:lnTo>
                    <a:pt x="358" y="173"/>
                  </a:lnTo>
                  <a:lnTo>
                    <a:pt x="334" y="180"/>
                  </a:lnTo>
                  <a:lnTo>
                    <a:pt x="311" y="188"/>
                  </a:lnTo>
                  <a:lnTo>
                    <a:pt x="287" y="196"/>
                  </a:lnTo>
                  <a:lnTo>
                    <a:pt x="263" y="212"/>
                  </a:lnTo>
                  <a:lnTo>
                    <a:pt x="240" y="220"/>
                  </a:lnTo>
                  <a:lnTo>
                    <a:pt x="216" y="243"/>
                  </a:lnTo>
                  <a:lnTo>
                    <a:pt x="200" y="267"/>
                  </a:lnTo>
                  <a:lnTo>
                    <a:pt x="185" y="291"/>
                  </a:lnTo>
                  <a:lnTo>
                    <a:pt x="161" y="314"/>
                  </a:lnTo>
                  <a:lnTo>
                    <a:pt x="145" y="338"/>
                  </a:lnTo>
                  <a:lnTo>
                    <a:pt x="130" y="361"/>
                  </a:lnTo>
                  <a:lnTo>
                    <a:pt x="122" y="385"/>
                  </a:lnTo>
                  <a:lnTo>
                    <a:pt x="106" y="416"/>
                  </a:lnTo>
                  <a:lnTo>
                    <a:pt x="90" y="448"/>
                  </a:lnTo>
                  <a:lnTo>
                    <a:pt x="82" y="471"/>
                  </a:lnTo>
                  <a:lnTo>
                    <a:pt x="74" y="503"/>
                  </a:lnTo>
                  <a:lnTo>
                    <a:pt x="67" y="527"/>
                  </a:lnTo>
                  <a:lnTo>
                    <a:pt x="67" y="550"/>
                  </a:lnTo>
                  <a:lnTo>
                    <a:pt x="67" y="574"/>
                  </a:lnTo>
                  <a:lnTo>
                    <a:pt x="59" y="597"/>
                  </a:lnTo>
                  <a:lnTo>
                    <a:pt x="51" y="621"/>
                  </a:lnTo>
                  <a:lnTo>
                    <a:pt x="51" y="645"/>
                  </a:lnTo>
                  <a:lnTo>
                    <a:pt x="51" y="668"/>
                  </a:lnTo>
                  <a:lnTo>
                    <a:pt x="43" y="692"/>
                  </a:lnTo>
                  <a:lnTo>
                    <a:pt x="43" y="715"/>
                  </a:lnTo>
                  <a:lnTo>
                    <a:pt x="43" y="739"/>
                  </a:lnTo>
                  <a:lnTo>
                    <a:pt x="43" y="763"/>
                  </a:lnTo>
                  <a:lnTo>
                    <a:pt x="43" y="786"/>
                  </a:lnTo>
                  <a:lnTo>
                    <a:pt x="35" y="810"/>
                  </a:lnTo>
                  <a:lnTo>
                    <a:pt x="35" y="833"/>
                  </a:lnTo>
                  <a:lnTo>
                    <a:pt x="27" y="865"/>
                  </a:lnTo>
                  <a:lnTo>
                    <a:pt x="19" y="896"/>
                  </a:lnTo>
                  <a:lnTo>
                    <a:pt x="19" y="928"/>
                  </a:lnTo>
                  <a:lnTo>
                    <a:pt x="12" y="959"/>
                  </a:lnTo>
                  <a:lnTo>
                    <a:pt x="12" y="983"/>
                  </a:lnTo>
                  <a:lnTo>
                    <a:pt x="12" y="1006"/>
                  </a:lnTo>
                  <a:lnTo>
                    <a:pt x="12" y="1038"/>
                  </a:lnTo>
                  <a:lnTo>
                    <a:pt x="12" y="1069"/>
                  </a:lnTo>
                  <a:lnTo>
                    <a:pt x="12" y="1093"/>
                  </a:lnTo>
                  <a:lnTo>
                    <a:pt x="12" y="1117"/>
                  </a:lnTo>
                  <a:lnTo>
                    <a:pt x="12" y="1140"/>
                  </a:lnTo>
                  <a:lnTo>
                    <a:pt x="12" y="1164"/>
                  </a:lnTo>
                  <a:lnTo>
                    <a:pt x="12" y="1187"/>
                  </a:lnTo>
                  <a:lnTo>
                    <a:pt x="12" y="1242"/>
                  </a:lnTo>
                  <a:lnTo>
                    <a:pt x="12" y="1266"/>
                  </a:lnTo>
                  <a:lnTo>
                    <a:pt x="12" y="1290"/>
                  </a:lnTo>
                  <a:lnTo>
                    <a:pt x="12" y="1313"/>
                  </a:lnTo>
                  <a:lnTo>
                    <a:pt x="12" y="1337"/>
                  </a:lnTo>
                  <a:lnTo>
                    <a:pt x="12" y="1360"/>
                  </a:lnTo>
                  <a:lnTo>
                    <a:pt x="12" y="1392"/>
                  </a:lnTo>
                  <a:lnTo>
                    <a:pt x="12" y="1423"/>
                  </a:lnTo>
                  <a:lnTo>
                    <a:pt x="12" y="1447"/>
                  </a:lnTo>
                  <a:lnTo>
                    <a:pt x="12" y="1471"/>
                  </a:lnTo>
                  <a:lnTo>
                    <a:pt x="12" y="1494"/>
                  </a:lnTo>
                  <a:lnTo>
                    <a:pt x="12" y="1526"/>
                  </a:lnTo>
                  <a:lnTo>
                    <a:pt x="12" y="1549"/>
                  </a:lnTo>
                  <a:lnTo>
                    <a:pt x="12" y="1573"/>
                  </a:lnTo>
                  <a:lnTo>
                    <a:pt x="12" y="1596"/>
                  </a:lnTo>
                  <a:lnTo>
                    <a:pt x="19" y="1620"/>
                  </a:lnTo>
                  <a:lnTo>
                    <a:pt x="19" y="1644"/>
                  </a:lnTo>
                  <a:lnTo>
                    <a:pt x="0" y="163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7" name="Freeform 5"/>
            <p:cNvSpPr>
              <a:spLocks/>
            </p:cNvSpPr>
            <p:nvPr/>
          </p:nvSpPr>
          <p:spPr bwMode="auto">
            <a:xfrm>
              <a:off x="1337" y="1730"/>
              <a:ext cx="532" cy="327"/>
            </a:xfrm>
            <a:custGeom>
              <a:avLst/>
              <a:gdLst>
                <a:gd name="T0" fmla="*/ 96 w 532"/>
                <a:gd name="T1" fmla="*/ 0 h 327"/>
                <a:gd name="T2" fmla="*/ 130 w 532"/>
                <a:gd name="T3" fmla="*/ 35 h 327"/>
                <a:gd name="T4" fmla="*/ 137 w 532"/>
                <a:gd name="T5" fmla="*/ 58 h 327"/>
                <a:gd name="T6" fmla="*/ 153 w 532"/>
                <a:gd name="T7" fmla="*/ 82 h 327"/>
                <a:gd name="T8" fmla="*/ 177 w 532"/>
                <a:gd name="T9" fmla="*/ 98 h 327"/>
                <a:gd name="T10" fmla="*/ 200 w 532"/>
                <a:gd name="T11" fmla="*/ 106 h 327"/>
                <a:gd name="T12" fmla="*/ 232 w 532"/>
                <a:gd name="T13" fmla="*/ 121 h 327"/>
                <a:gd name="T14" fmla="*/ 256 w 532"/>
                <a:gd name="T15" fmla="*/ 129 h 327"/>
                <a:gd name="T16" fmla="*/ 279 w 532"/>
                <a:gd name="T17" fmla="*/ 137 h 327"/>
                <a:gd name="T18" fmla="*/ 303 w 532"/>
                <a:gd name="T19" fmla="*/ 145 h 327"/>
                <a:gd name="T20" fmla="*/ 326 w 532"/>
                <a:gd name="T21" fmla="*/ 153 h 327"/>
                <a:gd name="T22" fmla="*/ 358 w 532"/>
                <a:gd name="T23" fmla="*/ 161 h 327"/>
                <a:gd name="T24" fmla="*/ 381 w 532"/>
                <a:gd name="T25" fmla="*/ 169 h 327"/>
                <a:gd name="T26" fmla="*/ 405 w 532"/>
                <a:gd name="T27" fmla="*/ 169 h 327"/>
                <a:gd name="T28" fmla="*/ 429 w 532"/>
                <a:gd name="T29" fmla="*/ 176 h 327"/>
                <a:gd name="T30" fmla="*/ 452 w 532"/>
                <a:gd name="T31" fmla="*/ 184 h 327"/>
                <a:gd name="T32" fmla="*/ 476 w 532"/>
                <a:gd name="T33" fmla="*/ 184 h 327"/>
                <a:gd name="T34" fmla="*/ 499 w 532"/>
                <a:gd name="T35" fmla="*/ 192 h 327"/>
                <a:gd name="T36" fmla="*/ 523 w 532"/>
                <a:gd name="T37" fmla="*/ 192 h 327"/>
                <a:gd name="T38" fmla="*/ 523 w 532"/>
                <a:gd name="T39" fmla="*/ 216 h 327"/>
                <a:gd name="T40" fmla="*/ 531 w 532"/>
                <a:gd name="T41" fmla="*/ 239 h 327"/>
                <a:gd name="T42" fmla="*/ 531 w 532"/>
                <a:gd name="T43" fmla="*/ 263 h 327"/>
                <a:gd name="T44" fmla="*/ 531 w 532"/>
                <a:gd name="T45" fmla="*/ 287 h 327"/>
                <a:gd name="T46" fmla="*/ 523 w 532"/>
                <a:gd name="T47" fmla="*/ 310 h 327"/>
                <a:gd name="T48" fmla="*/ 499 w 532"/>
                <a:gd name="T49" fmla="*/ 318 h 327"/>
                <a:gd name="T50" fmla="*/ 476 w 532"/>
                <a:gd name="T51" fmla="*/ 326 h 327"/>
                <a:gd name="T52" fmla="*/ 452 w 532"/>
                <a:gd name="T53" fmla="*/ 326 h 327"/>
                <a:gd name="T54" fmla="*/ 437 w 532"/>
                <a:gd name="T55" fmla="*/ 302 h 327"/>
                <a:gd name="T56" fmla="*/ 429 w 532"/>
                <a:gd name="T57" fmla="*/ 279 h 327"/>
                <a:gd name="T58" fmla="*/ 405 w 532"/>
                <a:gd name="T59" fmla="*/ 263 h 327"/>
                <a:gd name="T60" fmla="*/ 381 w 532"/>
                <a:gd name="T61" fmla="*/ 247 h 327"/>
                <a:gd name="T62" fmla="*/ 358 w 532"/>
                <a:gd name="T63" fmla="*/ 231 h 327"/>
                <a:gd name="T64" fmla="*/ 334 w 532"/>
                <a:gd name="T65" fmla="*/ 224 h 327"/>
                <a:gd name="T66" fmla="*/ 311 w 532"/>
                <a:gd name="T67" fmla="*/ 208 h 327"/>
                <a:gd name="T68" fmla="*/ 287 w 532"/>
                <a:gd name="T69" fmla="*/ 208 h 327"/>
                <a:gd name="T70" fmla="*/ 248 w 532"/>
                <a:gd name="T71" fmla="*/ 200 h 327"/>
                <a:gd name="T72" fmla="*/ 224 w 532"/>
                <a:gd name="T73" fmla="*/ 200 h 327"/>
                <a:gd name="T74" fmla="*/ 200 w 532"/>
                <a:gd name="T75" fmla="*/ 184 h 327"/>
                <a:gd name="T76" fmla="*/ 177 w 532"/>
                <a:gd name="T77" fmla="*/ 169 h 327"/>
                <a:gd name="T78" fmla="*/ 153 w 532"/>
                <a:gd name="T79" fmla="*/ 169 h 327"/>
                <a:gd name="T80" fmla="*/ 130 w 532"/>
                <a:gd name="T81" fmla="*/ 161 h 327"/>
                <a:gd name="T82" fmla="*/ 98 w 532"/>
                <a:gd name="T83" fmla="*/ 153 h 327"/>
                <a:gd name="T84" fmla="*/ 75 w 532"/>
                <a:gd name="T85" fmla="*/ 145 h 327"/>
                <a:gd name="T86" fmla="*/ 51 w 532"/>
                <a:gd name="T87" fmla="*/ 129 h 327"/>
                <a:gd name="T88" fmla="*/ 27 w 532"/>
                <a:gd name="T89" fmla="*/ 113 h 327"/>
                <a:gd name="T90" fmla="*/ 4 w 532"/>
                <a:gd name="T91" fmla="*/ 98 h 327"/>
                <a:gd name="T92" fmla="*/ 0 w 532"/>
                <a:gd name="T93" fmla="*/ 96 h 3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2"/>
                <a:gd name="T142" fmla="*/ 0 h 327"/>
                <a:gd name="T143" fmla="*/ 532 w 532"/>
                <a:gd name="T144" fmla="*/ 327 h 3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2" h="327">
                  <a:moveTo>
                    <a:pt x="96" y="0"/>
                  </a:moveTo>
                  <a:lnTo>
                    <a:pt x="130" y="35"/>
                  </a:lnTo>
                  <a:lnTo>
                    <a:pt x="137" y="58"/>
                  </a:lnTo>
                  <a:lnTo>
                    <a:pt x="153" y="82"/>
                  </a:lnTo>
                  <a:lnTo>
                    <a:pt x="177" y="98"/>
                  </a:lnTo>
                  <a:lnTo>
                    <a:pt x="200" y="106"/>
                  </a:lnTo>
                  <a:lnTo>
                    <a:pt x="232" y="121"/>
                  </a:lnTo>
                  <a:lnTo>
                    <a:pt x="256" y="129"/>
                  </a:lnTo>
                  <a:lnTo>
                    <a:pt x="279" y="137"/>
                  </a:lnTo>
                  <a:lnTo>
                    <a:pt x="303" y="145"/>
                  </a:lnTo>
                  <a:lnTo>
                    <a:pt x="326" y="153"/>
                  </a:lnTo>
                  <a:lnTo>
                    <a:pt x="358" y="161"/>
                  </a:lnTo>
                  <a:lnTo>
                    <a:pt x="381" y="169"/>
                  </a:lnTo>
                  <a:lnTo>
                    <a:pt x="405" y="169"/>
                  </a:lnTo>
                  <a:lnTo>
                    <a:pt x="429" y="176"/>
                  </a:lnTo>
                  <a:lnTo>
                    <a:pt x="452" y="184"/>
                  </a:lnTo>
                  <a:lnTo>
                    <a:pt x="476" y="184"/>
                  </a:lnTo>
                  <a:lnTo>
                    <a:pt x="499" y="192"/>
                  </a:lnTo>
                  <a:lnTo>
                    <a:pt x="523" y="192"/>
                  </a:lnTo>
                  <a:lnTo>
                    <a:pt x="523" y="216"/>
                  </a:lnTo>
                  <a:lnTo>
                    <a:pt x="531" y="239"/>
                  </a:lnTo>
                  <a:lnTo>
                    <a:pt x="531" y="263"/>
                  </a:lnTo>
                  <a:lnTo>
                    <a:pt x="531" y="287"/>
                  </a:lnTo>
                  <a:lnTo>
                    <a:pt x="523" y="310"/>
                  </a:lnTo>
                  <a:lnTo>
                    <a:pt x="499" y="318"/>
                  </a:lnTo>
                  <a:lnTo>
                    <a:pt x="476" y="326"/>
                  </a:lnTo>
                  <a:lnTo>
                    <a:pt x="452" y="326"/>
                  </a:lnTo>
                  <a:lnTo>
                    <a:pt x="437" y="302"/>
                  </a:lnTo>
                  <a:lnTo>
                    <a:pt x="429" y="279"/>
                  </a:lnTo>
                  <a:lnTo>
                    <a:pt x="405" y="263"/>
                  </a:lnTo>
                  <a:lnTo>
                    <a:pt x="381" y="247"/>
                  </a:lnTo>
                  <a:lnTo>
                    <a:pt x="358" y="231"/>
                  </a:lnTo>
                  <a:lnTo>
                    <a:pt x="334" y="224"/>
                  </a:lnTo>
                  <a:lnTo>
                    <a:pt x="311" y="208"/>
                  </a:lnTo>
                  <a:lnTo>
                    <a:pt x="287" y="208"/>
                  </a:lnTo>
                  <a:lnTo>
                    <a:pt x="248" y="200"/>
                  </a:lnTo>
                  <a:lnTo>
                    <a:pt x="224" y="200"/>
                  </a:lnTo>
                  <a:lnTo>
                    <a:pt x="200" y="184"/>
                  </a:lnTo>
                  <a:lnTo>
                    <a:pt x="177" y="169"/>
                  </a:lnTo>
                  <a:lnTo>
                    <a:pt x="153" y="169"/>
                  </a:lnTo>
                  <a:lnTo>
                    <a:pt x="130" y="161"/>
                  </a:lnTo>
                  <a:lnTo>
                    <a:pt x="98" y="153"/>
                  </a:lnTo>
                  <a:lnTo>
                    <a:pt x="75" y="145"/>
                  </a:lnTo>
                  <a:lnTo>
                    <a:pt x="51" y="129"/>
                  </a:lnTo>
                  <a:lnTo>
                    <a:pt x="27" y="113"/>
                  </a:lnTo>
                  <a:lnTo>
                    <a:pt x="4" y="98"/>
                  </a:lnTo>
                  <a:lnTo>
                    <a:pt x="0" y="9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8" name="Freeform 6"/>
            <p:cNvSpPr>
              <a:spLocks/>
            </p:cNvSpPr>
            <p:nvPr/>
          </p:nvSpPr>
          <p:spPr bwMode="auto">
            <a:xfrm>
              <a:off x="1834" y="1888"/>
              <a:ext cx="276" cy="984"/>
            </a:xfrm>
            <a:custGeom>
              <a:avLst/>
              <a:gdLst>
                <a:gd name="T0" fmla="*/ 31 w 276"/>
                <a:gd name="T1" fmla="*/ 141 h 984"/>
                <a:gd name="T2" fmla="*/ 15 w 276"/>
                <a:gd name="T3" fmla="*/ 94 h 984"/>
                <a:gd name="T4" fmla="*/ 0 w 276"/>
                <a:gd name="T5" fmla="*/ 47 h 984"/>
                <a:gd name="T6" fmla="*/ 23 w 276"/>
                <a:gd name="T7" fmla="*/ 8 h 984"/>
                <a:gd name="T8" fmla="*/ 71 w 276"/>
                <a:gd name="T9" fmla="*/ 0 h 984"/>
                <a:gd name="T10" fmla="*/ 118 w 276"/>
                <a:gd name="T11" fmla="*/ 0 h 984"/>
                <a:gd name="T12" fmla="*/ 165 w 276"/>
                <a:gd name="T13" fmla="*/ 0 h 984"/>
                <a:gd name="T14" fmla="*/ 212 w 276"/>
                <a:gd name="T15" fmla="*/ 0 h 984"/>
                <a:gd name="T16" fmla="*/ 259 w 276"/>
                <a:gd name="T17" fmla="*/ 23 h 984"/>
                <a:gd name="T18" fmla="*/ 275 w 276"/>
                <a:gd name="T19" fmla="*/ 70 h 984"/>
                <a:gd name="T20" fmla="*/ 275 w 276"/>
                <a:gd name="T21" fmla="*/ 118 h 984"/>
                <a:gd name="T22" fmla="*/ 236 w 276"/>
                <a:gd name="T23" fmla="*/ 157 h 984"/>
                <a:gd name="T24" fmla="*/ 220 w 276"/>
                <a:gd name="T25" fmla="*/ 212 h 984"/>
                <a:gd name="T26" fmla="*/ 220 w 276"/>
                <a:gd name="T27" fmla="*/ 259 h 984"/>
                <a:gd name="T28" fmla="*/ 220 w 276"/>
                <a:gd name="T29" fmla="*/ 306 h 984"/>
                <a:gd name="T30" fmla="*/ 220 w 276"/>
                <a:gd name="T31" fmla="*/ 354 h 984"/>
                <a:gd name="T32" fmla="*/ 220 w 276"/>
                <a:gd name="T33" fmla="*/ 401 h 984"/>
                <a:gd name="T34" fmla="*/ 228 w 276"/>
                <a:gd name="T35" fmla="*/ 456 h 984"/>
                <a:gd name="T36" fmla="*/ 228 w 276"/>
                <a:gd name="T37" fmla="*/ 503 h 984"/>
                <a:gd name="T38" fmla="*/ 244 w 276"/>
                <a:gd name="T39" fmla="*/ 550 h 984"/>
                <a:gd name="T40" fmla="*/ 252 w 276"/>
                <a:gd name="T41" fmla="*/ 605 h 984"/>
                <a:gd name="T42" fmla="*/ 252 w 276"/>
                <a:gd name="T43" fmla="*/ 653 h 984"/>
                <a:gd name="T44" fmla="*/ 252 w 276"/>
                <a:gd name="T45" fmla="*/ 700 h 984"/>
                <a:gd name="T46" fmla="*/ 252 w 276"/>
                <a:gd name="T47" fmla="*/ 747 h 984"/>
                <a:gd name="T48" fmla="*/ 252 w 276"/>
                <a:gd name="T49" fmla="*/ 794 h 984"/>
                <a:gd name="T50" fmla="*/ 236 w 276"/>
                <a:gd name="T51" fmla="*/ 841 h 984"/>
                <a:gd name="T52" fmla="*/ 212 w 276"/>
                <a:gd name="T53" fmla="*/ 889 h 984"/>
                <a:gd name="T54" fmla="*/ 197 w 276"/>
                <a:gd name="T55" fmla="*/ 936 h 984"/>
                <a:gd name="T56" fmla="*/ 165 w 276"/>
                <a:gd name="T57" fmla="*/ 983 h 984"/>
                <a:gd name="T58" fmla="*/ 126 w 276"/>
                <a:gd name="T59" fmla="*/ 959 h 984"/>
                <a:gd name="T60" fmla="*/ 110 w 276"/>
                <a:gd name="T61" fmla="*/ 904 h 984"/>
                <a:gd name="T62" fmla="*/ 78 w 276"/>
                <a:gd name="T63" fmla="*/ 857 h 984"/>
                <a:gd name="T64" fmla="*/ 47 w 276"/>
                <a:gd name="T65" fmla="*/ 810 h 984"/>
                <a:gd name="T66" fmla="*/ 39 w 276"/>
                <a:gd name="T67" fmla="*/ 739 h 984"/>
                <a:gd name="T68" fmla="*/ 39 w 276"/>
                <a:gd name="T69" fmla="*/ 692 h 984"/>
                <a:gd name="T70" fmla="*/ 39 w 276"/>
                <a:gd name="T71" fmla="*/ 637 h 984"/>
                <a:gd name="T72" fmla="*/ 47 w 276"/>
                <a:gd name="T73" fmla="*/ 590 h 984"/>
                <a:gd name="T74" fmla="*/ 63 w 276"/>
                <a:gd name="T75" fmla="*/ 542 h 984"/>
                <a:gd name="T76" fmla="*/ 71 w 276"/>
                <a:gd name="T77" fmla="*/ 472 h 984"/>
                <a:gd name="T78" fmla="*/ 78 w 276"/>
                <a:gd name="T79" fmla="*/ 424 h 984"/>
                <a:gd name="T80" fmla="*/ 86 w 276"/>
                <a:gd name="T81" fmla="*/ 369 h 984"/>
                <a:gd name="T82" fmla="*/ 94 w 276"/>
                <a:gd name="T83" fmla="*/ 306 h 984"/>
                <a:gd name="T84" fmla="*/ 94 w 276"/>
                <a:gd name="T85" fmla="*/ 251 h 984"/>
                <a:gd name="T86" fmla="*/ 86 w 276"/>
                <a:gd name="T87" fmla="*/ 204 h 9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984"/>
                <a:gd name="T134" fmla="*/ 276 w 276"/>
                <a:gd name="T135" fmla="*/ 984 h 9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984">
                  <a:moveTo>
                    <a:pt x="44" y="175"/>
                  </a:moveTo>
                  <a:lnTo>
                    <a:pt x="31" y="141"/>
                  </a:lnTo>
                  <a:lnTo>
                    <a:pt x="31" y="118"/>
                  </a:lnTo>
                  <a:lnTo>
                    <a:pt x="15" y="94"/>
                  </a:lnTo>
                  <a:lnTo>
                    <a:pt x="8" y="70"/>
                  </a:lnTo>
                  <a:lnTo>
                    <a:pt x="0" y="47"/>
                  </a:lnTo>
                  <a:lnTo>
                    <a:pt x="0" y="23"/>
                  </a:lnTo>
                  <a:lnTo>
                    <a:pt x="23" y="8"/>
                  </a:lnTo>
                  <a:lnTo>
                    <a:pt x="47" y="8"/>
                  </a:lnTo>
                  <a:lnTo>
                    <a:pt x="71" y="0"/>
                  </a:lnTo>
                  <a:lnTo>
                    <a:pt x="94" y="0"/>
                  </a:lnTo>
                  <a:lnTo>
                    <a:pt x="118" y="0"/>
                  </a:lnTo>
                  <a:lnTo>
                    <a:pt x="141" y="0"/>
                  </a:lnTo>
                  <a:lnTo>
                    <a:pt x="165" y="0"/>
                  </a:lnTo>
                  <a:lnTo>
                    <a:pt x="189" y="0"/>
                  </a:lnTo>
                  <a:lnTo>
                    <a:pt x="212" y="0"/>
                  </a:lnTo>
                  <a:lnTo>
                    <a:pt x="236" y="8"/>
                  </a:lnTo>
                  <a:lnTo>
                    <a:pt x="259" y="23"/>
                  </a:lnTo>
                  <a:lnTo>
                    <a:pt x="275" y="47"/>
                  </a:lnTo>
                  <a:lnTo>
                    <a:pt x="275" y="70"/>
                  </a:lnTo>
                  <a:lnTo>
                    <a:pt x="275" y="94"/>
                  </a:lnTo>
                  <a:lnTo>
                    <a:pt x="275" y="118"/>
                  </a:lnTo>
                  <a:lnTo>
                    <a:pt x="252" y="133"/>
                  </a:lnTo>
                  <a:lnTo>
                    <a:pt x="236" y="157"/>
                  </a:lnTo>
                  <a:lnTo>
                    <a:pt x="220" y="181"/>
                  </a:lnTo>
                  <a:lnTo>
                    <a:pt x="220" y="212"/>
                  </a:lnTo>
                  <a:lnTo>
                    <a:pt x="220" y="236"/>
                  </a:lnTo>
                  <a:lnTo>
                    <a:pt x="220" y="259"/>
                  </a:lnTo>
                  <a:lnTo>
                    <a:pt x="220" y="283"/>
                  </a:lnTo>
                  <a:lnTo>
                    <a:pt x="220" y="306"/>
                  </a:lnTo>
                  <a:lnTo>
                    <a:pt x="220" y="330"/>
                  </a:lnTo>
                  <a:lnTo>
                    <a:pt x="220" y="354"/>
                  </a:lnTo>
                  <a:lnTo>
                    <a:pt x="220" y="377"/>
                  </a:lnTo>
                  <a:lnTo>
                    <a:pt x="220" y="401"/>
                  </a:lnTo>
                  <a:lnTo>
                    <a:pt x="220" y="424"/>
                  </a:lnTo>
                  <a:lnTo>
                    <a:pt x="228" y="456"/>
                  </a:lnTo>
                  <a:lnTo>
                    <a:pt x="228" y="480"/>
                  </a:lnTo>
                  <a:lnTo>
                    <a:pt x="228" y="503"/>
                  </a:lnTo>
                  <a:lnTo>
                    <a:pt x="236" y="527"/>
                  </a:lnTo>
                  <a:lnTo>
                    <a:pt x="244" y="550"/>
                  </a:lnTo>
                  <a:lnTo>
                    <a:pt x="252" y="582"/>
                  </a:lnTo>
                  <a:lnTo>
                    <a:pt x="252" y="605"/>
                  </a:lnTo>
                  <a:lnTo>
                    <a:pt x="252" y="629"/>
                  </a:lnTo>
                  <a:lnTo>
                    <a:pt x="252" y="653"/>
                  </a:lnTo>
                  <a:lnTo>
                    <a:pt x="252" y="676"/>
                  </a:lnTo>
                  <a:lnTo>
                    <a:pt x="252" y="700"/>
                  </a:lnTo>
                  <a:lnTo>
                    <a:pt x="252" y="723"/>
                  </a:lnTo>
                  <a:lnTo>
                    <a:pt x="252" y="747"/>
                  </a:lnTo>
                  <a:lnTo>
                    <a:pt x="252" y="771"/>
                  </a:lnTo>
                  <a:lnTo>
                    <a:pt x="252" y="794"/>
                  </a:lnTo>
                  <a:lnTo>
                    <a:pt x="244" y="818"/>
                  </a:lnTo>
                  <a:lnTo>
                    <a:pt x="236" y="841"/>
                  </a:lnTo>
                  <a:lnTo>
                    <a:pt x="220" y="865"/>
                  </a:lnTo>
                  <a:lnTo>
                    <a:pt x="212" y="889"/>
                  </a:lnTo>
                  <a:lnTo>
                    <a:pt x="204" y="912"/>
                  </a:lnTo>
                  <a:lnTo>
                    <a:pt x="197" y="936"/>
                  </a:lnTo>
                  <a:lnTo>
                    <a:pt x="181" y="959"/>
                  </a:lnTo>
                  <a:lnTo>
                    <a:pt x="165" y="983"/>
                  </a:lnTo>
                  <a:lnTo>
                    <a:pt x="141" y="983"/>
                  </a:lnTo>
                  <a:lnTo>
                    <a:pt x="126" y="959"/>
                  </a:lnTo>
                  <a:lnTo>
                    <a:pt x="118" y="928"/>
                  </a:lnTo>
                  <a:lnTo>
                    <a:pt x="110" y="904"/>
                  </a:lnTo>
                  <a:lnTo>
                    <a:pt x="102" y="881"/>
                  </a:lnTo>
                  <a:lnTo>
                    <a:pt x="78" y="857"/>
                  </a:lnTo>
                  <a:lnTo>
                    <a:pt x="63" y="834"/>
                  </a:lnTo>
                  <a:lnTo>
                    <a:pt x="47" y="810"/>
                  </a:lnTo>
                  <a:lnTo>
                    <a:pt x="39" y="763"/>
                  </a:lnTo>
                  <a:lnTo>
                    <a:pt x="39" y="739"/>
                  </a:lnTo>
                  <a:lnTo>
                    <a:pt x="39" y="716"/>
                  </a:lnTo>
                  <a:lnTo>
                    <a:pt x="39" y="692"/>
                  </a:lnTo>
                  <a:lnTo>
                    <a:pt x="39" y="668"/>
                  </a:lnTo>
                  <a:lnTo>
                    <a:pt x="39" y="637"/>
                  </a:lnTo>
                  <a:lnTo>
                    <a:pt x="47" y="613"/>
                  </a:lnTo>
                  <a:lnTo>
                    <a:pt x="47" y="590"/>
                  </a:lnTo>
                  <a:lnTo>
                    <a:pt x="55" y="566"/>
                  </a:lnTo>
                  <a:lnTo>
                    <a:pt x="63" y="542"/>
                  </a:lnTo>
                  <a:lnTo>
                    <a:pt x="71" y="495"/>
                  </a:lnTo>
                  <a:lnTo>
                    <a:pt x="71" y="472"/>
                  </a:lnTo>
                  <a:lnTo>
                    <a:pt x="71" y="448"/>
                  </a:lnTo>
                  <a:lnTo>
                    <a:pt x="78" y="424"/>
                  </a:lnTo>
                  <a:lnTo>
                    <a:pt x="78" y="401"/>
                  </a:lnTo>
                  <a:lnTo>
                    <a:pt x="86" y="369"/>
                  </a:lnTo>
                  <a:lnTo>
                    <a:pt x="86" y="338"/>
                  </a:lnTo>
                  <a:lnTo>
                    <a:pt x="94" y="306"/>
                  </a:lnTo>
                  <a:lnTo>
                    <a:pt x="94" y="283"/>
                  </a:lnTo>
                  <a:lnTo>
                    <a:pt x="94" y="251"/>
                  </a:lnTo>
                  <a:lnTo>
                    <a:pt x="94" y="228"/>
                  </a:lnTo>
                  <a:lnTo>
                    <a:pt x="86" y="204"/>
                  </a:lnTo>
                  <a:lnTo>
                    <a:pt x="44" y="17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9" name="Freeform 7"/>
            <p:cNvSpPr>
              <a:spLocks/>
            </p:cNvSpPr>
            <p:nvPr/>
          </p:nvSpPr>
          <p:spPr bwMode="auto">
            <a:xfrm>
              <a:off x="2033" y="1730"/>
              <a:ext cx="601" cy="327"/>
            </a:xfrm>
            <a:custGeom>
              <a:avLst/>
              <a:gdLst>
                <a:gd name="T0" fmla="*/ 456 w 601"/>
                <a:gd name="T1" fmla="*/ 0 h 327"/>
                <a:gd name="T2" fmla="*/ 425 w 601"/>
                <a:gd name="T3" fmla="*/ 3 h 327"/>
                <a:gd name="T4" fmla="*/ 394 w 601"/>
                <a:gd name="T5" fmla="*/ 19 h 327"/>
                <a:gd name="T6" fmla="*/ 378 w 601"/>
                <a:gd name="T7" fmla="*/ 43 h 327"/>
                <a:gd name="T8" fmla="*/ 354 w 601"/>
                <a:gd name="T9" fmla="*/ 58 h 327"/>
                <a:gd name="T10" fmla="*/ 339 w 601"/>
                <a:gd name="T11" fmla="*/ 82 h 327"/>
                <a:gd name="T12" fmla="*/ 307 w 601"/>
                <a:gd name="T13" fmla="*/ 98 h 327"/>
                <a:gd name="T14" fmla="*/ 284 w 601"/>
                <a:gd name="T15" fmla="*/ 113 h 327"/>
                <a:gd name="T16" fmla="*/ 260 w 601"/>
                <a:gd name="T17" fmla="*/ 129 h 327"/>
                <a:gd name="T18" fmla="*/ 236 w 601"/>
                <a:gd name="T19" fmla="*/ 137 h 327"/>
                <a:gd name="T20" fmla="*/ 213 w 601"/>
                <a:gd name="T21" fmla="*/ 153 h 327"/>
                <a:gd name="T22" fmla="*/ 189 w 601"/>
                <a:gd name="T23" fmla="*/ 161 h 327"/>
                <a:gd name="T24" fmla="*/ 166 w 601"/>
                <a:gd name="T25" fmla="*/ 161 h 327"/>
                <a:gd name="T26" fmla="*/ 142 w 601"/>
                <a:gd name="T27" fmla="*/ 161 h 327"/>
                <a:gd name="T28" fmla="*/ 118 w 601"/>
                <a:gd name="T29" fmla="*/ 169 h 327"/>
                <a:gd name="T30" fmla="*/ 95 w 601"/>
                <a:gd name="T31" fmla="*/ 169 h 327"/>
                <a:gd name="T32" fmla="*/ 71 w 601"/>
                <a:gd name="T33" fmla="*/ 176 h 327"/>
                <a:gd name="T34" fmla="*/ 47 w 601"/>
                <a:gd name="T35" fmla="*/ 176 h 327"/>
                <a:gd name="T36" fmla="*/ 24 w 601"/>
                <a:gd name="T37" fmla="*/ 192 h 327"/>
                <a:gd name="T38" fmla="*/ 8 w 601"/>
                <a:gd name="T39" fmla="*/ 216 h 327"/>
                <a:gd name="T40" fmla="*/ 0 w 601"/>
                <a:gd name="T41" fmla="*/ 239 h 327"/>
                <a:gd name="T42" fmla="*/ 0 w 601"/>
                <a:gd name="T43" fmla="*/ 263 h 327"/>
                <a:gd name="T44" fmla="*/ 0 w 601"/>
                <a:gd name="T45" fmla="*/ 287 h 327"/>
                <a:gd name="T46" fmla="*/ 24 w 601"/>
                <a:gd name="T47" fmla="*/ 310 h 327"/>
                <a:gd name="T48" fmla="*/ 47 w 601"/>
                <a:gd name="T49" fmla="*/ 326 h 327"/>
                <a:gd name="T50" fmla="*/ 71 w 601"/>
                <a:gd name="T51" fmla="*/ 326 h 327"/>
                <a:gd name="T52" fmla="*/ 95 w 601"/>
                <a:gd name="T53" fmla="*/ 326 h 327"/>
                <a:gd name="T54" fmla="*/ 118 w 601"/>
                <a:gd name="T55" fmla="*/ 326 h 327"/>
                <a:gd name="T56" fmla="*/ 142 w 601"/>
                <a:gd name="T57" fmla="*/ 318 h 327"/>
                <a:gd name="T58" fmla="*/ 150 w 601"/>
                <a:gd name="T59" fmla="*/ 294 h 327"/>
                <a:gd name="T60" fmla="*/ 166 w 601"/>
                <a:gd name="T61" fmla="*/ 271 h 327"/>
                <a:gd name="T62" fmla="*/ 189 w 601"/>
                <a:gd name="T63" fmla="*/ 247 h 327"/>
                <a:gd name="T64" fmla="*/ 213 w 601"/>
                <a:gd name="T65" fmla="*/ 231 h 327"/>
                <a:gd name="T66" fmla="*/ 236 w 601"/>
                <a:gd name="T67" fmla="*/ 224 h 327"/>
                <a:gd name="T68" fmla="*/ 260 w 601"/>
                <a:gd name="T69" fmla="*/ 216 h 327"/>
                <a:gd name="T70" fmla="*/ 284 w 601"/>
                <a:gd name="T71" fmla="*/ 208 h 327"/>
                <a:gd name="T72" fmla="*/ 307 w 601"/>
                <a:gd name="T73" fmla="*/ 192 h 327"/>
                <a:gd name="T74" fmla="*/ 331 w 601"/>
                <a:gd name="T75" fmla="*/ 176 h 327"/>
                <a:gd name="T76" fmla="*/ 354 w 601"/>
                <a:gd name="T77" fmla="*/ 161 h 327"/>
                <a:gd name="T78" fmla="*/ 378 w 601"/>
                <a:gd name="T79" fmla="*/ 145 h 327"/>
                <a:gd name="T80" fmla="*/ 417 w 601"/>
                <a:gd name="T81" fmla="*/ 121 h 327"/>
                <a:gd name="T82" fmla="*/ 441 w 601"/>
                <a:gd name="T83" fmla="*/ 113 h 327"/>
                <a:gd name="T84" fmla="*/ 465 w 601"/>
                <a:gd name="T85" fmla="*/ 98 h 327"/>
                <a:gd name="T86" fmla="*/ 488 w 601"/>
                <a:gd name="T87" fmla="*/ 90 h 327"/>
                <a:gd name="T88" fmla="*/ 512 w 601"/>
                <a:gd name="T89" fmla="*/ 82 h 327"/>
                <a:gd name="T90" fmla="*/ 535 w 601"/>
                <a:gd name="T91" fmla="*/ 74 h 327"/>
                <a:gd name="T92" fmla="*/ 559 w 601"/>
                <a:gd name="T93" fmla="*/ 66 h 327"/>
                <a:gd name="T94" fmla="*/ 583 w 601"/>
                <a:gd name="T95" fmla="*/ 58 h 327"/>
                <a:gd name="T96" fmla="*/ 600 w 601"/>
                <a:gd name="T97" fmla="*/ 48 h 3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1"/>
                <a:gd name="T148" fmla="*/ 0 h 327"/>
                <a:gd name="T149" fmla="*/ 601 w 601"/>
                <a:gd name="T150" fmla="*/ 327 h 3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1" h="327">
                  <a:moveTo>
                    <a:pt x="456" y="0"/>
                  </a:moveTo>
                  <a:lnTo>
                    <a:pt x="425" y="3"/>
                  </a:lnTo>
                  <a:lnTo>
                    <a:pt x="394" y="19"/>
                  </a:lnTo>
                  <a:lnTo>
                    <a:pt x="378" y="43"/>
                  </a:lnTo>
                  <a:lnTo>
                    <a:pt x="354" y="58"/>
                  </a:lnTo>
                  <a:lnTo>
                    <a:pt x="339" y="82"/>
                  </a:lnTo>
                  <a:lnTo>
                    <a:pt x="307" y="98"/>
                  </a:lnTo>
                  <a:lnTo>
                    <a:pt x="284" y="113"/>
                  </a:lnTo>
                  <a:lnTo>
                    <a:pt x="260" y="129"/>
                  </a:lnTo>
                  <a:lnTo>
                    <a:pt x="236" y="137"/>
                  </a:lnTo>
                  <a:lnTo>
                    <a:pt x="213" y="153"/>
                  </a:lnTo>
                  <a:lnTo>
                    <a:pt x="189" y="161"/>
                  </a:lnTo>
                  <a:lnTo>
                    <a:pt x="166" y="161"/>
                  </a:lnTo>
                  <a:lnTo>
                    <a:pt x="142" y="161"/>
                  </a:lnTo>
                  <a:lnTo>
                    <a:pt x="118" y="169"/>
                  </a:lnTo>
                  <a:lnTo>
                    <a:pt x="95" y="169"/>
                  </a:lnTo>
                  <a:lnTo>
                    <a:pt x="71" y="176"/>
                  </a:lnTo>
                  <a:lnTo>
                    <a:pt x="47" y="176"/>
                  </a:lnTo>
                  <a:lnTo>
                    <a:pt x="24" y="192"/>
                  </a:lnTo>
                  <a:lnTo>
                    <a:pt x="8" y="216"/>
                  </a:lnTo>
                  <a:lnTo>
                    <a:pt x="0" y="239"/>
                  </a:lnTo>
                  <a:lnTo>
                    <a:pt x="0" y="263"/>
                  </a:lnTo>
                  <a:lnTo>
                    <a:pt x="0" y="287"/>
                  </a:lnTo>
                  <a:lnTo>
                    <a:pt x="24" y="310"/>
                  </a:lnTo>
                  <a:lnTo>
                    <a:pt x="47" y="326"/>
                  </a:lnTo>
                  <a:lnTo>
                    <a:pt x="71" y="326"/>
                  </a:lnTo>
                  <a:lnTo>
                    <a:pt x="95" y="326"/>
                  </a:lnTo>
                  <a:lnTo>
                    <a:pt x="118" y="326"/>
                  </a:lnTo>
                  <a:lnTo>
                    <a:pt x="142" y="318"/>
                  </a:lnTo>
                  <a:lnTo>
                    <a:pt x="150" y="294"/>
                  </a:lnTo>
                  <a:lnTo>
                    <a:pt x="166" y="271"/>
                  </a:lnTo>
                  <a:lnTo>
                    <a:pt x="189" y="247"/>
                  </a:lnTo>
                  <a:lnTo>
                    <a:pt x="213" y="231"/>
                  </a:lnTo>
                  <a:lnTo>
                    <a:pt x="236" y="224"/>
                  </a:lnTo>
                  <a:lnTo>
                    <a:pt x="260" y="216"/>
                  </a:lnTo>
                  <a:lnTo>
                    <a:pt x="284" y="208"/>
                  </a:lnTo>
                  <a:lnTo>
                    <a:pt x="307" y="192"/>
                  </a:lnTo>
                  <a:lnTo>
                    <a:pt x="331" y="176"/>
                  </a:lnTo>
                  <a:lnTo>
                    <a:pt x="354" y="161"/>
                  </a:lnTo>
                  <a:lnTo>
                    <a:pt x="378" y="145"/>
                  </a:lnTo>
                  <a:lnTo>
                    <a:pt x="417" y="121"/>
                  </a:lnTo>
                  <a:lnTo>
                    <a:pt x="441" y="113"/>
                  </a:lnTo>
                  <a:lnTo>
                    <a:pt x="465" y="98"/>
                  </a:lnTo>
                  <a:lnTo>
                    <a:pt x="488" y="90"/>
                  </a:lnTo>
                  <a:lnTo>
                    <a:pt x="512" y="82"/>
                  </a:lnTo>
                  <a:lnTo>
                    <a:pt x="535" y="74"/>
                  </a:lnTo>
                  <a:lnTo>
                    <a:pt x="559" y="66"/>
                  </a:lnTo>
                  <a:lnTo>
                    <a:pt x="583" y="58"/>
                  </a:lnTo>
                  <a:lnTo>
                    <a:pt x="600" y="4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0" name="Freeform 8"/>
            <p:cNvSpPr>
              <a:spLocks/>
            </p:cNvSpPr>
            <p:nvPr/>
          </p:nvSpPr>
          <p:spPr bwMode="auto">
            <a:xfrm>
              <a:off x="1241" y="2450"/>
              <a:ext cx="628" cy="338"/>
            </a:xfrm>
            <a:custGeom>
              <a:avLst/>
              <a:gdLst>
                <a:gd name="T0" fmla="*/ 0 w 628"/>
                <a:gd name="T1" fmla="*/ 0 h 338"/>
                <a:gd name="T2" fmla="*/ 5 w 628"/>
                <a:gd name="T3" fmla="*/ 31 h 338"/>
                <a:gd name="T4" fmla="*/ 5 w 628"/>
                <a:gd name="T5" fmla="*/ 62 h 338"/>
                <a:gd name="T6" fmla="*/ 5 w 628"/>
                <a:gd name="T7" fmla="*/ 86 h 338"/>
                <a:gd name="T8" fmla="*/ 5 w 628"/>
                <a:gd name="T9" fmla="*/ 109 h 338"/>
                <a:gd name="T10" fmla="*/ 13 w 628"/>
                <a:gd name="T11" fmla="*/ 133 h 338"/>
                <a:gd name="T12" fmla="*/ 29 w 628"/>
                <a:gd name="T13" fmla="*/ 157 h 338"/>
                <a:gd name="T14" fmla="*/ 37 w 628"/>
                <a:gd name="T15" fmla="*/ 180 h 338"/>
                <a:gd name="T16" fmla="*/ 52 w 628"/>
                <a:gd name="T17" fmla="*/ 204 h 338"/>
                <a:gd name="T18" fmla="*/ 68 w 628"/>
                <a:gd name="T19" fmla="*/ 227 h 338"/>
                <a:gd name="T20" fmla="*/ 84 w 628"/>
                <a:gd name="T21" fmla="*/ 251 h 338"/>
                <a:gd name="T22" fmla="*/ 108 w 628"/>
                <a:gd name="T23" fmla="*/ 275 h 338"/>
                <a:gd name="T24" fmla="*/ 131 w 628"/>
                <a:gd name="T25" fmla="*/ 290 h 338"/>
                <a:gd name="T26" fmla="*/ 155 w 628"/>
                <a:gd name="T27" fmla="*/ 306 h 338"/>
                <a:gd name="T28" fmla="*/ 178 w 628"/>
                <a:gd name="T29" fmla="*/ 322 h 338"/>
                <a:gd name="T30" fmla="*/ 202 w 628"/>
                <a:gd name="T31" fmla="*/ 322 h 338"/>
                <a:gd name="T32" fmla="*/ 249 w 628"/>
                <a:gd name="T33" fmla="*/ 337 h 338"/>
                <a:gd name="T34" fmla="*/ 296 w 628"/>
                <a:gd name="T35" fmla="*/ 337 h 338"/>
                <a:gd name="T36" fmla="*/ 328 w 628"/>
                <a:gd name="T37" fmla="*/ 337 h 338"/>
                <a:gd name="T38" fmla="*/ 352 w 628"/>
                <a:gd name="T39" fmla="*/ 337 h 338"/>
                <a:gd name="T40" fmla="*/ 375 w 628"/>
                <a:gd name="T41" fmla="*/ 337 h 338"/>
                <a:gd name="T42" fmla="*/ 399 w 628"/>
                <a:gd name="T43" fmla="*/ 337 h 338"/>
                <a:gd name="T44" fmla="*/ 422 w 628"/>
                <a:gd name="T45" fmla="*/ 337 h 338"/>
                <a:gd name="T46" fmla="*/ 454 w 628"/>
                <a:gd name="T47" fmla="*/ 330 h 338"/>
                <a:gd name="T48" fmla="*/ 477 w 628"/>
                <a:gd name="T49" fmla="*/ 322 h 338"/>
                <a:gd name="T50" fmla="*/ 501 w 628"/>
                <a:gd name="T51" fmla="*/ 306 h 338"/>
                <a:gd name="T52" fmla="*/ 525 w 628"/>
                <a:gd name="T53" fmla="*/ 290 h 338"/>
                <a:gd name="T54" fmla="*/ 548 w 628"/>
                <a:gd name="T55" fmla="*/ 275 h 338"/>
                <a:gd name="T56" fmla="*/ 572 w 628"/>
                <a:gd name="T57" fmla="*/ 259 h 338"/>
                <a:gd name="T58" fmla="*/ 588 w 628"/>
                <a:gd name="T59" fmla="*/ 235 h 338"/>
                <a:gd name="T60" fmla="*/ 611 w 628"/>
                <a:gd name="T61" fmla="*/ 212 h 338"/>
                <a:gd name="T62" fmla="*/ 627 w 628"/>
                <a:gd name="T63" fmla="*/ 188 h 338"/>
                <a:gd name="T64" fmla="*/ 624 w 628"/>
                <a:gd name="T65" fmla="*/ 192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8"/>
                <a:gd name="T100" fmla="*/ 0 h 338"/>
                <a:gd name="T101" fmla="*/ 628 w 628"/>
                <a:gd name="T102" fmla="*/ 338 h 3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8" h="338">
                  <a:moveTo>
                    <a:pt x="0" y="0"/>
                  </a:moveTo>
                  <a:lnTo>
                    <a:pt x="5" y="31"/>
                  </a:lnTo>
                  <a:lnTo>
                    <a:pt x="5" y="62"/>
                  </a:lnTo>
                  <a:lnTo>
                    <a:pt x="5" y="86"/>
                  </a:lnTo>
                  <a:lnTo>
                    <a:pt x="5" y="109"/>
                  </a:lnTo>
                  <a:lnTo>
                    <a:pt x="13" y="133"/>
                  </a:lnTo>
                  <a:lnTo>
                    <a:pt x="29" y="157"/>
                  </a:lnTo>
                  <a:lnTo>
                    <a:pt x="37" y="180"/>
                  </a:lnTo>
                  <a:lnTo>
                    <a:pt x="52" y="204"/>
                  </a:lnTo>
                  <a:lnTo>
                    <a:pt x="68" y="227"/>
                  </a:lnTo>
                  <a:lnTo>
                    <a:pt x="84" y="251"/>
                  </a:lnTo>
                  <a:lnTo>
                    <a:pt x="108" y="275"/>
                  </a:lnTo>
                  <a:lnTo>
                    <a:pt x="131" y="290"/>
                  </a:lnTo>
                  <a:lnTo>
                    <a:pt x="155" y="306"/>
                  </a:lnTo>
                  <a:lnTo>
                    <a:pt x="178" y="322"/>
                  </a:lnTo>
                  <a:lnTo>
                    <a:pt x="202" y="322"/>
                  </a:lnTo>
                  <a:lnTo>
                    <a:pt x="249" y="337"/>
                  </a:lnTo>
                  <a:lnTo>
                    <a:pt x="296" y="337"/>
                  </a:lnTo>
                  <a:lnTo>
                    <a:pt x="328" y="337"/>
                  </a:lnTo>
                  <a:lnTo>
                    <a:pt x="352" y="337"/>
                  </a:lnTo>
                  <a:lnTo>
                    <a:pt x="375" y="337"/>
                  </a:lnTo>
                  <a:lnTo>
                    <a:pt x="399" y="337"/>
                  </a:lnTo>
                  <a:lnTo>
                    <a:pt x="422" y="337"/>
                  </a:lnTo>
                  <a:lnTo>
                    <a:pt x="454" y="330"/>
                  </a:lnTo>
                  <a:lnTo>
                    <a:pt x="477" y="322"/>
                  </a:lnTo>
                  <a:lnTo>
                    <a:pt x="501" y="306"/>
                  </a:lnTo>
                  <a:lnTo>
                    <a:pt x="525" y="290"/>
                  </a:lnTo>
                  <a:lnTo>
                    <a:pt x="548" y="275"/>
                  </a:lnTo>
                  <a:lnTo>
                    <a:pt x="572" y="259"/>
                  </a:lnTo>
                  <a:lnTo>
                    <a:pt x="588" y="235"/>
                  </a:lnTo>
                  <a:lnTo>
                    <a:pt x="611" y="212"/>
                  </a:lnTo>
                  <a:lnTo>
                    <a:pt x="627" y="188"/>
                  </a:lnTo>
                  <a:lnTo>
                    <a:pt x="624" y="19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1" name="Freeform 9"/>
            <p:cNvSpPr>
              <a:spLocks/>
            </p:cNvSpPr>
            <p:nvPr/>
          </p:nvSpPr>
          <p:spPr bwMode="auto">
            <a:xfrm>
              <a:off x="2057" y="2441"/>
              <a:ext cx="693" cy="347"/>
            </a:xfrm>
            <a:custGeom>
              <a:avLst/>
              <a:gdLst>
                <a:gd name="T0" fmla="*/ 0 w 693"/>
                <a:gd name="T1" fmla="*/ 201 h 347"/>
                <a:gd name="T2" fmla="*/ 23 w 693"/>
                <a:gd name="T3" fmla="*/ 236 h 347"/>
                <a:gd name="T4" fmla="*/ 39 w 693"/>
                <a:gd name="T5" fmla="*/ 260 h 347"/>
                <a:gd name="T6" fmla="*/ 63 w 693"/>
                <a:gd name="T7" fmla="*/ 276 h 347"/>
                <a:gd name="T8" fmla="*/ 86 w 693"/>
                <a:gd name="T9" fmla="*/ 291 h 347"/>
                <a:gd name="T10" fmla="*/ 110 w 693"/>
                <a:gd name="T11" fmla="*/ 299 h 347"/>
                <a:gd name="T12" fmla="*/ 134 w 693"/>
                <a:gd name="T13" fmla="*/ 315 h 347"/>
                <a:gd name="T14" fmla="*/ 157 w 693"/>
                <a:gd name="T15" fmla="*/ 323 h 347"/>
                <a:gd name="T16" fmla="*/ 181 w 693"/>
                <a:gd name="T17" fmla="*/ 331 h 347"/>
                <a:gd name="T18" fmla="*/ 204 w 693"/>
                <a:gd name="T19" fmla="*/ 331 h 347"/>
                <a:gd name="T20" fmla="*/ 228 w 693"/>
                <a:gd name="T21" fmla="*/ 339 h 347"/>
                <a:gd name="T22" fmla="*/ 252 w 693"/>
                <a:gd name="T23" fmla="*/ 339 h 347"/>
                <a:gd name="T24" fmla="*/ 275 w 693"/>
                <a:gd name="T25" fmla="*/ 346 h 347"/>
                <a:gd name="T26" fmla="*/ 299 w 693"/>
                <a:gd name="T27" fmla="*/ 346 h 347"/>
                <a:gd name="T28" fmla="*/ 323 w 693"/>
                <a:gd name="T29" fmla="*/ 346 h 347"/>
                <a:gd name="T30" fmla="*/ 346 w 693"/>
                <a:gd name="T31" fmla="*/ 346 h 347"/>
                <a:gd name="T32" fmla="*/ 370 w 693"/>
                <a:gd name="T33" fmla="*/ 346 h 347"/>
                <a:gd name="T34" fmla="*/ 393 w 693"/>
                <a:gd name="T35" fmla="*/ 346 h 347"/>
                <a:gd name="T36" fmla="*/ 425 w 693"/>
                <a:gd name="T37" fmla="*/ 339 h 347"/>
                <a:gd name="T38" fmla="*/ 448 w 693"/>
                <a:gd name="T39" fmla="*/ 323 h 347"/>
                <a:gd name="T40" fmla="*/ 472 w 693"/>
                <a:gd name="T41" fmla="*/ 307 h 347"/>
                <a:gd name="T42" fmla="*/ 496 w 693"/>
                <a:gd name="T43" fmla="*/ 299 h 347"/>
                <a:gd name="T44" fmla="*/ 527 w 693"/>
                <a:gd name="T45" fmla="*/ 291 h 347"/>
                <a:gd name="T46" fmla="*/ 551 w 693"/>
                <a:gd name="T47" fmla="*/ 284 h 347"/>
                <a:gd name="T48" fmla="*/ 574 w 693"/>
                <a:gd name="T49" fmla="*/ 276 h 347"/>
                <a:gd name="T50" fmla="*/ 598 w 693"/>
                <a:gd name="T51" fmla="*/ 260 h 347"/>
                <a:gd name="T52" fmla="*/ 614 w 693"/>
                <a:gd name="T53" fmla="*/ 236 h 347"/>
                <a:gd name="T54" fmla="*/ 622 w 693"/>
                <a:gd name="T55" fmla="*/ 213 h 347"/>
                <a:gd name="T56" fmla="*/ 629 w 693"/>
                <a:gd name="T57" fmla="*/ 189 h 347"/>
                <a:gd name="T58" fmla="*/ 645 w 693"/>
                <a:gd name="T59" fmla="*/ 166 h 347"/>
                <a:gd name="T60" fmla="*/ 653 w 693"/>
                <a:gd name="T61" fmla="*/ 142 h 347"/>
                <a:gd name="T62" fmla="*/ 661 w 693"/>
                <a:gd name="T63" fmla="*/ 118 h 347"/>
                <a:gd name="T64" fmla="*/ 669 w 693"/>
                <a:gd name="T65" fmla="*/ 95 h 347"/>
                <a:gd name="T66" fmla="*/ 677 w 693"/>
                <a:gd name="T67" fmla="*/ 71 h 347"/>
                <a:gd name="T68" fmla="*/ 677 w 693"/>
                <a:gd name="T69" fmla="*/ 48 h 347"/>
                <a:gd name="T70" fmla="*/ 685 w 693"/>
                <a:gd name="T71" fmla="*/ 24 h 347"/>
                <a:gd name="T72" fmla="*/ 692 w 693"/>
                <a:gd name="T73" fmla="*/ 0 h 347"/>
                <a:gd name="T74" fmla="*/ 672 w 693"/>
                <a:gd name="T75" fmla="*/ 9 h 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3"/>
                <a:gd name="T115" fmla="*/ 0 h 347"/>
                <a:gd name="T116" fmla="*/ 693 w 693"/>
                <a:gd name="T117" fmla="*/ 347 h 3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3" h="347">
                  <a:moveTo>
                    <a:pt x="0" y="201"/>
                  </a:moveTo>
                  <a:lnTo>
                    <a:pt x="23" y="236"/>
                  </a:lnTo>
                  <a:lnTo>
                    <a:pt x="39" y="260"/>
                  </a:lnTo>
                  <a:lnTo>
                    <a:pt x="63" y="276"/>
                  </a:lnTo>
                  <a:lnTo>
                    <a:pt x="86" y="291"/>
                  </a:lnTo>
                  <a:lnTo>
                    <a:pt x="110" y="299"/>
                  </a:lnTo>
                  <a:lnTo>
                    <a:pt x="134" y="315"/>
                  </a:lnTo>
                  <a:lnTo>
                    <a:pt x="157" y="323"/>
                  </a:lnTo>
                  <a:lnTo>
                    <a:pt x="181" y="331"/>
                  </a:lnTo>
                  <a:lnTo>
                    <a:pt x="204" y="331"/>
                  </a:lnTo>
                  <a:lnTo>
                    <a:pt x="228" y="339"/>
                  </a:lnTo>
                  <a:lnTo>
                    <a:pt x="252" y="339"/>
                  </a:lnTo>
                  <a:lnTo>
                    <a:pt x="275" y="346"/>
                  </a:lnTo>
                  <a:lnTo>
                    <a:pt x="299" y="346"/>
                  </a:lnTo>
                  <a:lnTo>
                    <a:pt x="323" y="346"/>
                  </a:lnTo>
                  <a:lnTo>
                    <a:pt x="346" y="346"/>
                  </a:lnTo>
                  <a:lnTo>
                    <a:pt x="370" y="346"/>
                  </a:lnTo>
                  <a:lnTo>
                    <a:pt x="393" y="346"/>
                  </a:lnTo>
                  <a:lnTo>
                    <a:pt x="425" y="339"/>
                  </a:lnTo>
                  <a:lnTo>
                    <a:pt x="448" y="323"/>
                  </a:lnTo>
                  <a:lnTo>
                    <a:pt x="472" y="307"/>
                  </a:lnTo>
                  <a:lnTo>
                    <a:pt x="496" y="299"/>
                  </a:lnTo>
                  <a:lnTo>
                    <a:pt x="527" y="291"/>
                  </a:lnTo>
                  <a:lnTo>
                    <a:pt x="551" y="284"/>
                  </a:lnTo>
                  <a:lnTo>
                    <a:pt x="574" y="276"/>
                  </a:lnTo>
                  <a:lnTo>
                    <a:pt x="598" y="260"/>
                  </a:lnTo>
                  <a:lnTo>
                    <a:pt x="614" y="236"/>
                  </a:lnTo>
                  <a:lnTo>
                    <a:pt x="622" y="213"/>
                  </a:lnTo>
                  <a:lnTo>
                    <a:pt x="629" y="189"/>
                  </a:lnTo>
                  <a:lnTo>
                    <a:pt x="645" y="166"/>
                  </a:lnTo>
                  <a:lnTo>
                    <a:pt x="653" y="142"/>
                  </a:lnTo>
                  <a:lnTo>
                    <a:pt x="661" y="118"/>
                  </a:lnTo>
                  <a:lnTo>
                    <a:pt x="669" y="95"/>
                  </a:lnTo>
                  <a:lnTo>
                    <a:pt x="677" y="71"/>
                  </a:lnTo>
                  <a:lnTo>
                    <a:pt x="677" y="48"/>
                  </a:lnTo>
                  <a:lnTo>
                    <a:pt x="685" y="24"/>
                  </a:lnTo>
                  <a:lnTo>
                    <a:pt x="692" y="0"/>
                  </a:lnTo>
                  <a:lnTo>
                    <a:pt x="672" y="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2" name="Freeform 10"/>
            <p:cNvSpPr>
              <a:spLocks/>
            </p:cNvSpPr>
            <p:nvPr/>
          </p:nvSpPr>
          <p:spPr bwMode="auto">
            <a:xfrm>
              <a:off x="1191" y="2607"/>
              <a:ext cx="195" cy="756"/>
            </a:xfrm>
            <a:custGeom>
              <a:avLst/>
              <a:gdLst>
                <a:gd name="T0" fmla="*/ 2 w 195"/>
                <a:gd name="T1" fmla="*/ 467 h 756"/>
                <a:gd name="T2" fmla="*/ 0 w 195"/>
                <a:gd name="T3" fmla="*/ 432 h 756"/>
                <a:gd name="T4" fmla="*/ 0 w 195"/>
                <a:gd name="T5" fmla="*/ 401 h 756"/>
                <a:gd name="T6" fmla="*/ 0 w 195"/>
                <a:gd name="T7" fmla="*/ 377 h 756"/>
                <a:gd name="T8" fmla="*/ 16 w 195"/>
                <a:gd name="T9" fmla="*/ 354 h 756"/>
                <a:gd name="T10" fmla="*/ 24 w 195"/>
                <a:gd name="T11" fmla="*/ 330 h 756"/>
                <a:gd name="T12" fmla="*/ 32 w 195"/>
                <a:gd name="T13" fmla="*/ 306 h 756"/>
                <a:gd name="T14" fmla="*/ 32 w 195"/>
                <a:gd name="T15" fmla="*/ 283 h 756"/>
                <a:gd name="T16" fmla="*/ 32 w 195"/>
                <a:gd name="T17" fmla="*/ 259 h 756"/>
                <a:gd name="T18" fmla="*/ 32 w 195"/>
                <a:gd name="T19" fmla="*/ 236 h 756"/>
                <a:gd name="T20" fmla="*/ 40 w 195"/>
                <a:gd name="T21" fmla="*/ 212 h 756"/>
                <a:gd name="T22" fmla="*/ 55 w 195"/>
                <a:gd name="T23" fmla="*/ 173 h 756"/>
                <a:gd name="T24" fmla="*/ 55 w 195"/>
                <a:gd name="T25" fmla="*/ 149 h 756"/>
                <a:gd name="T26" fmla="*/ 55 w 195"/>
                <a:gd name="T27" fmla="*/ 125 h 756"/>
                <a:gd name="T28" fmla="*/ 63 w 195"/>
                <a:gd name="T29" fmla="*/ 94 h 756"/>
                <a:gd name="T30" fmla="*/ 63 w 195"/>
                <a:gd name="T31" fmla="*/ 70 h 756"/>
                <a:gd name="T32" fmla="*/ 63 w 195"/>
                <a:gd name="T33" fmla="*/ 47 h 756"/>
                <a:gd name="T34" fmla="*/ 63 w 195"/>
                <a:gd name="T35" fmla="*/ 23 h 756"/>
                <a:gd name="T36" fmla="*/ 63 w 195"/>
                <a:gd name="T37" fmla="*/ 0 h 756"/>
                <a:gd name="T38" fmla="*/ 63 w 195"/>
                <a:gd name="T39" fmla="*/ 23 h 756"/>
                <a:gd name="T40" fmla="*/ 63 w 195"/>
                <a:gd name="T41" fmla="*/ 47 h 756"/>
                <a:gd name="T42" fmla="*/ 63 w 195"/>
                <a:gd name="T43" fmla="*/ 70 h 756"/>
                <a:gd name="T44" fmla="*/ 63 w 195"/>
                <a:gd name="T45" fmla="*/ 94 h 756"/>
                <a:gd name="T46" fmla="*/ 63 w 195"/>
                <a:gd name="T47" fmla="*/ 118 h 756"/>
                <a:gd name="T48" fmla="*/ 63 w 195"/>
                <a:gd name="T49" fmla="*/ 141 h 756"/>
                <a:gd name="T50" fmla="*/ 63 w 195"/>
                <a:gd name="T51" fmla="*/ 188 h 756"/>
                <a:gd name="T52" fmla="*/ 63 w 195"/>
                <a:gd name="T53" fmla="*/ 220 h 756"/>
                <a:gd name="T54" fmla="*/ 63 w 195"/>
                <a:gd name="T55" fmla="*/ 251 h 756"/>
                <a:gd name="T56" fmla="*/ 63 w 195"/>
                <a:gd name="T57" fmla="*/ 275 h 756"/>
                <a:gd name="T58" fmla="*/ 63 w 195"/>
                <a:gd name="T59" fmla="*/ 298 h 756"/>
                <a:gd name="T60" fmla="*/ 71 w 195"/>
                <a:gd name="T61" fmla="*/ 322 h 756"/>
                <a:gd name="T62" fmla="*/ 79 w 195"/>
                <a:gd name="T63" fmla="*/ 354 h 756"/>
                <a:gd name="T64" fmla="*/ 79 w 195"/>
                <a:gd name="T65" fmla="*/ 377 h 756"/>
                <a:gd name="T66" fmla="*/ 87 w 195"/>
                <a:gd name="T67" fmla="*/ 401 h 756"/>
                <a:gd name="T68" fmla="*/ 95 w 195"/>
                <a:gd name="T69" fmla="*/ 424 h 756"/>
                <a:gd name="T70" fmla="*/ 95 w 195"/>
                <a:gd name="T71" fmla="*/ 448 h 756"/>
                <a:gd name="T72" fmla="*/ 102 w 195"/>
                <a:gd name="T73" fmla="*/ 472 h 756"/>
                <a:gd name="T74" fmla="*/ 110 w 195"/>
                <a:gd name="T75" fmla="*/ 495 h 756"/>
                <a:gd name="T76" fmla="*/ 118 w 195"/>
                <a:gd name="T77" fmla="*/ 527 h 756"/>
                <a:gd name="T78" fmla="*/ 134 w 195"/>
                <a:gd name="T79" fmla="*/ 613 h 756"/>
                <a:gd name="T80" fmla="*/ 142 w 195"/>
                <a:gd name="T81" fmla="*/ 637 h 756"/>
                <a:gd name="T82" fmla="*/ 150 w 195"/>
                <a:gd name="T83" fmla="*/ 660 h 756"/>
                <a:gd name="T84" fmla="*/ 158 w 195"/>
                <a:gd name="T85" fmla="*/ 684 h 756"/>
                <a:gd name="T86" fmla="*/ 165 w 195"/>
                <a:gd name="T87" fmla="*/ 715 h 756"/>
                <a:gd name="T88" fmla="*/ 173 w 195"/>
                <a:gd name="T89" fmla="*/ 739 h 756"/>
                <a:gd name="T90" fmla="*/ 194 w 195"/>
                <a:gd name="T91" fmla="*/ 755 h 7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
                <a:gd name="T139" fmla="*/ 0 h 756"/>
                <a:gd name="T140" fmla="*/ 195 w 195"/>
                <a:gd name="T141" fmla="*/ 756 h 7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 h="756">
                  <a:moveTo>
                    <a:pt x="2" y="467"/>
                  </a:moveTo>
                  <a:lnTo>
                    <a:pt x="0" y="432"/>
                  </a:lnTo>
                  <a:lnTo>
                    <a:pt x="0" y="401"/>
                  </a:lnTo>
                  <a:lnTo>
                    <a:pt x="0" y="377"/>
                  </a:lnTo>
                  <a:lnTo>
                    <a:pt x="16" y="354"/>
                  </a:lnTo>
                  <a:lnTo>
                    <a:pt x="24" y="330"/>
                  </a:lnTo>
                  <a:lnTo>
                    <a:pt x="32" y="306"/>
                  </a:lnTo>
                  <a:lnTo>
                    <a:pt x="32" y="283"/>
                  </a:lnTo>
                  <a:lnTo>
                    <a:pt x="32" y="259"/>
                  </a:lnTo>
                  <a:lnTo>
                    <a:pt x="32" y="236"/>
                  </a:lnTo>
                  <a:lnTo>
                    <a:pt x="40" y="212"/>
                  </a:lnTo>
                  <a:lnTo>
                    <a:pt x="55" y="173"/>
                  </a:lnTo>
                  <a:lnTo>
                    <a:pt x="55" y="149"/>
                  </a:lnTo>
                  <a:lnTo>
                    <a:pt x="55" y="125"/>
                  </a:lnTo>
                  <a:lnTo>
                    <a:pt x="63" y="94"/>
                  </a:lnTo>
                  <a:lnTo>
                    <a:pt x="63" y="70"/>
                  </a:lnTo>
                  <a:lnTo>
                    <a:pt x="63" y="47"/>
                  </a:lnTo>
                  <a:lnTo>
                    <a:pt x="63" y="23"/>
                  </a:lnTo>
                  <a:lnTo>
                    <a:pt x="63" y="0"/>
                  </a:lnTo>
                  <a:lnTo>
                    <a:pt x="63" y="23"/>
                  </a:lnTo>
                  <a:lnTo>
                    <a:pt x="63" y="47"/>
                  </a:lnTo>
                  <a:lnTo>
                    <a:pt x="63" y="70"/>
                  </a:lnTo>
                  <a:lnTo>
                    <a:pt x="63" y="94"/>
                  </a:lnTo>
                  <a:lnTo>
                    <a:pt x="63" y="118"/>
                  </a:lnTo>
                  <a:lnTo>
                    <a:pt x="63" y="141"/>
                  </a:lnTo>
                  <a:lnTo>
                    <a:pt x="63" y="188"/>
                  </a:lnTo>
                  <a:lnTo>
                    <a:pt x="63" y="220"/>
                  </a:lnTo>
                  <a:lnTo>
                    <a:pt x="63" y="251"/>
                  </a:lnTo>
                  <a:lnTo>
                    <a:pt x="63" y="275"/>
                  </a:lnTo>
                  <a:lnTo>
                    <a:pt x="63" y="298"/>
                  </a:lnTo>
                  <a:lnTo>
                    <a:pt x="71" y="322"/>
                  </a:lnTo>
                  <a:lnTo>
                    <a:pt x="79" y="354"/>
                  </a:lnTo>
                  <a:lnTo>
                    <a:pt x="79" y="377"/>
                  </a:lnTo>
                  <a:lnTo>
                    <a:pt x="87" y="401"/>
                  </a:lnTo>
                  <a:lnTo>
                    <a:pt x="95" y="424"/>
                  </a:lnTo>
                  <a:lnTo>
                    <a:pt x="95" y="448"/>
                  </a:lnTo>
                  <a:lnTo>
                    <a:pt x="102" y="472"/>
                  </a:lnTo>
                  <a:lnTo>
                    <a:pt x="110" y="495"/>
                  </a:lnTo>
                  <a:lnTo>
                    <a:pt x="118" y="527"/>
                  </a:lnTo>
                  <a:lnTo>
                    <a:pt x="134" y="613"/>
                  </a:lnTo>
                  <a:lnTo>
                    <a:pt x="142" y="637"/>
                  </a:lnTo>
                  <a:lnTo>
                    <a:pt x="150" y="660"/>
                  </a:lnTo>
                  <a:lnTo>
                    <a:pt x="158" y="684"/>
                  </a:lnTo>
                  <a:lnTo>
                    <a:pt x="165" y="715"/>
                  </a:lnTo>
                  <a:lnTo>
                    <a:pt x="173" y="739"/>
                  </a:lnTo>
                  <a:lnTo>
                    <a:pt x="194" y="75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3" name="Freeform 11"/>
            <p:cNvSpPr>
              <a:spLocks/>
            </p:cNvSpPr>
            <p:nvPr/>
          </p:nvSpPr>
          <p:spPr bwMode="auto">
            <a:xfrm>
              <a:off x="2647" y="1922"/>
              <a:ext cx="96" cy="529"/>
            </a:xfrm>
            <a:custGeom>
              <a:avLst/>
              <a:gdLst>
                <a:gd name="T0" fmla="*/ 82 w 96"/>
                <a:gd name="T1" fmla="*/ 528 h 529"/>
                <a:gd name="T2" fmla="*/ 95 w 96"/>
                <a:gd name="T3" fmla="*/ 496 h 529"/>
                <a:gd name="T4" fmla="*/ 95 w 96"/>
                <a:gd name="T5" fmla="*/ 472 h 529"/>
                <a:gd name="T6" fmla="*/ 79 w 96"/>
                <a:gd name="T7" fmla="*/ 433 h 529"/>
                <a:gd name="T8" fmla="*/ 55 w 96"/>
                <a:gd name="T9" fmla="*/ 409 h 529"/>
                <a:gd name="T10" fmla="*/ 39 w 96"/>
                <a:gd name="T11" fmla="*/ 386 h 529"/>
                <a:gd name="T12" fmla="*/ 24 w 96"/>
                <a:gd name="T13" fmla="*/ 362 h 529"/>
                <a:gd name="T14" fmla="*/ 8 w 96"/>
                <a:gd name="T15" fmla="*/ 338 h 529"/>
                <a:gd name="T16" fmla="*/ 8 w 96"/>
                <a:gd name="T17" fmla="*/ 315 h 529"/>
                <a:gd name="T18" fmla="*/ 0 w 96"/>
                <a:gd name="T19" fmla="*/ 291 h 529"/>
                <a:gd name="T20" fmla="*/ 0 w 96"/>
                <a:gd name="T21" fmla="*/ 268 h 529"/>
                <a:gd name="T22" fmla="*/ 0 w 96"/>
                <a:gd name="T23" fmla="*/ 244 h 529"/>
                <a:gd name="T24" fmla="*/ 0 w 96"/>
                <a:gd name="T25" fmla="*/ 220 h 529"/>
                <a:gd name="T26" fmla="*/ 0 w 96"/>
                <a:gd name="T27" fmla="*/ 197 h 529"/>
                <a:gd name="T28" fmla="*/ 0 w 96"/>
                <a:gd name="T29" fmla="*/ 173 h 529"/>
                <a:gd name="T30" fmla="*/ 8 w 96"/>
                <a:gd name="T31" fmla="*/ 150 h 529"/>
                <a:gd name="T32" fmla="*/ 16 w 96"/>
                <a:gd name="T33" fmla="*/ 126 h 529"/>
                <a:gd name="T34" fmla="*/ 32 w 96"/>
                <a:gd name="T35" fmla="*/ 102 h 529"/>
                <a:gd name="T36" fmla="*/ 39 w 96"/>
                <a:gd name="T37" fmla="*/ 79 h 529"/>
                <a:gd name="T38" fmla="*/ 55 w 96"/>
                <a:gd name="T39" fmla="*/ 55 h 529"/>
                <a:gd name="T40" fmla="*/ 71 w 96"/>
                <a:gd name="T41" fmla="*/ 32 h 529"/>
                <a:gd name="T42" fmla="*/ 95 w 96"/>
                <a:gd name="T43" fmla="*/ 0 h 529"/>
                <a:gd name="T44" fmla="*/ 82 w 96"/>
                <a:gd name="T45" fmla="*/ 0 h 5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529"/>
                <a:gd name="T71" fmla="*/ 96 w 96"/>
                <a:gd name="T72" fmla="*/ 529 h 5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529">
                  <a:moveTo>
                    <a:pt x="82" y="528"/>
                  </a:moveTo>
                  <a:lnTo>
                    <a:pt x="95" y="496"/>
                  </a:lnTo>
                  <a:lnTo>
                    <a:pt x="95" y="472"/>
                  </a:lnTo>
                  <a:lnTo>
                    <a:pt x="79" y="433"/>
                  </a:lnTo>
                  <a:lnTo>
                    <a:pt x="55" y="409"/>
                  </a:lnTo>
                  <a:lnTo>
                    <a:pt x="39" y="386"/>
                  </a:lnTo>
                  <a:lnTo>
                    <a:pt x="24" y="362"/>
                  </a:lnTo>
                  <a:lnTo>
                    <a:pt x="8" y="338"/>
                  </a:lnTo>
                  <a:lnTo>
                    <a:pt x="8" y="315"/>
                  </a:lnTo>
                  <a:lnTo>
                    <a:pt x="0" y="291"/>
                  </a:lnTo>
                  <a:lnTo>
                    <a:pt x="0" y="268"/>
                  </a:lnTo>
                  <a:lnTo>
                    <a:pt x="0" y="244"/>
                  </a:lnTo>
                  <a:lnTo>
                    <a:pt x="0" y="220"/>
                  </a:lnTo>
                  <a:lnTo>
                    <a:pt x="0" y="197"/>
                  </a:lnTo>
                  <a:lnTo>
                    <a:pt x="0" y="173"/>
                  </a:lnTo>
                  <a:lnTo>
                    <a:pt x="8" y="150"/>
                  </a:lnTo>
                  <a:lnTo>
                    <a:pt x="16" y="126"/>
                  </a:lnTo>
                  <a:lnTo>
                    <a:pt x="32" y="102"/>
                  </a:lnTo>
                  <a:lnTo>
                    <a:pt x="39" y="79"/>
                  </a:lnTo>
                  <a:lnTo>
                    <a:pt x="55" y="55"/>
                  </a:lnTo>
                  <a:lnTo>
                    <a:pt x="71" y="32"/>
                  </a:lnTo>
                  <a:lnTo>
                    <a:pt x="95" y="0"/>
                  </a:lnTo>
                  <a:lnTo>
                    <a:pt x="82"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4" name="Freeform 12"/>
            <p:cNvSpPr>
              <a:spLocks/>
            </p:cNvSpPr>
            <p:nvPr/>
          </p:nvSpPr>
          <p:spPr bwMode="auto">
            <a:xfrm>
              <a:off x="2560" y="1616"/>
              <a:ext cx="898" cy="273"/>
            </a:xfrm>
            <a:custGeom>
              <a:avLst/>
              <a:gdLst>
                <a:gd name="T0" fmla="*/ 176 w 898"/>
                <a:gd name="T1" fmla="*/ 0 h 273"/>
                <a:gd name="T2" fmla="*/ 141 w 898"/>
                <a:gd name="T3" fmla="*/ 5 h 273"/>
                <a:gd name="T4" fmla="*/ 118 w 898"/>
                <a:gd name="T5" fmla="*/ 5 h 273"/>
                <a:gd name="T6" fmla="*/ 94 w 898"/>
                <a:gd name="T7" fmla="*/ 5 h 273"/>
                <a:gd name="T8" fmla="*/ 70 w 898"/>
                <a:gd name="T9" fmla="*/ 13 h 273"/>
                <a:gd name="T10" fmla="*/ 47 w 898"/>
                <a:gd name="T11" fmla="*/ 29 h 273"/>
                <a:gd name="T12" fmla="*/ 23 w 898"/>
                <a:gd name="T13" fmla="*/ 60 h 273"/>
                <a:gd name="T14" fmla="*/ 15 w 898"/>
                <a:gd name="T15" fmla="*/ 84 h 273"/>
                <a:gd name="T16" fmla="*/ 8 w 898"/>
                <a:gd name="T17" fmla="*/ 107 h 273"/>
                <a:gd name="T18" fmla="*/ 0 w 898"/>
                <a:gd name="T19" fmla="*/ 131 h 273"/>
                <a:gd name="T20" fmla="*/ 0 w 898"/>
                <a:gd name="T21" fmla="*/ 154 h 273"/>
                <a:gd name="T22" fmla="*/ 0 w 898"/>
                <a:gd name="T23" fmla="*/ 178 h 273"/>
                <a:gd name="T24" fmla="*/ 0 w 898"/>
                <a:gd name="T25" fmla="*/ 202 h 273"/>
                <a:gd name="T26" fmla="*/ 8 w 898"/>
                <a:gd name="T27" fmla="*/ 225 h 273"/>
                <a:gd name="T28" fmla="*/ 31 w 898"/>
                <a:gd name="T29" fmla="*/ 241 h 273"/>
                <a:gd name="T30" fmla="*/ 55 w 898"/>
                <a:gd name="T31" fmla="*/ 257 h 273"/>
                <a:gd name="T32" fmla="*/ 78 w 898"/>
                <a:gd name="T33" fmla="*/ 265 h 273"/>
                <a:gd name="T34" fmla="*/ 110 w 898"/>
                <a:gd name="T35" fmla="*/ 272 h 273"/>
                <a:gd name="T36" fmla="*/ 133 w 898"/>
                <a:gd name="T37" fmla="*/ 272 h 273"/>
                <a:gd name="T38" fmla="*/ 157 w 898"/>
                <a:gd name="T39" fmla="*/ 272 h 273"/>
                <a:gd name="T40" fmla="*/ 181 w 898"/>
                <a:gd name="T41" fmla="*/ 272 h 273"/>
                <a:gd name="T42" fmla="*/ 204 w 898"/>
                <a:gd name="T43" fmla="*/ 265 h 273"/>
                <a:gd name="T44" fmla="*/ 228 w 898"/>
                <a:gd name="T45" fmla="*/ 249 h 273"/>
                <a:gd name="T46" fmla="*/ 244 w 898"/>
                <a:gd name="T47" fmla="*/ 225 h 273"/>
                <a:gd name="T48" fmla="*/ 267 w 898"/>
                <a:gd name="T49" fmla="*/ 202 h 273"/>
                <a:gd name="T50" fmla="*/ 299 w 898"/>
                <a:gd name="T51" fmla="*/ 178 h 273"/>
                <a:gd name="T52" fmla="*/ 322 w 898"/>
                <a:gd name="T53" fmla="*/ 170 h 273"/>
                <a:gd name="T54" fmla="*/ 346 w 898"/>
                <a:gd name="T55" fmla="*/ 162 h 273"/>
                <a:gd name="T56" fmla="*/ 370 w 898"/>
                <a:gd name="T57" fmla="*/ 162 h 273"/>
                <a:gd name="T58" fmla="*/ 393 w 898"/>
                <a:gd name="T59" fmla="*/ 162 h 273"/>
                <a:gd name="T60" fmla="*/ 417 w 898"/>
                <a:gd name="T61" fmla="*/ 154 h 273"/>
                <a:gd name="T62" fmla="*/ 440 w 898"/>
                <a:gd name="T63" fmla="*/ 154 h 273"/>
                <a:gd name="T64" fmla="*/ 464 w 898"/>
                <a:gd name="T65" fmla="*/ 147 h 273"/>
                <a:gd name="T66" fmla="*/ 488 w 898"/>
                <a:gd name="T67" fmla="*/ 139 h 273"/>
                <a:gd name="T68" fmla="*/ 511 w 898"/>
                <a:gd name="T69" fmla="*/ 139 h 273"/>
                <a:gd name="T70" fmla="*/ 535 w 898"/>
                <a:gd name="T71" fmla="*/ 131 h 273"/>
                <a:gd name="T72" fmla="*/ 558 w 898"/>
                <a:gd name="T73" fmla="*/ 131 h 273"/>
                <a:gd name="T74" fmla="*/ 582 w 898"/>
                <a:gd name="T75" fmla="*/ 123 h 273"/>
                <a:gd name="T76" fmla="*/ 613 w 898"/>
                <a:gd name="T77" fmla="*/ 123 h 273"/>
                <a:gd name="T78" fmla="*/ 637 w 898"/>
                <a:gd name="T79" fmla="*/ 123 h 273"/>
                <a:gd name="T80" fmla="*/ 661 w 898"/>
                <a:gd name="T81" fmla="*/ 123 h 273"/>
                <a:gd name="T82" fmla="*/ 684 w 898"/>
                <a:gd name="T83" fmla="*/ 115 h 273"/>
                <a:gd name="T84" fmla="*/ 708 w 898"/>
                <a:gd name="T85" fmla="*/ 115 h 273"/>
                <a:gd name="T86" fmla="*/ 732 w 898"/>
                <a:gd name="T87" fmla="*/ 115 h 273"/>
                <a:gd name="T88" fmla="*/ 755 w 898"/>
                <a:gd name="T89" fmla="*/ 115 h 273"/>
                <a:gd name="T90" fmla="*/ 779 w 898"/>
                <a:gd name="T91" fmla="*/ 115 h 273"/>
                <a:gd name="T92" fmla="*/ 802 w 898"/>
                <a:gd name="T93" fmla="*/ 107 h 273"/>
                <a:gd name="T94" fmla="*/ 826 w 898"/>
                <a:gd name="T95" fmla="*/ 107 h 273"/>
                <a:gd name="T96" fmla="*/ 850 w 898"/>
                <a:gd name="T97" fmla="*/ 107 h 273"/>
                <a:gd name="T98" fmla="*/ 873 w 898"/>
                <a:gd name="T99" fmla="*/ 107 h 273"/>
                <a:gd name="T100" fmla="*/ 897 w 898"/>
                <a:gd name="T101" fmla="*/ 99 h 273"/>
                <a:gd name="T102" fmla="*/ 896 w 898"/>
                <a:gd name="T103" fmla="*/ 96 h 2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8"/>
                <a:gd name="T157" fmla="*/ 0 h 273"/>
                <a:gd name="T158" fmla="*/ 898 w 898"/>
                <a:gd name="T159" fmla="*/ 273 h 2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8" h="273">
                  <a:moveTo>
                    <a:pt x="176" y="0"/>
                  </a:moveTo>
                  <a:lnTo>
                    <a:pt x="141" y="5"/>
                  </a:lnTo>
                  <a:lnTo>
                    <a:pt x="118" y="5"/>
                  </a:lnTo>
                  <a:lnTo>
                    <a:pt x="94" y="5"/>
                  </a:lnTo>
                  <a:lnTo>
                    <a:pt x="70" y="13"/>
                  </a:lnTo>
                  <a:lnTo>
                    <a:pt x="47" y="29"/>
                  </a:lnTo>
                  <a:lnTo>
                    <a:pt x="23" y="60"/>
                  </a:lnTo>
                  <a:lnTo>
                    <a:pt x="15" y="84"/>
                  </a:lnTo>
                  <a:lnTo>
                    <a:pt x="8" y="107"/>
                  </a:lnTo>
                  <a:lnTo>
                    <a:pt x="0" y="131"/>
                  </a:lnTo>
                  <a:lnTo>
                    <a:pt x="0" y="154"/>
                  </a:lnTo>
                  <a:lnTo>
                    <a:pt x="0" y="178"/>
                  </a:lnTo>
                  <a:lnTo>
                    <a:pt x="0" y="202"/>
                  </a:lnTo>
                  <a:lnTo>
                    <a:pt x="8" y="225"/>
                  </a:lnTo>
                  <a:lnTo>
                    <a:pt x="31" y="241"/>
                  </a:lnTo>
                  <a:lnTo>
                    <a:pt x="55" y="257"/>
                  </a:lnTo>
                  <a:lnTo>
                    <a:pt x="78" y="265"/>
                  </a:lnTo>
                  <a:lnTo>
                    <a:pt x="110" y="272"/>
                  </a:lnTo>
                  <a:lnTo>
                    <a:pt x="133" y="272"/>
                  </a:lnTo>
                  <a:lnTo>
                    <a:pt x="157" y="272"/>
                  </a:lnTo>
                  <a:lnTo>
                    <a:pt x="181" y="272"/>
                  </a:lnTo>
                  <a:lnTo>
                    <a:pt x="204" y="265"/>
                  </a:lnTo>
                  <a:lnTo>
                    <a:pt x="228" y="249"/>
                  </a:lnTo>
                  <a:lnTo>
                    <a:pt x="244" y="225"/>
                  </a:lnTo>
                  <a:lnTo>
                    <a:pt x="267" y="202"/>
                  </a:lnTo>
                  <a:lnTo>
                    <a:pt x="299" y="178"/>
                  </a:lnTo>
                  <a:lnTo>
                    <a:pt x="322" y="170"/>
                  </a:lnTo>
                  <a:lnTo>
                    <a:pt x="346" y="162"/>
                  </a:lnTo>
                  <a:lnTo>
                    <a:pt x="370" y="162"/>
                  </a:lnTo>
                  <a:lnTo>
                    <a:pt x="393" y="162"/>
                  </a:lnTo>
                  <a:lnTo>
                    <a:pt x="417" y="154"/>
                  </a:lnTo>
                  <a:lnTo>
                    <a:pt x="440" y="154"/>
                  </a:lnTo>
                  <a:lnTo>
                    <a:pt x="464" y="147"/>
                  </a:lnTo>
                  <a:lnTo>
                    <a:pt x="488" y="139"/>
                  </a:lnTo>
                  <a:lnTo>
                    <a:pt x="511" y="139"/>
                  </a:lnTo>
                  <a:lnTo>
                    <a:pt x="535" y="131"/>
                  </a:lnTo>
                  <a:lnTo>
                    <a:pt x="558" y="131"/>
                  </a:lnTo>
                  <a:lnTo>
                    <a:pt x="582" y="123"/>
                  </a:lnTo>
                  <a:lnTo>
                    <a:pt x="613" y="123"/>
                  </a:lnTo>
                  <a:lnTo>
                    <a:pt x="637" y="123"/>
                  </a:lnTo>
                  <a:lnTo>
                    <a:pt x="661" y="123"/>
                  </a:lnTo>
                  <a:lnTo>
                    <a:pt x="684" y="115"/>
                  </a:lnTo>
                  <a:lnTo>
                    <a:pt x="708" y="115"/>
                  </a:lnTo>
                  <a:lnTo>
                    <a:pt x="732" y="115"/>
                  </a:lnTo>
                  <a:lnTo>
                    <a:pt x="755" y="115"/>
                  </a:lnTo>
                  <a:lnTo>
                    <a:pt x="779" y="115"/>
                  </a:lnTo>
                  <a:lnTo>
                    <a:pt x="802" y="107"/>
                  </a:lnTo>
                  <a:lnTo>
                    <a:pt x="826" y="107"/>
                  </a:lnTo>
                  <a:lnTo>
                    <a:pt x="850" y="107"/>
                  </a:lnTo>
                  <a:lnTo>
                    <a:pt x="873" y="107"/>
                  </a:lnTo>
                  <a:lnTo>
                    <a:pt x="897" y="99"/>
                  </a:lnTo>
                  <a:lnTo>
                    <a:pt x="896" y="9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5" name="Freeform 13"/>
            <p:cNvSpPr>
              <a:spLocks/>
            </p:cNvSpPr>
            <p:nvPr/>
          </p:nvSpPr>
          <p:spPr bwMode="auto">
            <a:xfrm>
              <a:off x="2729" y="1584"/>
              <a:ext cx="721" cy="51"/>
            </a:xfrm>
            <a:custGeom>
              <a:avLst/>
              <a:gdLst>
                <a:gd name="T0" fmla="*/ 0 w 721"/>
                <a:gd name="T1" fmla="*/ 50 h 51"/>
                <a:gd name="T2" fmla="*/ 75 w 721"/>
                <a:gd name="T3" fmla="*/ 47 h 51"/>
                <a:gd name="T4" fmla="*/ 107 w 721"/>
                <a:gd name="T5" fmla="*/ 47 h 51"/>
                <a:gd name="T6" fmla="*/ 131 w 721"/>
                <a:gd name="T7" fmla="*/ 47 h 51"/>
                <a:gd name="T8" fmla="*/ 154 w 721"/>
                <a:gd name="T9" fmla="*/ 47 h 51"/>
                <a:gd name="T10" fmla="*/ 178 w 721"/>
                <a:gd name="T11" fmla="*/ 47 h 51"/>
                <a:gd name="T12" fmla="*/ 201 w 721"/>
                <a:gd name="T13" fmla="*/ 47 h 51"/>
                <a:gd name="T14" fmla="*/ 233 w 721"/>
                <a:gd name="T15" fmla="*/ 47 h 51"/>
                <a:gd name="T16" fmla="*/ 256 w 721"/>
                <a:gd name="T17" fmla="*/ 47 h 51"/>
                <a:gd name="T18" fmla="*/ 280 w 721"/>
                <a:gd name="T19" fmla="*/ 47 h 51"/>
                <a:gd name="T20" fmla="*/ 304 w 721"/>
                <a:gd name="T21" fmla="*/ 47 h 51"/>
                <a:gd name="T22" fmla="*/ 327 w 721"/>
                <a:gd name="T23" fmla="*/ 47 h 51"/>
                <a:gd name="T24" fmla="*/ 351 w 721"/>
                <a:gd name="T25" fmla="*/ 47 h 51"/>
                <a:gd name="T26" fmla="*/ 382 w 721"/>
                <a:gd name="T27" fmla="*/ 47 h 51"/>
                <a:gd name="T28" fmla="*/ 437 w 721"/>
                <a:gd name="T29" fmla="*/ 47 h 51"/>
                <a:gd name="T30" fmla="*/ 461 w 721"/>
                <a:gd name="T31" fmla="*/ 47 h 51"/>
                <a:gd name="T32" fmla="*/ 493 w 721"/>
                <a:gd name="T33" fmla="*/ 39 h 51"/>
                <a:gd name="T34" fmla="*/ 516 w 721"/>
                <a:gd name="T35" fmla="*/ 39 h 51"/>
                <a:gd name="T36" fmla="*/ 540 w 721"/>
                <a:gd name="T37" fmla="*/ 31 h 51"/>
                <a:gd name="T38" fmla="*/ 563 w 721"/>
                <a:gd name="T39" fmla="*/ 31 h 51"/>
                <a:gd name="T40" fmla="*/ 603 w 721"/>
                <a:gd name="T41" fmla="*/ 16 h 51"/>
                <a:gd name="T42" fmla="*/ 626 w 721"/>
                <a:gd name="T43" fmla="*/ 8 h 51"/>
                <a:gd name="T44" fmla="*/ 650 w 721"/>
                <a:gd name="T45" fmla="*/ 8 h 51"/>
                <a:gd name="T46" fmla="*/ 674 w 721"/>
                <a:gd name="T47" fmla="*/ 8 h 51"/>
                <a:gd name="T48" fmla="*/ 697 w 721"/>
                <a:gd name="T49" fmla="*/ 0 h 51"/>
                <a:gd name="T50" fmla="*/ 720 w 721"/>
                <a:gd name="T51" fmla="*/ 2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1"/>
                <a:gd name="T79" fmla="*/ 0 h 51"/>
                <a:gd name="T80" fmla="*/ 721 w 721"/>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1" h="51">
                  <a:moveTo>
                    <a:pt x="0" y="50"/>
                  </a:moveTo>
                  <a:lnTo>
                    <a:pt x="75" y="47"/>
                  </a:lnTo>
                  <a:lnTo>
                    <a:pt x="107" y="47"/>
                  </a:lnTo>
                  <a:lnTo>
                    <a:pt x="131" y="47"/>
                  </a:lnTo>
                  <a:lnTo>
                    <a:pt x="154" y="47"/>
                  </a:lnTo>
                  <a:lnTo>
                    <a:pt x="178" y="47"/>
                  </a:lnTo>
                  <a:lnTo>
                    <a:pt x="201" y="47"/>
                  </a:lnTo>
                  <a:lnTo>
                    <a:pt x="233" y="47"/>
                  </a:lnTo>
                  <a:lnTo>
                    <a:pt x="256" y="47"/>
                  </a:lnTo>
                  <a:lnTo>
                    <a:pt x="280" y="47"/>
                  </a:lnTo>
                  <a:lnTo>
                    <a:pt x="304" y="47"/>
                  </a:lnTo>
                  <a:lnTo>
                    <a:pt x="327" y="47"/>
                  </a:lnTo>
                  <a:lnTo>
                    <a:pt x="351" y="47"/>
                  </a:lnTo>
                  <a:lnTo>
                    <a:pt x="382" y="47"/>
                  </a:lnTo>
                  <a:lnTo>
                    <a:pt x="437" y="47"/>
                  </a:lnTo>
                  <a:lnTo>
                    <a:pt x="461" y="47"/>
                  </a:lnTo>
                  <a:lnTo>
                    <a:pt x="493" y="39"/>
                  </a:lnTo>
                  <a:lnTo>
                    <a:pt x="516" y="39"/>
                  </a:lnTo>
                  <a:lnTo>
                    <a:pt x="540" y="31"/>
                  </a:lnTo>
                  <a:lnTo>
                    <a:pt x="563" y="31"/>
                  </a:lnTo>
                  <a:lnTo>
                    <a:pt x="603" y="16"/>
                  </a:lnTo>
                  <a:lnTo>
                    <a:pt x="626" y="8"/>
                  </a:lnTo>
                  <a:lnTo>
                    <a:pt x="650" y="8"/>
                  </a:lnTo>
                  <a:lnTo>
                    <a:pt x="674" y="8"/>
                  </a:lnTo>
                  <a:lnTo>
                    <a:pt x="697" y="0"/>
                  </a:lnTo>
                  <a:lnTo>
                    <a:pt x="720" y="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6" name="Freeform 14"/>
            <p:cNvSpPr>
              <a:spLocks/>
            </p:cNvSpPr>
            <p:nvPr/>
          </p:nvSpPr>
          <p:spPr bwMode="auto">
            <a:xfrm>
              <a:off x="2191" y="1346"/>
              <a:ext cx="1307" cy="176"/>
            </a:xfrm>
            <a:custGeom>
              <a:avLst/>
              <a:gdLst>
                <a:gd name="T0" fmla="*/ 10 w 1307"/>
                <a:gd name="T1" fmla="*/ 96 h 176"/>
                <a:gd name="T2" fmla="*/ 0 w 1307"/>
                <a:gd name="T3" fmla="*/ 128 h 176"/>
                <a:gd name="T4" fmla="*/ 15 w 1307"/>
                <a:gd name="T5" fmla="*/ 151 h 176"/>
                <a:gd name="T6" fmla="*/ 47 w 1307"/>
                <a:gd name="T7" fmla="*/ 175 h 176"/>
                <a:gd name="T8" fmla="*/ 70 w 1307"/>
                <a:gd name="T9" fmla="*/ 175 h 176"/>
                <a:gd name="T10" fmla="*/ 94 w 1307"/>
                <a:gd name="T11" fmla="*/ 175 h 176"/>
                <a:gd name="T12" fmla="*/ 126 w 1307"/>
                <a:gd name="T13" fmla="*/ 175 h 176"/>
                <a:gd name="T14" fmla="*/ 149 w 1307"/>
                <a:gd name="T15" fmla="*/ 175 h 176"/>
                <a:gd name="T16" fmla="*/ 181 w 1307"/>
                <a:gd name="T17" fmla="*/ 167 h 176"/>
                <a:gd name="T18" fmla="*/ 204 w 1307"/>
                <a:gd name="T19" fmla="*/ 143 h 176"/>
                <a:gd name="T20" fmla="*/ 228 w 1307"/>
                <a:gd name="T21" fmla="*/ 128 h 176"/>
                <a:gd name="T22" fmla="*/ 251 w 1307"/>
                <a:gd name="T23" fmla="*/ 120 h 176"/>
                <a:gd name="T24" fmla="*/ 275 w 1307"/>
                <a:gd name="T25" fmla="*/ 104 h 176"/>
                <a:gd name="T26" fmla="*/ 307 w 1307"/>
                <a:gd name="T27" fmla="*/ 88 h 176"/>
                <a:gd name="T28" fmla="*/ 330 w 1307"/>
                <a:gd name="T29" fmla="*/ 81 h 176"/>
                <a:gd name="T30" fmla="*/ 354 w 1307"/>
                <a:gd name="T31" fmla="*/ 73 h 176"/>
                <a:gd name="T32" fmla="*/ 377 w 1307"/>
                <a:gd name="T33" fmla="*/ 57 h 176"/>
                <a:gd name="T34" fmla="*/ 401 w 1307"/>
                <a:gd name="T35" fmla="*/ 57 h 176"/>
                <a:gd name="T36" fmla="*/ 425 w 1307"/>
                <a:gd name="T37" fmla="*/ 49 h 176"/>
                <a:gd name="T38" fmla="*/ 448 w 1307"/>
                <a:gd name="T39" fmla="*/ 49 h 176"/>
                <a:gd name="T40" fmla="*/ 472 w 1307"/>
                <a:gd name="T41" fmla="*/ 49 h 176"/>
                <a:gd name="T42" fmla="*/ 495 w 1307"/>
                <a:gd name="T43" fmla="*/ 41 h 176"/>
                <a:gd name="T44" fmla="*/ 519 w 1307"/>
                <a:gd name="T45" fmla="*/ 41 h 176"/>
                <a:gd name="T46" fmla="*/ 543 w 1307"/>
                <a:gd name="T47" fmla="*/ 41 h 176"/>
                <a:gd name="T48" fmla="*/ 566 w 1307"/>
                <a:gd name="T49" fmla="*/ 41 h 176"/>
                <a:gd name="T50" fmla="*/ 590 w 1307"/>
                <a:gd name="T51" fmla="*/ 41 h 176"/>
                <a:gd name="T52" fmla="*/ 613 w 1307"/>
                <a:gd name="T53" fmla="*/ 49 h 176"/>
                <a:gd name="T54" fmla="*/ 637 w 1307"/>
                <a:gd name="T55" fmla="*/ 57 h 176"/>
                <a:gd name="T56" fmla="*/ 661 w 1307"/>
                <a:gd name="T57" fmla="*/ 65 h 176"/>
                <a:gd name="T58" fmla="*/ 684 w 1307"/>
                <a:gd name="T59" fmla="*/ 73 h 176"/>
                <a:gd name="T60" fmla="*/ 708 w 1307"/>
                <a:gd name="T61" fmla="*/ 81 h 176"/>
                <a:gd name="T62" fmla="*/ 732 w 1307"/>
                <a:gd name="T63" fmla="*/ 81 h 176"/>
                <a:gd name="T64" fmla="*/ 755 w 1307"/>
                <a:gd name="T65" fmla="*/ 81 h 176"/>
                <a:gd name="T66" fmla="*/ 779 w 1307"/>
                <a:gd name="T67" fmla="*/ 81 h 176"/>
                <a:gd name="T68" fmla="*/ 810 w 1307"/>
                <a:gd name="T69" fmla="*/ 81 h 176"/>
                <a:gd name="T70" fmla="*/ 834 w 1307"/>
                <a:gd name="T71" fmla="*/ 81 h 176"/>
                <a:gd name="T72" fmla="*/ 857 w 1307"/>
                <a:gd name="T73" fmla="*/ 81 h 176"/>
                <a:gd name="T74" fmla="*/ 881 w 1307"/>
                <a:gd name="T75" fmla="*/ 81 h 176"/>
                <a:gd name="T76" fmla="*/ 905 w 1307"/>
                <a:gd name="T77" fmla="*/ 81 h 176"/>
                <a:gd name="T78" fmla="*/ 928 w 1307"/>
                <a:gd name="T79" fmla="*/ 81 h 176"/>
                <a:gd name="T80" fmla="*/ 960 w 1307"/>
                <a:gd name="T81" fmla="*/ 81 h 176"/>
                <a:gd name="T82" fmla="*/ 983 w 1307"/>
                <a:gd name="T83" fmla="*/ 81 h 176"/>
                <a:gd name="T84" fmla="*/ 1007 w 1307"/>
                <a:gd name="T85" fmla="*/ 73 h 176"/>
                <a:gd name="T86" fmla="*/ 1054 w 1307"/>
                <a:gd name="T87" fmla="*/ 73 h 176"/>
                <a:gd name="T88" fmla="*/ 1078 w 1307"/>
                <a:gd name="T89" fmla="*/ 65 h 176"/>
                <a:gd name="T90" fmla="*/ 1101 w 1307"/>
                <a:gd name="T91" fmla="*/ 57 h 176"/>
                <a:gd name="T92" fmla="*/ 1125 w 1307"/>
                <a:gd name="T93" fmla="*/ 57 h 176"/>
                <a:gd name="T94" fmla="*/ 1149 w 1307"/>
                <a:gd name="T95" fmla="*/ 57 h 176"/>
                <a:gd name="T96" fmla="*/ 1172 w 1307"/>
                <a:gd name="T97" fmla="*/ 49 h 176"/>
                <a:gd name="T98" fmla="*/ 1196 w 1307"/>
                <a:gd name="T99" fmla="*/ 41 h 176"/>
                <a:gd name="T100" fmla="*/ 1227 w 1307"/>
                <a:gd name="T101" fmla="*/ 33 h 176"/>
                <a:gd name="T102" fmla="*/ 1251 w 1307"/>
                <a:gd name="T103" fmla="*/ 25 h 176"/>
                <a:gd name="T104" fmla="*/ 1282 w 1307"/>
                <a:gd name="T105" fmla="*/ 18 h 176"/>
                <a:gd name="T106" fmla="*/ 1306 w 1307"/>
                <a:gd name="T107" fmla="*/ 10 h 176"/>
                <a:gd name="T108" fmla="*/ 1306 w 1307"/>
                <a:gd name="T109" fmla="*/ 0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7"/>
                <a:gd name="T166" fmla="*/ 0 h 176"/>
                <a:gd name="T167" fmla="*/ 1307 w 1307"/>
                <a:gd name="T168" fmla="*/ 176 h 1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7" h="176">
                  <a:moveTo>
                    <a:pt x="10" y="96"/>
                  </a:moveTo>
                  <a:lnTo>
                    <a:pt x="0" y="128"/>
                  </a:lnTo>
                  <a:lnTo>
                    <a:pt x="15" y="151"/>
                  </a:lnTo>
                  <a:lnTo>
                    <a:pt x="47" y="175"/>
                  </a:lnTo>
                  <a:lnTo>
                    <a:pt x="70" y="175"/>
                  </a:lnTo>
                  <a:lnTo>
                    <a:pt x="94" y="175"/>
                  </a:lnTo>
                  <a:lnTo>
                    <a:pt x="126" y="175"/>
                  </a:lnTo>
                  <a:lnTo>
                    <a:pt x="149" y="175"/>
                  </a:lnTo>
                  <a:lnTo>
                    <a:pt x="181" y="167"/>
                  </a:lnTo>
                  <a:lnTo>
                    <a:pt x="204" y="143"/>
                  </a:lnTo>
                  <a:lnTo>
                    <a:pt x="228" y="128"/>
                  </a:lnTo>
                  <a:lnTo>
                    <a:pt x="251" y="120"/>
                  </a:lnTo>
                  <a:lnTo>
                    <a:pt x="275" y="104"/>
                  </a:lnTo>
                  <a:lnTo>
                    <a:pt x="307" y="88"/>
                  </a:lnTo>
                  <a:lnTo>
                    <a:pt x="330" y="81"/>
                  </a:lnTo>
                  <a:lnTo>
                    <a:pt x="354" y="73"/>
                  </a:lnTo>
                  <a:lnTo>
                    <a:pt x="377" y="57"/>
                  </a:lnTo>
                  <a:lnTo>
                    <a:pt x="401" y="57"/>
                  </a:lnTo>
                  <a:lnTo>
                    <a:pt x="425" y="49"/>
                  </a:lnTo>
                  <a:lnTo>
                    <a:pt x="448" y="49"/>
                  </a:lnTo>
                  <a:lnTo>
                    <a:pt x="472" y="49"/>
                  </a:lnTo>
                  <a:lnTo>
                    <a:pt x="495" y="41"/>
                  </a:lnTo>
                  <a:lnTo>
                    <a:pt x="519" y="41"/>
                  </a:lnTo>
                  <a:lnTo>
                    <a:pt x="543" y="41"/>
                  </a:lnTo>
                  <a:lnTo>
                    <a:pt x="566" y="41"/>
                  </a:lnTo>
                  <a:lnTo>
                    <a:pt x="590" y="41"/>
                  </a:lnTo>
                  <a:lnTo>
                    <a:pt x="613" y="49"/>
                  </a:lnTo>
                  <a:lnTo>
                    <a:pt x="637" y="57"/>
                  </a:lnTo>
                  <a:lnTo>
                    <a:pt x="661" y="65"/>
                  </a:lnTo>
                  <a:lnTo>
                    <a:pt x="684" y="73"/>
                  </a:lnTo>
                  <a:lnTo>
                    <a:pt x="708" y="81"/>
                  </a:lnTo>
                  <a:lnTo>
                    <a:pt x="732" y="81"/>
                  </a:lnTo>
                  <a:lnTo>
                    <a:pt x="755" y="81"/>
                  </a:lnTo>
                  <a:lnTo>
                    <a:pt x="779" y="81"/>
                  </a:lnTo>
                  <a:lnTo>
                    <a:pt x="810" y="81"/>
                  </a:lnTo>
                  <a:lnTo>
                    <a:pt x="834" y="81"/>
                  </a:lnTo>
                  <a:lnTo>
                    <a:pt x="857" y="81"/>
                  </a:lnTo>
                  <a:lnTo>
                    <a:pt x="881" y="81"/>
                  </a:lnTo>
                  <a:lnTo>
                    <a:pt x="905" y="81"/>
                  </a:lnTo>
                  <a:lnTo>
                    <a:pt x="928" y="81"/>
                  </a:lnTo>
                  <a:lnTo>
                    <a:pt x="960" y="81"/>
                  </a:lnTo>
                  <a:lnTo>
                    <a:pt x="983" y="81"/>
                  </a:lnTo>
                  <a:lnTo>
                    <a:pt x="1007" y="73"/>
                  </a:lnTo>
                  <a:lnTo>
                    <a:pt x="1054" y="73"/>
                  </a:lnTo>
                  <a:lnTo>
                    <a:pt x="1078" y="65"/>
                  </a:lnTo>
                  <a:lnTo>
                    <a:pt x="1101" y="57"/>
                  </a:lnTo>
                  <a:lnTo>
                    <a:pt x="1125" y="57"/>
                  </a:lnTo>
                  <a:lnTo>
                    <a:pt x="1149" y="57"/>
                  </a:lnTo>
                  <a:lnTo>
                    <a:pt x="1172" y="49"/>
                  </a:lnTo>
                  <a:lnTo>
                    <a:pt x="1196" y="41"/>
                  </a:lnTo>
                  <a:lnTo>
                    <a:pt x="1227" y="33"/>
                  </a:lnTo>
                  <a:lnTo>
                    <a:pt x="1251" y="25"/>
                  </a:lnTo>
                  <a:lnTo>
                    <a:pt x="1282" y="18"/>
                  </a:lnTo>
                  <a:lnTo>
                    <a:pt x="1306" y="10"/>
                  </a:lnTo>
                  <a:lnTo>
                    <a:pt x="1306"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7" name="Freeform 15"/>
            <p:cNvSpPr>
              <a:spLocks/>
            </p:cNvSpPr>
            <p:nvPr/>
          </p:nvSpPr>
          <p:spPr bwMode="auto">
            <a:xfrm>
              <a:off x="2718" y="1826"/>
              <a:ext cx="828" cy="530"/>
            </a:xfrm>
            <a:custGeom>
              <a:avLst/>
              <a:gdLst>
                <a:gd name="T0" fmla="*/ 827 w 828"/>
                <a:gd name="T1" fmla="*/ 0 h 530"/>
                <a:gd name="T2" fmla="*/ 795 w 828"/>
                <a:gd name="T3" fmla="*/ 17 h 530"/>
                <a:gd name="T4" fmla="*/ 771 w 828"/>
                <a:gd name="T5" fmla="*/ 17 h 530"/>
                <a:gd name="T6" fmla="*/ 748 w 828"/>
                <a:gd name="T7" fmla="*/ 17 h 530"/>
                <a:gd name="T8" fmla="*/ 724 w 828"/>
                <a:gd name="T9" fmla="*/ 25 h 530"/>
                <a:gd name="T10" fmla="*/ 700 w 828"/>
                <a:gd name="T11" fmla="*/ 33 h 530"/>
                <a:gd name="T12" fmla="*/ 677 w 828"/>
                <a:gd name="T13" fmla="*/ 33 h 530"/>
                <a:gd name="T14" fmla="*/ 645 w 828"/>
                <a:gd name="T15" fmla="*/ 33 h 530"/>
                <a:gd name="T16" fmla="*/ 614 w 828"/>
                <a:gd name="T17" fmla="*/ 41 h 530"/>
                <a:gd name="T18" fmla="*/ 590 w 828"/>
                <a:gd name="T19" fmla="*/ 41 h 530"/>
                <a:gd name="T20" fmla="*/ 567 w 828"/>
                <a:gd name="T21" fmla="*/ 41 h 530"/>
                <a:gd name="T22" fmla="*/ 543 w 828"/>
                <a:gd name="T23" fmla="*/ 41 h 530"/>
                <a:gd name="T24" fmla="*/ 519 w 828"/>
                <a:gd name="T25" fmla="*/ 49 h 530"/>
                <a:gd name="T26" fmla="*/ 496 w 828"/>
                <a:gd name="T27" fmla="*/ 49 h 530"/>
                <a:gd name="T28" fmla="*/ 472 w 828"/>
                <a:gd name="T29" fmla="*/ 57 h 530"/>
                <a:gd name="T30" fmla="*/ 448 w 828"/>
                <a:gd name="T31" fmla="*/ 65 h 530"/>
                <a:gd name="T32" fmla="*/ 425 w 828"/>
                <a:gd name="T33" fmla="*/ 73 h 530"/>
                <a:gd name="T34" fmla="*/ 401 w 828"/>
                <a:gd name="T35" fmla="*/ 80 h 530"/>
                <a:gd name="T36" fmla="*/ 370 w 828"/>
                <a:gd name="T37" fmla="*/ 88 h 530"/>
                <a:gd name="T38" fmla="*/ 346 w 828"/>
                <a:gd name="T39" fmla="*/ 96 h 530"/>
                <a:gd name="T40" fmla="*/ 323 w 828"/>
                <a:gd name="T41" fmla="*/ 104 h 530"/>
                <a:gd name="T42" fmla="*/ 299 w 828"/>
                <a:gd name="T43" fmla="*/ 120 h 530"/>
                <a:gd name="T44" fmla="*/ 275 w 828"/>
                <a:gd name="T45" fmla="*/ 135 h 530"/>
                <a:gd name="T46" fmla="*/ 252 w 828"/>
                <a:gd name="T47" fmla="*/ 151 h 530"/>
                <a:gd name="T48" fmla="*/ 228 w 828"/>
                <a:gd name="T49" fmla="*/ 167 h 530"/>
                <a:gd name="T50" fmla="*/ 205 w 828"/>
                <a:gd name="T51" fmla="*/ 183 h 530"/>
                <a:gd name="T52" fmla="*/ 173 w 828"/>
                <a:gd name="T53" fmla="*/ 198 h 530"/>
                <a:gd name="T54" fmla="*/ 149 w 828"/>
                <a:gd name="T55" fmla="*/ 214 h 530"/>
                <a:gd name="T56" fmla="*/ 134 w 828"/>
                <a:gd name="T57" fmla="*/ 238 h 530"/>
                <a:gd name="T58" fmla="*/ 110 w 828"/>
                <a:gd name="T59" fmla="*/ 261 h 530"/>
                <a:gd name="T60" fmla="*/ 86 w 828"/>
                <a:gd name="T61" fmla="*/ 285 h 530"/>
                <a:gd name="T62" fmla="*/ 71 w 828"/>
                <a:gd name="T63" fmla="*/ 309 h 530"/>
                <a:gd name="T64" fmla="*/ 55 w 828"/>
                <a:gd name="T65" fmla="*/ 332 h 530"/>
                <a:gd name="T66" fmla="*/ 47 w 828"/>
                <a:gd name="T67" fmla="*/ 356 h 530"/>
                <a:gd name="T68" fmla="*/ 39 w 828"/>
                <a:gd name="T69" fmla="*/ 379 h 530"/>
                <a:gd name="T70" fmla="*/ 31 w 828"/>
                <a:gd name="T71" fmla="*/ 403 h 530"/>
                <a:gd name="T72" fmla="*/ 16 w 828"/>
                <a:gd name="T73" fmla="*/ 427 h 530"/>
                <a:gd name="T74" fmla="*/ 8 w 828"/>
                <a:gd name="T75" fmla="*/ 458 h 530"/>
                <a:gd name="T76" fmla="*/ 0 w 828"/>
                <a:gd name="T77" fmla="*/ 482 h 530"/>
                <a:gd name="T78" fmla="*/ 0 w 828"/>
                <a:gd name="T79" fmla="*/ 505 h 530"/>
                <a:gd name="T80" fmla="*/ 0 w 828"/>
                <a:gd name="T81" fmla="*/ 529 h 530"/>
                <a:gd name="T82" fmla="*/ 11 w 828"/>
                <a:gd name="T83" fmla="*/ 528 h 5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530"/>
                <a:gd name="T128" fmla="*/ 828 w 828"/>
                <a:gd name="T129" fmla="*/ 530 h 5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530">
                  <a:moveTo>
                    <a:pt x="827" y="0"/>
                  </a:moveTo>
                  <a:lnTo>
                    <a:pt x="795" y="17"/>
                  </a:lnTo>
                  <a:lnTo>
                    <a:pt x="771" y="17"/>
                  </a:lnTo>
                  <a:lnTo>
                    <a:pt x="748" y="17"/>
                  </a:lnTo>
                  <a:lnTo>
                    <a:pt x="724" y="25"/>
                  </a:lnTo>
                  <a:lnTo>
                    <a:pt x="700" y="33"/>
                  </a:lnTo>
                  <a:lnTo>
                    <a:pt x="677" y="33"/>
                  </a:lnTo>
                  <a:lnTo>
                    <a:pt x="645" y="33"/>
                  </a:lnTo>
                  <a:lnTo>
                    <a:pt x="614" y="41"/>
                  </a:lnTo>
                  <a:lnTo>
                    <a:pt x="590" y="41"/>
                  </a:lnTo>
                  <a:lnTo>
                    <a:pt x="567" y="41"/>
                  </a:lnTo>
                  <a:lnTo>
                    <a:pt x="543" y="41"/>
                  </a:lnTo>
                  <a:lnTo>
                    <a:pt x="519" y="49"/>
                  </a:lnTo>
                  <a:lnTo>
                    <a:pt x="496" y="49"/>
                  </a:lnTo>
                  <a:lnTo>
                    <a:pt x="472" y="57"/>
                  </a:lnTo>
                  <a:lnTo>
                    <a:pt x="448" y="65"/>
                  </a:lnTo>
                  <a:lnTo>
                    <a:pt x="425" y="73"/>
                  </a:lnTo>
                  <a:lnTo>
                    <a:pt x="401" y="80"/>
                  </a:lnTo>
                  <a:lnTo>
                    <a:pt x="370" y="88"/>
                  </a:lnTo>
                  <a:lnTo>
                    <a:pt x="346" y="96"/>
                  </a:lnTo>
                  <a:lnTo>
                    <a:pt x="323" y="104"/>
                  </a:lnTo>
                  <a:lnTo>
                    <a:pt x="299" y="120"/>
                  </a:lnTo>
                  <a:lnTo>
                    <a:pt x="275" y="135"/>
                  </a:lnTo>
                  <a:lnTo>
                    <a:pt x="252" y="151"/>
                  </a:lnTo>
                  <a:lnTo>
                    <a:pt x="228" y="167"/>
                  </a:lnTo>
                  <a:lnTo>
                    <a:pt x="205" y="183"/>
                  </a:lnTo>
                  <a:lnTo>
                    <a:pt x="173" y="198"/>
                  </a:lnTo>
                  <a:lnTo>
                    <a:pt x="149" y="214"/>
                  </a:lnTo>
                  <a:lnTo>
                    <a:pt x="134" y="238"/>
                  </a:lnTo>
                  <a:lnTo>
                    <a:pt x="110" y="261"/>
                  </a:lnTo>
                  <a:lnTo>
                    <a:pt x="86" y="285"/>
                  </a:lnTo>
                  <a:lnTo>
                    <a:pt x="71" y="309"/>
                  </a:lnTo>
                  <a:lnTo>
                    <a:pt x="55" y="332"/>
                  </a:lnTo>
                  <a:lnTo>
                    <a:pt x="47" y="356"/>
                  </a:lnTo>
                  <a:lnTo>
                    <a:pt x="39" y="379"/>
                  </a:lnTo>
                  <a:lnTo>
                    <a:pt x="31" y="403"/>
                  </a:lnTo>
                  <a:lnTo>
                    <a:pt x="16" y="427"/>
                  </a:lnTo>
                  <a:lnTo>
                    <a:pt x="8" y="458"/>
                  </a:lnTo>
                  <a:lnTo>
                    <a:pt x="0" y="482"/>
                  </a:lnTo>
                  <a:lnTo>
                    <a:pt x="0" y="505"/>
                  </a:lnTo>
                  <a:lnTo>
                    <a:pt x="0" y="529"/>
                  </a:lnTo>
                  <a:lnTo>
                    <a:pt x="11" y="52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8" name="Freeform 16"/>
            <p:cNvSpPr>
              <a:spLocks/>
            </p:cNvSpPr>
            <p:nvPr/>
          </p:nvSpPr>
          <p:spPr bwMode="auto">
            <a:xfrm>
              <a:off x="2489" y="2690"/>
              <a:ext cx="193" cy="769"/>
            </a:xfrm>
            <a:custGeom>
              <a:avLst/>
              <a:gdLst>
                <a:gd name="T0" fmla="*/ 192 w 193"/>
                <a:gd name="T1" fmla="*/ 0 h 769"/>
                <a:gd name="T2" fmla="*/ 174 w 193"/>
                <a:gd name="T3" fmla="*/ 35 h 769"/>
                <a:gd name="T4" fmla="*/ 166 w 193"/>
                <a:gd name="T5" fmla="*/ 58 h 769"/>
                <a:gd name="T6" fmla="*/ 166 w 193"/>
                <a:gd name="T7" fmla="*/ 82 h 769"/>
                <a:gd name="T8" fmla="*/ 150 w 193"/>
                <a:gd name="T9" fmla="*/ 105 h 769"/>
                <a:gd name="T10" fmla="*/ 134 w 193"/>
                <a:gd name="T11" fmla="*/ 129 h 769"/>
                <a:gd name="T12" fmla="*/ 134 w 193"/>
                <a:gd name="T13" fmla="*/ 153 h 769"/>
                <a:gd name="T14" fmla="*/ 127 w 193"/>
                <a:gd name="T15" fmla="*/ 176 h 769"/>
                <a:gd name="T16" fmla="*/ 119 w 193"/>
                <a:gd name="T17" fmla="*/ 200 h 769"/>
                <a:gd name="T18" fmla="*/ 111 w 193"/>
                <a:gd name="T19" fmla="*/ 223 h 769"/>
                <a:gd name="T20" fmla="*/ 103 w 193"/>
                <a:gd name="T21" fmla="*/ 255 h 769"/>
                <a:gd name="T22" fmla="*/ 103 w 193"/>
                <a:gd name="T23" fmla="*/ 286 h 769"/>
                <a:gd name="T24" fmla="*/ 103 w 193"/>
                <a:gd name="T25" fmla="*/ 310 h 769"/>
                <a:gd name="T26" fmla="*/ 95 w 193"/>
                <a:gd name="T27" fmla="*/ 333 h 769"/>
                <a:gd name="T28" fmla="*/ 87 w 193"/>
                <a:gd name="T29" fmla="*/ 357 h 769"/>
                <a:gd name="T30" fmla="*/ 79 w 193"/>
                <a:gd name="T31" fmla="*/ 381 h 769"/>
                <a:gd name="T32" fmla="*/ 79 w 193"/>
                <a:gd name="T33" fmla="*/ 404 h 769"/>
                <a:gd name="T34" fmla="*/ 72 w 193"/>
                <a:gd name="T35" fmla="*/ 436 h 769"/>
                <a:gd name="T36" fmla="*/ 72 w 193"/>
                <a:gd name="T37" fmla="*/ 459 h 769"/>
                <a:gd name="T38" fmla="*/ 64 w 193"/>
                <a:gd name="T39" fmla="*/ 499 h 769"/>
                <a:gd name="T40" fmla="*/ 64 w 193"/>
                <a:gd name="T41" fmla="*/ 522 h 769"/>
                <a:gd name="T42" fmla="*/ 64 w 193"/>
                <a:gd name="T43" fmla="*/ 554 h 769"/>
                <a:gd name="T44" fmla="*/ 64 w 193"/>
                <a:gd name="T45" fmla="*/ 585 h 769"/>
                <a:gd name="T46" fmla="*/ 48 w 193"/>
                <a:gd name="T47" fmla="*/ 648 h 769"/>
                <a:gd name="T48" fmla="*/ 40 w 193"/>
                <a:gd name="T49" fmla="*/ 687 h 769"/>
                <a:gd name="T50" fmla="*/ 40 w 193"/>
                <a:gd name="T51" fmla="*/ 711 h 769"/>
                <a:gd name="T52" fmla="*/ 32 w 193"/>
                <a:gd name="T53" fmla="*/ 735 h 769"/>
                <a:gd name="T54" fmla="*/ 24 w 193"/>
                <a:gd name="T55" fmla="*/ 758 h 769"/>
                <a:gd name="T56" fmla="*/ 0 w 193"/>
                <a:gd name="T57" fmla="*/ 768 h 7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3"/>
                <a:gd name="T88" fmla="*/ 0 h 769"/>
                <a:gd name="T89" fmla="*/ 193 w 193"/>
                <a:gd name="T90" fmla="*/ 769 h 7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3" h="769">
                  <a:moveTo>
                    <a:pt x="192" y="0"/>
                  </a:moveTo>
                  <a:lnTo>
                    <a:pt x="174" y="35"/>
                  </a:lnTo>
                  <a:lnTo>
                    <a:pt x="166" y="58"/>
                  </a:lnTo>
                  <a:lnTo>
                    <a:pt x="166" y="82"/>
                  </a:lnTo>
                  <a:lnTo>
                    <a:pt x="150" y="105"/>
                  </a:lnTo>
                  <a:lnTo>
                    <a:pt x="134" y="129"/>
                  </a:lnTo>
                  <a:lnTo>
                    <a:pt x="134" y="153"/>
                  </a:lnTo>
                  <a:lnTo>
                    <a:pt x="127" y="176"/>
                  </a:lnTo>
                  <a:lnTo>
                    <a:pt x="119" y="200"/>
                  </a:lnTo>
                  <a:lnTo>
                    <a:pt x="111" y="223"/>
                  </a:lnTo>
                  <a:lnTo>
                    <a:pt x="103" y="255"/>
                  </a:lnTo>
                  <a:lnTo>
                    <a:pt x="103" y="286"/>
                  </a:lnTo>
                  <a:lnTo>
                    <a:pt x="103" y="310"/>
                  </a:lnTo>
                  <a:lnTo>
                    <a:pt x="95" y="333"/>
                  </a:lnTo>
                  <a:lnTo>
                    <a:pt x="87" y="357"/>
                  </a:lnTo>
                  <a:lnTo>
                    <a:pt x="79" y="381"/>
                  </a:lnTo>
                  <a:lnTo>
                    <a:pt x="79" y="404"/>
                  </a:lnTo>
                  <a:lnTo>
                    <a:pt x="72" y="436"/>
                  </a:lnTo>
                  <a:lnTo>
                    <a:pt x="72" y="459"/>
                  </a:lnTo>
                  <a:lnTo>
                    <a:pt x="64" y="499"/>
                  </a:lnTo>
                  <a:lnTo>
                    <a:pt x="64" y="522"/>
                  </a:lnTo>
                  <a:lnTo>
                    <a:pt x="64" y="554"/>
                  </a:lnTo>
                  <a:lnTo>
                    <a:pt x="64" y="585"/>
                  </a:lnTo>
                  <a:lnTo>
                    <a:pt x="48" y="648"/>
                  </a:lnTo>
                  <a:lnTo>
                    <a:pt x="40" y="687"/>
                  </a:lnTo>
                  <a:lnTo>
                    <a:pt x="40" y="711"/>
                  </a:lnTo>
                  <a:lnTo>
                    <a:pt x="32" y="735"/>
                  </a:lnTo>
                  <a:lnTo>
                    <a:pt x="24" y="758"/>
                  </a:lnTo>
                  <a:lnTo>
                    <a:pt x="0" y="76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9" name="Freeform 17"/>
            <p:cNvSpPr>
              <a:spLocks/>
            </p:cNvSpPr>
            <p:nvPr/>
          </p:nvSpPr>
          <p:spPr bwMode="auto">
            <a:xfrm>
              <a:off x="1522" y="2536"/>
              <a:ext cx="95" cy="95"/>
            </a:xfrm>
            <a:custGeom>
              <a:avLst/>
              <a:gdLst>
                <a:gd name="T0" fmla="*/ 55 w 95"/>
                <a:gd name="T1" fmla="*/ 10 h 95"/>
                <a:gd name="T2" fmla="*/ 23 w 95"/>
                <a:gd name="T3" fmla="*/ 0 h 95"/>
                <a:gd name="T4" fmla="*/ 8 w 95"/>
                <a:gd name="T5" fmla="*/ 23 h 95"/>
                <a:gd name="T6" fmla="*/ 0 w 95"/>
                <a:gd name="T7" fmla="*/ 47 h 95"/>
                <a:gd name="T8" fmla="*/ 0 w 95"/>
                <a:gd name="T9" fmla="*/ 71 h 95"/>
                <a:gd name="T10" fmla="*/ 15 w 95"/>
                <a:gd name="T11" fmla="*/ 94 h 95"/>
                <a:gd name="T12" fmla="*/ 39 w 95"/>
                <a:gd name="T13" fmla="*/ 94 h 95"/>
                <a:gd name="T14" fmla="*/ 63 w 95"/>
                <a:gd name="T15" fmla="*/ 94 h 95"/>
                <a:gd name="T16" fmla="*/ 78 w 95"/>
                <a:gd name="T17" fmla="*/ 71 h 95"/>
                <a:gd name="T18" fmla="*/ 94 w 95"/>
                <a:gd name="T19" fmla="*/ 47 h 95"/>
                <a:gd name="T20" fmla="*/ 86 w 95"/>
                <a:gd name="T21" fmla="*/ 23 h 95"/>
                <a:gd name="T22" fmla="*/ 55 w 95"/>
                <a:gd name="T23" fmla="*/ 1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95"/>
                <a:gd name="T38" fmla="*/ 95 w 95"/>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95">
                  <a:moveTo>
                    <a:pt x="55" y="10"/>
                  </a:moveTo>
                  <a:lnTo>
                    <a:pt x="23" y="0"/>
                  </a:lnTo>
                  <a:lnTo>
                    <a:pt x="8" y="23"/>
                  </a:lnTo>
                  <a:lnTo>
                    <a:pt x="0" y="47"/>
                  </a:lnTo>
                  <a:lnTo>
                    <a:pt x="0" y="71"/>
                  </a:lnTo>
                  <a:lnTo>
                    <a:pt x="15" y="94"/>
                  </a:lnTo>
                  <a:lnTo>
                    <a:pt x="39" y="94"/>
                  </a:lnTo>
                  <a:lnTo>
                    <a:pt x="63" y="94"/>
                  </a:lnTo>
                  <a:lnTo>
                    <a:pt x="78" y="71"/>
                  </a:lnTo>
                  <a:lnTo>
                    <a:pt x="94" y="47"/>
                  </a:lnTo>
                  <a:lnTo>
                    <a:pt x="86" y="23"/>
                  </a:lnTo>
                  <a:lnTo>
                    <a:pt x="55" y="1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0" name="Freeform 18"/>
            <p:cNvSpPr>
              <a:spLocks/>
            </p:cNvSpPr>
            <p:nvPr/>
          </p:nvSpPr>
          <p:spPr bwMode="auto">
            <a:xfrm>
              <a:off x="2340" y="2544"/>
              <a:ext cx="119" cy="79"/>
            </a:xfrm>
            <a:custGeom>
              <a:avLst/>
              <a:gdLst>
                <a:gd name="T0" fmla="*/ 53 w 119"/>
                <a:gd name="T1" fmla="*/ 2 h 79"/>
                <a:gd name="T2" fmla="*/ 16 w 119"/>
                <a:gd name="T3" fmla="*/ 0 h 79"/>
                <a:gd name="T4" fmla="*/ 8 w 119"/>
                <a:gd name="T5" fmla="*/ 23 h 79"/>
                <a:gd name="T6" fmla="*/ 0 w 119"/>
                <a:gd name="T7" fmla="*/ 47 h 79"/>
                <a:gd name="T8" fmla="*/ 0 w 119"/>
                <a:gd name="T9" fmla="*/ 70 h 79"/>
                <a:gd name="T10" fmla="*/ 24 w 119"/>
                <a:gd name="T11" fmla="*/ 78 h 79"/>
                <a:gd name="T12" fmla="*/ 63 w 119"/>
                <a:gd name="T13" fmla="*/ 78 h 79"/>
                <a:gd name="T14" fmla="*/ 87 w 119"/>
                <a:gd name="T15" fmla="*/ 70 h 79"/>
                <a:gd name="T16" fmla="*/ 110 w 119"/>
                <a:gd name="T17" fmla="*/ 55 h 79"/>
                <a:gd name="T18" fmla="*/ 118 w 119"/>
                <a:gd name="T19" fmla="*/ 31 h 79"/>
                <a:gd name="T20" fmla="*/ 102 w 119"/>
                <a:gd name="T21" fmla="*/ 7 h 79"/>
                <a:gd name="T22" fmla="*/ 53 w 119"/>
                <a:gd name="T23" fmla="*/ 2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79"/>
                <a:gd name="T38" fmla="*/ 119 w 11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79">
                  <a:moveTo>
                    <a:pt x="53" y="2"/>
                  </a:moveTo>
                  <a:lnTo>
                    <a:pt x="16" y="0"/>
                  </a:lnTo>
                  <a:lnTo>
                    <a:pt x="8" y="23"/>
                  </a:lnTo>
                  <a:lnTo>
                    <a:pt x="0" y="47"/>
                  </a:lnTo>
                  <a:lnTo>
                    <a:pt x="0" y="70"/>
                  </a:lnTo>
                  <a:lnTo>
                    <a:pt x="24" y="78"/>
                  </a:lnTo>
                  <a:lnTo>
                    <a:pt x="63" y="78"/>
                  </a:lnTo>
                  <a:lnTo>
                    <a:pt x="87" y="70"/>
                  </a:lnTo>
                  <a:lnTo>
                    <a:pt x="110" y="55"/>
                  </a:lnTo>
                  <a:lnTo>
                    <a:pt x="118" y="31"/>
                  </a:lnTo>
                  <a:lnTo>
                    <a:pt x="102" y="7"/>
                  </a:lnTo>
                  <a:lnTo>
                    <a:pt x="53" y="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1" name="Line 19"/>
            <p:cNvSpPr>
              <a:spLocks noChangeShapeType="1"/>
            </p:cNvSpPr>
            <p:nvPr/>
          </p:nvSpPr>
          <p:spPr bwMode="auto">
            <a:xfrm>
              <a:off x="1961" y="1394"/>
              <a:ext cx="0" cy="20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2" name="Rectangle 21"/>
            <p:cNvSpPr>
              <a:spLocks noChangeArrowheads="1"/>
            </p:cNvSpPr>
            <p:nvPr/>
          </p:nvSpPr>
          <p:spPr bwMode="auto">
            <a:xfrm>
              <a:off x="2113" y="2074"/>
              <a:ext cx="656" cy="800"/>
            </a:xfrm>
            <a:prstGeom prst="rect">
              <a:avLst/>
            </a:prstGeom>
            <a:solidFill>
              <a:srgbClr val="FF6600">
                <a:alpha val="52940"/>
              </a:srgbClr>
            </a:solidFill>
            <a:ln w="25400">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23" name="Rectangle 22"/>
            <p:cNvSpPr>
              <a:spLocks noChangeArrowheads="1"/>
            </p:cNvSpPr>
            <p:nvPr/>
          </p:nvSpPr>
          <p:spPr bwMode="auto">
            <a:xfrm>
              <a:off x="1574" y="436"/>
              <a:ext cx="4326" cy="325"/>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800" b="1">
                <a:solidFill>
                  <a:srgbClr val="FFFF00"/>
                </a:solidFill>
                <a:effectLst>
                  <a:outerShdw blurRad="38100" dist="38100" dir="2700000" algn="tl">
                    <a:srgbClr val="C0C0C0"/>
                  </a:outerShdw>
                </a:effectLst>
                <a:latin typeface="Arial" charset="0"/>
              </a:endParaRPr>
            </a:p>
          </p:txBody>
        </p:sp>
        <p:sp>
          <p:nvSpPr>
            <p:cNvPr id="24" name="Rectangle 23"/>
            <p:cNvSpPr>
              <a:spLocks noChangeArrowheads="1"/>
            </p:cNvSpPr>
            <p:nvPr/>
          </p:nvSpPr>
          <p:spPr bwMode="auto">
            <a:xfrm>
              <a:off x="5069" y="1655"/>
              <a:ext cx="128" cy="248"/>
            </a:xfrm>
            <a:prstGeom prst="rect">
              <a:avLst/>
            </a:prstGeom>
            <a:noFill/>
            <a:ln w="12700">
              <a:noFill/>
              <a:miter lim="800000"/>
              <a:headEnd/>
              <a:tailEnd/>
            </a:ln>
            <a:effectLst/>
          </p:spPr>
          <p:txBody>
            <a:bodyPr wrap="none"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sp>
          <p:nvSpPr>
            <p:cNvPr id="25" name="Rectangle 24"/>
            <p:cNvSpPr>
              <a:spLocks noChangeArrowheads="1"/>
            </p:cNvSpPr>
            <p:nvPr/>
          </p:nvSpPr>
          <p:spPr bwMode="auto">
            <a:xfrm>
              <a:off x="518" y="2182"/>
              <a:ext cx="822" cy="248"/>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sp>
          <p:nvSpPr>
            <p:cNvPr id="26" name="Rectangle 25"/>
            <p:cNvSpPr>
              <a:spLocks noChangeArrowheads="1"/>
            </p:cNvSpPr>
            <p:nvPr/>
          </p:nvSpPr>
          <p:spPr bwMode="auto">
            <a:xfrm>
              <a:off x="3398" y="2470"/>
              <a:ext cx="2454" cy="248"/>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grpSp>
      <p:sp>
        <p:nvSpPr>
          <p:cNvPr id="27" name="Espace réservé du numéro de diapositive 26"/>
          <p:cNvSpPr>
            <a:spLocks noGrp="1"/>
          </p:cNvSpPr>
          <p:nvPr>
            <p:ph type="sldNum" sz="quarter" idx="12"/>
          </p:nvPr>
        </p:nvSpPr>
        <p:spPr>
          <a:xfrm>
            <a:off x="8255372" y="44624"/>
            <a:ext cx="762000" cy="365125"/>
          </a:xfrm>
        </p:spPr>
        <p:txBody>
          <a:bodyPr/>
          <a:lstStyle/>
          <a:p>
            <a:fld id="{BFBC3150-ACAE-4811-9650-668F0020AE14}" type="slidenum">
              <a:rPr lang="fr-FR" smtClean="0"/>
              <a:t>28</a:t>
            </a:fld>
            <a:endParaRPr lang="fr-FR" dirty="0"/>
          </a:p>
        </p:txBody>
      </p:sp>
    </p:spTree>
    <p:extLst>
      <p:ext uri="{BB962C8B-B14F-4D97-AF65-F5344CB8AC3E}">
        <p14:creationId xmlns:p14="http://schemas.microsoft.com/office/powerpoint/2010/main" val="36631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radiothérapie post-opératoire:</a:t>
            </a:r>
          </a:p>
        </p:txBody>
      </p:sp>
      <p:sp>
        <p:nvSpPr>
          <p:cNvPr id="4" name="Espace réservé du contenu 3"/>
          <p:cNvSpPr>
            <a:spLocks noGrp="1"/>
          </p:cNvSpPr>
          <p:nvPr>
            <p:ph idx="1"/>
          </p:nvPr>
        </p:nvSpPr>
        <p:spPr>
          <a:xfrm>
            <a:off x="3563888" y="2459290"/>
            <a:ext cx="5122912" cy="3785652"/>
          </a:xfrm>
          <a:prstGeom prst="rect">
            <a:avLst/>
          </a:prstGeom>
        </p:spPr>
        <p:txBody>
          <a:bodyPr wrap="square">
            <a:spAutoFit/>
          </a:bodyPr>
          <a:lstStyle/>
          <a:p>
            <a:pPr marL="342900" indent="-342900">
              <a:lnSpc>
                <a:spcPct val="90000"/>
              </a:lnSpc>
              <a:buFont typeface="Arial" panose="020B0604020202020204" pitchFamily="34" charset="0"/>
              <a:buChar char="•"/>
            </a:pPr>
            <a:r>
              <a:rPr lang="fr-FR" altLang="fr-FR" sz="2000" dirty="0"/>
              <a:t>Aires sus-claviculaire si N</a:t>
            </a:r>
            <a:r>
              <a:rPr lang="fr-FR" altLang="fr-FR" sz="2000" dirty="0" smtClean="0"/>
              <a:t>+,</a:t>
            </a:r>
            <a:endParaRPr lang="fr-FR" altLang="fr-FR" sz="2000" dirty="0"/>
          </a:p>
          <a:p>
            <a:pPr marL="342900" indent="-342900">
              <a:lnSpc>
                <a:spcPct val="90000"/>
              </a:lnSpc>
              <a:buFont typeface="Arial" panose="020B0604020202020204" pitchFamily="34" charset="0"/>
              <a:buChar char="•"/>
            </a:pPr>
            <a:r>
              <a:rPr lang="fr-FR" altLang="fr-FR" sz="2000" dirty="0"/>
              <a:t>Aires axillaires: indication plus rares</a:t>
            </a:r>
          </a:p>
          <a:p>
            <a:pPr marL="1257300" lvl="2" indent="-342900">
              <a:lnSpc>
                <a:spcPct val="90000"/>
              </a:lnSpc>
              <a:buClr>
                <a:schemeClr val="tx1"/>
              </a:buClr>
              <a:buFont typeface="Arial" panose="020B0604020202020204" pitchFamily="34" charset="0"/>
              <a:buChar char="•"/>
            </a:pPr>
            <a:r>
              <a:rPr lang="fr-FR" altLang="fr-FR" sz="2000" dirty="0" smtClean="0"/>
              <a:t>Si </a:t>
            </a:r>
            <a:r>
              <a:rPr lang="fr-FR" altLang="fr-FR" sz="2000" dirty="0"/>
              <a:t>envahissement ganglionnaire très massif,</a:t>
            </a:r>
          </a:p>
          <a:p>
            <a:pPr marL="1257300" lvl="2" indent="-342900">
              <a:lnSpc>
                <a:spcPct val="90000"/>
              </a:lnSpc>
              <a:buClr>
                <a:schemeClr val="tx1"/>
              </a:buClr>
              <a:buFont typeface="Arial" panose="020B0604020202020204" pitchFamily="34" charset="0"/>
              <a:buChar char="•"/>
            </a:pPr>
            <a:r>
              <a:rPr lang="fr-FR" altLang="fr-FR" sz="2000" dirty="0"/>
              <a:t>Si pas de curage </a:t>
            </a:r>
            <a:r>
              <a:rPr lang="fr-FR" altLang="fr-FR" sz="2000" dirty="0" smtClean="0"/>
              <a:t>ganglionnaire</a:t>
            </a:r>
            <a:r>
              <a:rPr lang="fr-FR" altLang="fr-FR" sz="2000" dirty="0"/>
              <a:t> </a:t>
            </a:r>
            <a:r>
              <a:rPr lang="fr-FR" altLang="fr-FR" sz="2000" dirty="0" smtClean="0"/>
              <a:t>et ganglion sentinelle positif.</a:t>
            </a:r>
          </a:p>
          <a:p>
            <a:pPr marL="1257300" lvl="2" indent="-342900">
              <a:lnSpc>
                <a:spcPct val="90000"/>
              </a:lnSpc>
              <a:buClr>
                <a:schemeClr val="tx1"/>
              </a:buClr>
              <a:buFont typeface="Arial" panose="020B0604020202020204" pitchFamily="34" charset="0"/>
              <a:buChar char="•"/>
            </a:pPr>
            <a:endParaRPr lang="fr-FR" altLang="fr-FR" sz="2000" dirty="0"/>
          </a:p>
          <a:p>
            <a:pPr marL="914400" lvl="2" indent="0">
              <a:lnSpc>
                <a:spcPct val="90000"/>
              </a:lnSpc>
              <a:buClr>
                <a:schemeClr val="tx1"/>
              </a:buClr>
              <a:buNone/>
            </a:pPr>
            <a:endParaRPr lang="fr-FR" altLang="fr-FR" sz="2000" dirty="0"/>
          </a:p>
          <a:p>
            <a:pPr marL="914400" lvl="2" indent="0">
              <a:lnSpc>
                <a:spcPct val="90000"/>
              </a:lnSpc>
              <a:buClr>
                <a:schemeClr val="tx1"/>
              </a:buClr>
              <a:buNone/>
            </a:pPr>
            <a:r>
              <a:rPr lang="fr-FR" altLang="fr-FR" sz="2000" i="1" dirty="0" smtClean="0"/>
              <a:t>Chirurgie axillaire VS Radiothérapie axillaire: essai clinique, même résultat avec moins d’effets secondaires en radiothérapie.</a:t>
            </a:r>
          </a:p>
        </p:txBody>
      </p:sp>
      <p:grpSp>
        <p:nvGrpSpPr>
          <p:cNvPr id="5" name="Group 3"/>
          <p:cNvGrpSpPr>
            <a:grpSpLocks/>
          </p:cNvGrpSpPr>
          <p:nvPr/>
        </p:nvGrpSpPr>
        <p:grpSpPr bwMode="auto">
          <a:xfrm>
            <a:off x="911533" y="2465901"/>
            <a:ext cx="3248233" cy="2253914"/>
            <a:chOff x="745" y="799"/>
            <a:chExt cx="5382" cy="3023"/>
          </a:xfrm>
        </p:grpSpPr>
        <p:sp>
          <p:nvSpPr>
            <p:cNvPr id="6" name="Freeform 4"/>
            <p:cNvSpPr>
              <a:spLocks/>
            </p:cNvSpPr>
            <p:nvPr/>
          </p:nvSpPr>
          <p:spPr bwMode="auto">
            <a:xfrm>
              <a:off x="1084" y="1853"/>
              <a:ext cx="737" cy="1645"/>
            </a:xfrm>
            <a:custGeom>
              <a:avLst/>
              <a:gdLst>
                <a:gd name="T0" fmla="*/ 736 w 737"/>
                <a:gd name="T1" fmla="*/ 31 h 1645"/>
                <a:gd name="T2" fmla="*/ 720 w 737"/>
                <a:gd name="T3" fmla="*/ 78 h 1645"/>
                <a:gd name="T4" fmla="*/ 688 w 737"/>
                <a:gd name="T5" fmla="*/ 125 h 1645"/>
                <a:gd name="T6" fmla="*/ 633 w 737"/>
                <a:gd name="T7" fmla="*/ 157 h 1645"/>
                <a:gd name="T8" fmla="*/ 578 w 737"/>
                <a:gd name="T9" fmla="*/ 173 h 1645"/>
                <a:gd name="T10" fmla="*/ 531 w 737"/>
                <a:gd name="T11" fmla="*/ 173 h 1645"/>
                <a:gd name="T12" fmla="*/ 484 w 737"/>
                <a:gd name="T13" fmla="*/ 173 h 1645"/>
                <a:gd name="T14" fmla="*/ 436 w 737"/>
                <a:gd name="T15" fmla="*/ 173 h 1645"/>
                <a:gd name="T16" fmla="*/ 389 w 737"/>
                <a:gd name="T17" fmla="*/ 173 h 1645"/>
                <a:gd name="T18" fmla="*/ 334 w 737"/>
                <a:gd name="T19" fmla="*/ 180 h 1645"/>
                <a:gd name="T20" fmla="*/ 287 w 737"/>
                <a:gd name="T21" fmla="*/ 196 h 1645"/>
                <a:gd name="T22" fmla="*/ 240 w 737"/>
                <a:gd name="T23" fmla="*/ 220 h 1645"/>
                <a:gd name="T24" fmla="*/ 200 w 737"/>
                <a:gd name="T25" fmla="*/ 267 h 1645"/>
                <a:gd name="T26" fmla="*/ 161 w 737"/>
                <a:gd name="T27" fmla="*/ 314 h 1645"/>
                <a:gd name="T28" fmla="*/ 130 w 737"/>
                <a:gd name="T29" fmla="*/ 361 h 1645"/>
                <a:gd name="T30" fmla="*/ 106 w 737"/>
                <a:gd name="T31" fmla="*/ 416 h 1645"/>
                <a:gd name="T32" fmla="*/ 82 w 737"/>
                <a:gd name="T33" fmla="*/ 471 h 1645"/>
                <a:gd name="T34" fmla="*/ 67 w 737"/>
                <a:gd name="T35" fmla="*/ 527 h 1645"/>
                <a:gd name="T36" fmla="*/ 67 w 737"/>
                <a:gd name="T37" fmla="*/ 574 h 1645"/>
                <a:gd name="T38" fmla="*/ 51 w 737"/>
                <a:gd name="T39" fmla="*/ 621 h 1645"/>
                <a:gd name="T40" fmla="*/ 51 w 737"/>
                <a:gd name="T41" fmla="*/ 668 h 1645"/>
                <a:gd name="T42" fmla="*/ 43 w 737"/>
                <a:gd name="T43" fmla="*/ 715 h 1645"/>
                <a:gd name="T44" fmla="*/ 43 w 737"/>
                <a:gd name="T45" fmla="*/ 763 h 1645"/>
                <a:gd name="T46" fmla="*/ 35 w 737"/>
                <a:gd name="T47" fmla="*/ 810 h 1645"/>
                <a:gd name="T48" fmla="*/ 27 w 737"/>
                <a:gd name="T49" fmla="*/ 865 h 1645"/>
                <a:gd name="T50" fmla="*/ 19 w 737"/>
                <a:gd name="T51" fmla="*/ 928 h 1645"/>
                <a:gd name="T52" fmla="*/ 12 w 737"/>
                <a:gd name="T53" fmla="*/ 983 h 1645"/>
                <a:gd name="T54" fmla="*/ 12 w 737"/>
                <a:gd name="T55" fmla="*/ 1038 h 1645"/>
                <a:gd name="T56" fmla="*/ 12 w 737"/>
                <a:gd name="T57" fmla="*/ 1093 h 1645"/>
                <a:gd name="T58" fmla="*/ 12 w 737"/>
                <a:gd name="T59" fmla="*/ 1140 h 1645"/>
                <a:gd name="T60" fmla="*/ 12 w 737"/>
                <a:gd name="T61" fmla="*/ 1187 h 1645"/>
                <a:gd name="T62" fmla="*/ 12 w 737"/>
                <a:gd name="T63" fmla="*/ 1266 h 1645"/>
                <a:gd name="T64" fmla="*/ 12 w 737"/>
                <a:gd name="T65" fmla="*/ 1313 h 1645"/>
                <a:gd name="T66" fmla="*/ 12 w 737"/>
                <a:gd name="T67" fmla="*/ 1360 h 1645"/>
                <a:gd name="T68" fmla="*/ 12 w 737"/>
                <a:gd name="T69" fmla="*/ 1423 h 1645"/>
                <a:gd name="T70" fmla="*/ 12 w 737"/>
                <a:gd name="T71" fmla="*/ 1471 h 1645"/>
                <a:gd name="T72" fmla="*/ 12 w 737"/>
                <a:gd name="T73" fmla="*/ 1526 h 1645"/>
                <a:gd name="T74" fmla="*/ 12 w 737"/>
                <a:gd name="T75" fmla="*/ 1573 h 1645"/>
                <a:gd name="T76" fmla="*/ 19 w 737"/>
                <a:gd name="T77" fmla="*/ 1620 h 1645"/>
                <a:gd name="T78" fmla="*/ 0 w 737"/>
                <a:gd name="T79" fmla="*/ 1632 h 16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7"/>
                <a:gd name="T121" fmla="*/ 0 h 1645"/>
                <a:gd name="T122" fmla="*/ 737 w 737"/>
                <a:gd name="T123" fmla="*/ 1645 h 16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7" h="1645">
                  <a:moveTo>
                    <a:pt x="720" y="0"/>
                  </a:moveTo>
                  <a:lnTo>
                    <a:pt x="736" y="31"/>
                  </a:lnTo>
                  <a:lnTo>
                    <a:pt x="728" y="55"/>
                  </a:lnTo>
                  <a:lnTo>
                    <a:pt x="720" y="78"/>
                  </a:lnTo>
                  <a:lnTo>
                    <a:pt x="704" y="102"/>
                  </a:lnTo>
                  <a:lnTo>
                    <a:pt x="688" y="125"/>
                  </a:lnTo>
                  <a:lnTo>
                    <a:pt x="665" y="141"/>
                  </a:lnTo>
                  <a:lnTo>
                    <a:pt x="633" y="157"/>
                  </a:lnTo>
                  <a:lnTo>
                    <a:pt x="602" y="165"/>
                  </a:lnTo>
                  <a:lnTo>
                    <a:pt x="578" y="173"/>
                  </a:lnTo>
                  <a:lnTo>
                    <a:pt x="555" y="173"/>
                  </a:lnTo>
                  <a:lnTo>
                    <a:pt x="531" y="173"/>
                  </a:lnTo>
                  <a:lnTo>
                    <a:pt x="507" y="173"/>
                  </a:lnTo>
                  <a:lnTo>
                    <a:pt x="484" y="173"/>
                  </a:lnTo>
                  <a:lnTo>
                    <a:pt x="460" y="173"/>
                  </a:lnTo>
                  <a:lnTo>
                    <a:pt x="436" y="173"/>
                  </a:lnTo>
                  <a:lnTo>
                    <a:pt x="413" y="173"/>
                  </a:lnTo>
                  <a:lnTo>
                    <a:pt x="389" y="173"/>
                  </a:lnTo>
                  <a:lnTo>
                    <a:pt x="358" y="173"/>
                  </a:lnTo>
                  <a:lnTo>
                    <a:pt x="334" y="180"/>
                  </a:lnTo>
                  <a:lnTo>
                    <a:pt x="311" y="188"/>
                  </a:lnTo>
                  <a:lnTo>
                    <a:pt x="287" y="196"/>
                  </a:lnTo>
                  <a:lnTo>
                    <a:pt x="263" y="212"/>
                  </a:lnTo>
                  <a:lnTo>
                    <a:pt x="240" y="220"/>
                  </a:lnTo>
                  <a:lnTo>
                    <a:pt x="216" y="243"/>
                  </a:lnTo>
                  <a:lnTo>
                    <a:pt x="200" y="267"/>
                  </a:lnTo>
                  <a:lnTo>
                    <a:pt x="185" y="291"/>
                  </a:lnTo>
                  <a:lnTo>
                    <a:pt x="161" y="314"/>
                  </a:lnTo>
                  <a:lnTo>
                    <a:pt x="145" y="338"/>
                  </a:lnTo>
                  <a:lnTo>
                    <a:pt x="130" y="361"/>
                  </a:lnTo>
                  <a:lnTo>
                    <a:pt x="122" y="385"/>
                  </a:lnTo>
                  <a:lnTo>
                    <a:pt x="106" y="416"/>
                  </a:lnTo>
                  <a:lnTo>
                    <a:pt x="90" y="448"/>
                  </a:lnTo>
                  <a:lnTo>
                    <a:pt x="82" y="471"/>
                  </a:lnTo>
                  <a:lnTo>
                    <a:pt x="74" y="503"/>
                  </a:lnTo>
                  <a:lnTo>
                    <a:pt x="67" y="527"/>
                  </a:lnTo>
                  <a:lnTo>
                    <a:pt x="67" y="550"/>
                  </a:lnTo>
                  <a:lnTo>
                    <a:pt x="67" y="574"/>
                  </a:lnTo>
                  <a:lnTo>
                    <a:pt x="59" y="597"/>
                  </a:lnTo>
                  <a:lnTo>
                    <a:pt x="51" y="621"/>
                  </a:lnTo>
                  <a:lnTo>
                    <a:pt x="51" y="645"/>
                  </a:lnTo>
                  <a:lnTo>
                    <a:pt x="51" y="668"/>
                  </a:lnTo>
                  <a:lnTo>
                    <a:pt x="43" y="692"/>
                  </a:lnTo>
                  <a:lnTo>
                    <a:pt x="43" y="715"/>
                  </a:lnTo>
                  <a:lnTo>
                    <a:pt x="43" y="739"/>
                  </a:lnTo>
                  <a:lnTo>
                    <a:pt x="43" y="763"/>
                  </a:lnTo>
                  <a:lnTo>
                    <a:pt x="43" y="786"/>
                  </a:lnTo>
                  <a:lnTo>
                    <a:pt x="35" y="810"/>
                  </a:lnTo>
                  <a:lnTo>
                    <a:pt x="35" y="833"/>
                  </a:lnTo>
                  <a:lnTo>
                    <a:pt x="27" y="865"/>
                  </a:lnTo>
                  <a:lnTo>
                    <a:pt x="19" y="896"/>
                  </a:lnTo>
                  <a:lnTo>
                    <a:pt x="19" y="928"/>
                  </a:lnTo>
                  <a:lnTo>
                    <a:pt x="12" y="959"/>
                  </a:lnTo>
                  <a:lnTo>
                    <a:pt x="12" y="983"/>
                  </a:lnTo>
                  <a:lnTo>
                    <a:pt x="12" y="1006"/>
                  </a:lnTo>
                  <a:lnTo>
                    <a:pt x="12" y="1038"/>
                  </a:lnTo>
                  <a:lnTo>
                    <a:pt x="12" y="1069"/>
                  </a:lnTo>
                  <a:lnTo>
                    <a:pt x="12" y="1093"/>
                  </a:lnTo>
                  <a:lnTo>
                    <a:pt x="12" y="1117"/>
                  </a:lnTo>
                  <a:lnTo>
                    <a:pt x="12" y="1140"/>
                  </a:lnTo>
                  <a:lnTo>
                    <a:pt x="12" y="1164"/>
                  </a:lnTo>
                  <a:lnTo>
                    <a:pt x="12" y="1187"/>
                  </a:lnTo>
                  <a:lnTo>
                    <a:pt x="12" y="1242"/>
                  </a:lnTo>
                  <a:lnTo>
                    <a:pt x="12" y="1266"/>
                  </a:lnTo>
                  <a:lnTo>
                    <a:pt x="12" y="1290"/>
                  </a:lnTo>
                  <a:lnTo>
                    <a:pt x="12" y="1313"/>
                  </a:lnTo>
                  <a:lnTo>
                    <a:pt x="12" y="1337"/>
                  </a:lnTo>
                  <a:lnTo>
                    <a:pt x="12" y="1360"/>
                  </a:lnTo>
                  <a:lnTo>
                    <a:pt x="12" y="1392"/>
                  </a:lnTo>
                  <a:lnTo>
                    <a:pt x="12" y="1423"/>
                  </a:lnTo>
                  <a:lnTo>
                    <a:pt x="12" y="1447"/>
                  </a:lnTo>
                  <a:lnTo>
                    <a:pt x="12" y="1471"/>
                  </a:lnTo>
                  <a:lnTo>
                    <a:pt x="12" y="1494"/>
                  </a:lnTo>
                  <a:lnTo>
                    <a:pt x="12" y="1526"/>
                  </a:lnTo>
                  <a:lnTo>
                    <a:pt x="12" y="1549"/>
                  </a:lnTo>
                  <a:lnTo>
                    <a:pt x="12" y="1573"/>
                  </a:lnTo>
                  <a:lnTo>
                    <a:pt x="12" y="1596"/>
                  </a:lnTo>
                  <a:lnTo>
                    <a:pt x="19" y="1620"/>
                  </a:lnTo>
                  <a:lnTo>
                    <a:pt x="19" y="1644"/>
                  </a:lnTo>
                  <a:lnTo>
                    <a:pt x="0" y="163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7" name="Freeform 5"/>
            <p:cNvSpPr>
              <a:spLocks/>
            </p:cNvSpPr>
            <p:nvPr/>
          </p:nvSpPr>
          <p:spPr bwMode="auto">
            <a:xfrm>
              <a:off x="1564" y="2093"/>
              <a:ext cx="532" cy="327"/>
            </a:xfrm>
            <a:custGeom>
              <a:avLst/>
              <a:gdLst>
                <a:gd name="T0" fmla="*/ 96 w 532"/>
                <a:gd name="T1" fmla="*/ 0 h 327"/>
                <a:gd name="T2" fmla="*/ 130 w 532"/>
                <a:gd name="T3" fmla="*/ 35 h 327"/>
                <a:gd name="T4" fmla="*/ 137 w 532"/>
                <a:gd name="T5" fmla="*/ 58 h 327"/>
                <a:gd name="T6" fmla="*/ 153 w 532"/>
                <a:gd name="T7" fmla="*/ 82 h 327"/>
                <a:gd name="T8" fmla="*/ 177 w 532"/>
                <a:gd name="T9" fmla="*/ 98 h 327"/>
                <a:gd name="T10" fmla="*/ 200 w 532"/>
                <a:gd name="T11" fmla="*/ 106 h 327"/>
                <a:gd name="T12" fmla="*/ 232 w 532"/>
                <a:gd name="T13" fmla="*/ 121 h 327"/>
                <a:gd name="T14" fmla="*/ 256 w 532"/>
                <a:gd name="T15" fmla="*/ 129 h 327"/>
                <a:gd name="T16" fmla="*/ 279 w 532"/>
                <a:gd name="T17" fmla="*/ 137 h 327"/>
                <a:gd name="T18" fmla="*/ 303 w 532"/>
                <a:gd name="T19" fmla="*/ 145 h 327"/>
                <a:gd name="T20" fmla="*/ 326 w 532"/>
                <a:gd name="T21" fmla="*/ 153 h 327"/>
                <a:gd name="T22" fmla="*/ 358 w 532"/>
                <a:gd name="T23" fmla="*/ 161 h 327"/>
                <a:gd name="T24" fmla="*/ 381 w 532"/>
                <a:gd name="T25" fmla="*/ 169 h 327"/>
                <a:gd name="T26" fmla="*/ 405 w 532"/>
                <a:gd name="T27" fmla="*/ 169 h 327"/>
                <a:gd name="T28" fmla="*/ 429 w 532"/>
                <a:gd name="T29" fmla="*/ 176 h 327"/>
                <a:gd name="T30" fmla="*/ 452 w 532"/>
                <a:gd name="T31" fmla="*/ 184 h 327"/>
                <a:gd name="T32" fmla="*/ 476 w 532"/>
                <a:gd name="T33" fmla="*/ 184 h 327"/>
                <a:gd name="T34" fmla="*/ 499 w 532"/>
                <a:gd name="T35" fmla="*/ 192 h 327"/>
                <a:gd name="T36" fmla="*/ 523 w 532"/>
                <a:gd name="T37" fmla="*/ 192 h 327"/>
                <a:gd name="T38" fmla="*/ 523 w 532"/>
                <a:gd name="T39" fmla="*/ 216 h 327"/>
                <a:gd name="T40" fmla="*/ 531 w 532"/>
                <a:gd name="T41" fmla="*/ 239 h 327"/>
                <a:gd name="T42" fmla="*/ 531 w 532"/>
                <a:gd name="T43" fmla="*/ 263 h 327"/>
                <a:gd name="T44" fmla="*/ 531 w 532"/>
                <a:gd name="T45" fmla="*/ 287 h 327"/>
                <a:gd name="T46" fmla="*/ 523 w 532"/>
                <a:gd name="T47" fmla="*/ 310 h 327"/>
                <a:gd name="T48" fmla="*/ 499 w 532"/>
                <a:gd name="T49" fmla="*/ 318 h 327"/>
                <a:gd name="T50" fmla="*/ 476 w 532"/>
                <a:gd name="T51" fmla="*/ 326 h 327"/>
                <a:gd name="T52" fmla="*/ 452 w 532"/>
                <a:gd name="T53" fmla="*/ 326 h 327"/>
                <a:gd name="T54" fmla="*/ 437 w 532"/>
                <a:gd name="T55" fmla="*/ 302 h 327"/>
                <a:gd name="T56" fmla="*/ 429 w 532"/>
                <a:gd name="T57" fmla="*/ 279 h 327"/>
                <a:gd name="T58" fmla="*/ 405 w 532"/>
                <a:gd name="T59" fmla="*/ 263 h 327"/>
                <a:gd name="T60" fmla="*/ 381 w 532"/>
                <a:gd name="T61" fmla="*/ 247 h 327"/>
                <a:gd name="T62" fmla="*/ 358 w 532"/>
                <a:gd name="T63" fmla="*/ 231 h 327"/>
                <a:gd name="T64" fmla="*/ 334 w 532"/>
                <a:gd name="T65" fmla="*/ 224 h 327"/>
                <a:gd name="T66" fmla="*/ 311 w 532"/>
                <a:gd name="T67" fmla="*/ 208 h 327"/>
                <a:gd name="T68" fmla="*/ 287 w 532"/>
                <a:gd name="T69" fmla="*/ 208 h 327"/>
                <a:gd name="T70" fmla="*/ 248 w 532"/>
                <a:gd name="T71" fmla="*/ 200 h 327"/>
                <a:gd name="T72" fmla="*/ 224 w 532"/>
                <a:gd name="T73" fmla="*/ 200 h 327"/>
                <a:gd name="T74" fmla="*/ 200 w 532"/>
                <a:gd name="T75" fmla="*/ 184 h 327"/>
                <a:gd name="T76" fmla="*/ 177 w 532"/>
                <a:gd name="T77" fmla="*/ 169 h 327"/>
                <a:gd name="T78" fmla="*/ 153 w 532"/>
                <a:gd name="T79" fmla="*/ 169 h 327"/>
                <a:gd name="T80" fmla="*/ 130 w 532"/>
                <a:gd name="T81" fmla="*/ 161 h 327"/>
                <a:gd name="T82" fmla="*/ 98 w 532"/>
                <a:gd name="T83" fmla="*/ 153 h 327"/>
                <a:gd name="T84" fmla="*/ 75 w 532"/>
                <a:gd name="T85" fmla="*/ 145 h 327"/>
                <a:gd name="T86" fmla="*/ 51 w 532"/>
                <a:gd name="T87" fmla="*/ 129 h 327"/>
                <a:gd name="T88" fmla="*/ 27 w 532"/>
                <a:gd name="T89" fmla="*/ 113 h 327"/>
                <a:gd name="T90" fmla="*/ 4 w 532"/>
                <a:gd name="T91" fmla="*/ 98 h 327"/>
                <a:gd name="T92" fmla="*/ 0 w 532"/>
                <a:gd name="T93" fmla="*/ 96 h 3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2"/>
                <a:gd name="T142" fmla="*/ 0 h 327"/>
                <a:gd name="T143" fmla="*/ 532 w 532"/>
                <a:gd name="T144" fmla="*/ 327 h 3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2" h="327">
                  <a:moveTo>
                    <a:pt x="96" y="0"/>
                  </a:moveTo>
                  <a:lnTo>
                    <a:pt x="130" y="35"/>
                  </a:lnTo>
                  <a:lnTo>
                    <a:pt x="137" y="58"/>
                  </a:lnTo>
                  <a:lnTo>
                    <a:pt x="153" y="82"/>
                  </a:lnTo>
                  <a:lnTo>
                    <a:pt x="177" y="98"/>
                  </a:lnTo>
                  <a:lnTo>
                    <a:pt x="200" y="106"/>
                  </a:lnTo>
                  <a:lnTo>
                    <a:pt x="232" y="121"/>
                  </a:lnTo>
                  <a:lnTo>
                    <a:pt x="256" y="129"/>
                  </a:lnTo>
                  <a:lnTo>
                    <a:pt x="279" y="137"/>
                  </a:lnTo>
                  <a:lnTo>
                    <a:pt x="303" y="145"/>
                  </a:lnTo>
                  <a:lnTo>
                    <a:pt x="326" y="153"/>
                  </a:lnTo>
                  <a:lnTo>
                    <a:pt x="358" y="161"/>
                  </a:lnTo>
                  <a:lnTo>
                    <a:pt x="381" y="169"/>
                  </a:lnTo>
                  <a:lnTo>
                    <a:pt x="405" y="169"/>
                  </a:lnTo>
                  <a:lnTo>
                    <a:pt x="429" y="176"/>
                  </a:lnTo>
                  <a:lnTo>
                    <a:pt x="452" y="184"/>
                  </a:lnTo>
                  <a:lnTo>
                    <a:pt x="476" y="184"/>
                  </a:lnTo>
                  <a:lnTo>
                    <a:pt x="499" y="192"/>
                  </a:lnTo>
                  <a:lnTo>
                    <a:pt x="523" y="192"/>
                  </a:lnTo>
                  <a:lnTo>
                    <a:pt x="523" y="216"/>
                  </a:lnTo>
                  <a:lnTo>
                    <a:pt x="531" y="239"/>
                  </a:lnTo>
                  <a:lnTo>
                    <a:pt x="531" y="263"/>
                  </a:lnTo>
                  <a:lnTo>
                    <a:pt x="531" y="287"/>
                  </a:lnTo>
                  <a:lnTo>
                    <a:pt x="523" y="310"/>
                  </a:lnTo>
                  <a:lnTo>
                    <a:pt x="499" y="318"/>
                  </a:lnTo>
                  <a:lnTo>
                    <a:pt x="476" y="326"/>
                  </a:lnTo>
                  <a:lnTo>
                    <a:pt x="452" y="326"/>
                  </a:lnTo>
                  <a:lnTo>
                    <a:pt x="437" y="302"/>
                  </a:lnTo>
                  <a:lnTo>
                    <a:pt x="429" y="279"/>
                  </a:lnTo>
                  <a:lnTo>
                    <a:pt x="405" y="263"/>
                  </a:lnTo>
                  <a:lnTo>
                    <a:pt x="381" y="247"/>
                  </a:lnTo>
                  <a:lnTo>
                    <a:pt x="358" y="231"/>
                  </a:lnTo>
                  <a:lnTo>
                    <a:pt x="334" y="224"/>
                  </a:lnTo>
                  <a:lnTo>
                    <a:pt x="311" y="208"/>
                  </a:lnTo>
                  <a:lnTo>
                    <a:pt x="287" y="208"/>
                  </a:lnTo>
                  <a:lnTo>
                    <a:pt x="248" y="200"/>
                  </a:lnTo>
                  <a:lnTo>
                    <a:pt x="224" y="200"/>
                  </a:lnTo>
                  <a:lnTo>
                    <a:pt x="200" y="184"/>
                  </a:lnTo>
                  <a:lnTo>
                    <a:pt x="177" y="169"/>
                  </a:lnTo>
                  <a:lnTo>
                    <a:pt x="153" y="169"/>
                  </a:lnTo>
                  <a:lnTo>
                    <a:pt x="130" y="161"/>
                  </a:lnTo>
                  <a:lnTo>
                    <a:pt x="98" y="153"/>
                  </a:lnTo>
                  <a:lnTo>
                    <a:pt x="75" y="145"/>
                  </a:lnTo>
                  <a:lnTo>
                    <a:pt x="51" y="129"/>
                  </a:lnTo>
                  <a:lnTo>
                    <a:pt x="27" y="113"/>
                  </a:lnTo>
                  <a:lnTo>
                    <a:pt x="4" y="98"/>
                  </a:lnTo>
                  <a:lnTo>
                    <a:pt x="0" y="9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8" name="Freeform 6"/>
            <p:cNvSpPr>
              <a:spLocks/>
            </p:cNvSpPr>
            <p:nvPr/>
          </p:nvSpPr>
          <p:spPr bwMode="auto">
            <a:xfrm>
              <a:off x="2061" y="2251"/>
              <a:ext cx="276" cy="984"/>
            </a:xfrm>
            <a:custGeom>
              <a:avLst/>
              <a:gdLst>
                <a:gd name="T0" fmla="*/ 31 w 276"/>
                <a:gd name="T1" fmla="*/ 141 h 984"/>
                <a:gd name="T2" fmla="*/ 15 w 276"/>
                <a:gd name="T3" fmla="*/ 94 h 984"/>
                <a:gd name="T4" fmla="*/ 0 w 276"/>
                <a:gd name="T5" fmla="*/ 47 h 984"/>
                <a:gd name="T6" fmla="*/ 23 w 276"/>
                <a:gd name="T7" fmla="*/ 8 h 984"/>
                <a:gd name="T8" fmla="*/ 71 w 276"/>
                <a:gd name="T9" fmla="*/ 0 h 984"/>
                <a:gd name="T10" fmla="*/ 118 w 276"/>
                <a:gd name="T11" fmla="*/ 0 h 984"/>
                <a:gd name="T12" fmla="*/ 165 w 276"/>
                <a:gd name="T13" fmla="*/ 0 h 984"/>
                <a:gd name="T14" fmla="*/ 212 w 276"/>
                <a:gd name="T15" fmla="*/ 0 h 984"/>
                <a:gd name="T16" fmla="*/ 259 w 276"/>
                <a:gd name="T17" fmla="*/ 23 h 984"/>
                <a:gd name="T18" fmla="*/ 275 w 276"/>
                <a:gd name="T19" fmla="*/ 70 h 984"/>
                <a:gd name="T20" fmla="*/ 275 w 276"/>
                <a:gd name="T21" fmla="*/ 118 h 984"/>
                <a:gd name="T22" fmla="*/ 236 w 276"/>
                <a:gd name="T23" fmla="*/ 157 h 984"/>
                <a:gd name="T24" fmla="*/ 220 w 276"/>
                <a:gd name="T25" fmla="*/ 212 h 984"/>
                <a:gd name="T26" fmla="*/ 220 w 276"/>
                <a:gd name="T27" fmla="*/ 259 h 984"/>
                <a:gd name="T28" fmla="*/ 220 w 276"/>
                <a:gd name="T29" fmla="*/ 306 h 984"/>
                <a:gd name="T30" fmla="*/ 220 w 276"/>
                <a:gd name="T31" fmla="*/ 354 h 984"/>
                <a:gd name="T32" fmla="*/ 220 w 276"/>
                <a:gd name="T33" fmla="*/ 401 h 984"/>
                <a:gd name="T34" fmla="*/ 228 w 276"/>
                <a:gd name="T35" fmla="*/ 456 h 984"/>
                <a:gd name="T36" fmla="*/ 228 w 276"/>
                <a:gd name="T37" fmla="*/ 503 h 984"/>
                <a:gd name="T38" fmla="*/ 244 w 276"/>
                <a:gd name="T39" fmla="*/ 550 h 984"/>
                <a:gd name="T40" fmla="*/ 252 w 276"/>
                <a:gd name="T41" fmla="*/ 605 h 984"/>
                <a:gd name="T42" fmla="*/ 252 w 276"/>
                <a:gd name="T43" fmla="*/ 653 h 984"/>
                <a:gd name="T44" fmla="*/ 252 w 276"/>
                <a:gd name="T45" fmla="*/ 700 h 984"/>
                <a:gd name="T46" fmla="*/ 252 w 276"/>
                <a:gd name="T47" fmla="*/ 747 h 984"/>
                <a:gd name="T48" fmla="*/ 252 w 276"/>
                <a:gd name="T49" fmla="*/ 794 h 984"/>
                <a:gd name="T50" fmla="*/ 236 w 276"/>
                <a:gd name="T51" fmla="*/ 841 h 984"/>
                <a:gd name="T52" fmla="*/ 212 w 276"/>
                <a:gd name="T53" fmla="*/ 889 h 984"/>
                <a:gd name="T54" fmla="*/ 197 w 276"/>
                <a:gd name="T55" fmla="*/ 936 h 984"/>
                <a:gd name="T56" fmla="*/ 165 w 276"/>
                <a:gd name="T57" fmla="*/ 983 h 984"/>
                <a:gd name="T58" fmla="*/ 126 w 276"/>
                <a:gd name="T59" fmla="*/ 959 h 984"/>
                <a:gd name="T60" fmla="*/ 110 w 276"/>
                <a:gd name="T61" fmla="*/ 904 h 984"/>
                <a:gd name="T62" fmla="*/ 78 w 276"/>
                <a:gd name="T63" fmla="*/ 857 h 984"/>
                <a:gd name="T64" fmla="*/ 47 w 276"/>
                <a:gd name="T65" fmla="*/ 810 h 984"/>
                <a:gd name="T66" fmla="*/ 39 w 276"/>
                <a:gd name="T67" fmla="*/ 739 h 984"/>
                <a:gd name="T68" fmla="*/ 39 w 276"/>
                <a:gd name="T69" fmla="*/ 692 h 984"/>
                <a:gd name="T70" fmla="*/ 39 w 276"/>
                <a:gd name="T71" fmla="*/ 637 h 984"/>
                <a:gd name="T72" fmla="*/ 47 w 276"/>
                <a:gd name="T73" fmla="*/ 590 h 984"/>
                <a:gd name="T74" fmla="*/ 63 w 276"/>
                <a:gd name="T75" fmla="*/ 542 h 984"/>
                <a:gd name="T76" fmla="*/ 71 w 276"/>
                <a:gd name="T77" fmla="*/ 472 h 984"/>
                <a:gd name="T78" fmla="*/ 78 w 276"/>
                <a:gd name="T79" fmla="*/ 424 h 984"/>
                <a:gd name="T80" fmla="*/ 86 w 276"/>
                <a:gd name="T81" fmla="*/ 369 h 984"/>
                <a:gd name="T82" fmla="*/ 94 w 276"/>
                <a:gd name="T83" fmla="*/ 306 h 984"/>
                <a:gd name="T84" fmla="*/ 94 w 276"/>
                <a:gd name="T85" fmla="*/ 251 h 984"/>
                <a:gd name="T86" fmla="*/ 86 w 276"/>
                <a:gd name="T87" fmla="*/ 204 h 9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984"/>
                <a:gd name="T134" fmla="*/ 276 w 276"/>
                <a:gd name="T135" fmla="*/ 984 h 9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984">
                  <a:moveTo>
                    <a:pt x="44" y="175"/>
                  </a:moveTo>
                  <a:lnTo>
                    <a:pt x="31" y="141"/>
                  </a:lnTo>
                  <a:lnTo>
                    <a:pt x="31" y="118"/>
                  </a:lnTo>
                  <a:lnTo>
                    <a:pt x="15" y="94"/>
                  </a:lnTo>
                  <a:lnTo>
                    <a:pt x="8" y="70"/>
                  </a:lnTo>
                  <a:lnTo>
                    <a:pt x="0" y="47"/>
                  </a:lnTo>
                  <a:lnTo>
                    <a:pt x="0" y="23"/>
                  </a:lnTo>
                  <a:lnTo>
                    <a:pt x="23" y="8"/>
                  </a:lnTo>
                  <a:lnTo>
                    <a:pt x="47" y="8"/>
                  </a:lnTo>
                  <a:lnTo>
                    <a:pt x="71" y="0"/>
                  </a:lnTo>
                  <a:lnTo>
                    <a:pt x="94" y="0"/>
                  </a:lnTo>
                  <a:lnTo>
                    <a:pt x="118" y="0"/>
                  </a:lnTo>
                  <a:lnTo>
                    <a:pt x="141" y="0"/>
                  </a:lnTo>
                  <a:lnTo>
                    <a:pt x="165" y="0"/>
                  </a:lnTo>
                  <a:lnTo>
                    <a:pt x="189" y="0"/>
                  </a:lnTo>
                  <a:lnTo>
                    <a:pt x="212" y="0"/>
                  </a:lnTo>
                  <a:lnTo>
                    <a:pt x="236" y="8"/>
                  </a:lnTo>
                  <a:lnTo>
                    <a:pt x="259" y="23"/>
                  </a:lnTo>
                  <a:lnTo>
                    <a:pt x="275" y="47"/>
                  </a:lnTo>
                  <a:lnTo>
                    <a:pt x="275" y="70"/>
                  </a:lnTo>
                  <a:lnTo>
                    <a:pt x="275" y="94"/>
                  </a:lnTo>
                  <a:lnTo>
                    <a:pt x="275" y="118"/>
                  </a:lnTo>
                  <a:lnTo>
                    <a:pt x="252" y="133"/>
                  </a:lnTo>
                  <a:lnTo>
                    <a:pt x="236" y="157"/>
                  </a:lnTo>
                  <a:lnTo>
                    <a:pt x="220" y="181"/>
                  </a:lnTo>
                  <a:lnTo>
                    <a:pt x="220" y="212"/>
                  </a:lnTo>
                  <a:lnTo>
                    <a:pt x="220" y="236"/>
                  </a:lnTo>
                  <a:lnTo>
                    <a:pt x="220" y="259"/>
                  </a:lnTo>
                  <a:lnTo>
                    <a:pt x="220" y="283"/>
                  </a:lnTo>
                  <a:lnTo>
                    <a:pt x="220" y="306"/>
                  </a:lnTo>
                  <a:lnTo>
                    <a:pt x="220" y="330"/>
                  </a:lnTo>
                  <a:lnTo>
                    <a:pt x="220" y="354"/>
                  </a:lnTo>
                  <a:lnTo>
                    <a:pt x="220" y="377"/>
                  </a:lnTo>
                  <a:lnTo>
                    <a:pt x="220" y="401"/>
                  </a:lnTo>
                  <a:lnTo>
                    <a:pt x="220" y="424"/>
                  </a:lnTo>
                  <a:lnTo>
                    <a:pt x="228" y="456"/>
                  </a:lnTo>
                  <a:lnTo>
                    <a:pt x="228" y="480"/>
                  </a:lnTo>
                  <a:lnTo>
                    <a:pt x="228" y="503"/>
                  </a:lnTo>
                  <a:lnTo>
                    <a:pt x="236" y="527"/>
                  </a:lnTo>
                  <a:lnTo>
                    <a:pt x="244" y="550"/>
                  </a:lnTo>
                  <a:lnTo>
                    <a:pt x="252" y="582"/>
                  </a:lnTo>
                  <a:lnTo>
                    <a:pt x="252" y="605"/>
                  </a:lnTo>
                  <a:lnTo>
                    <a:pt x="252" y="629"/>
                  </a:lnTo>
                  <a:lnTo>
                    <a:pt x="252" y="653"/>
                  </a:lnTo>
                  <a:lnTo>
                    <a:pt x="252" y="676"/>
                  </a:lnTo>
                  <a:lnTo>
                    <a:pt x="252" y="700"/>
                  </a:lnTo>
                  <a:lnTo>
                    <a:pt x="252" y="723"/>
                  </a:lnTo>
                  <a:lnTo>
                    <a:pt x="252" y="747"/>
                  </a:lnTo>
                  <a:lnTo>
                    <a:pt x="252" y="771"/>
                  </a:lnTo>
                  <a:lnTo>
                    <a:pt x="252" y="794"/>
                  </a:lnTo>
                  <a:lnTo>
                    <a:pt x="244" y="818"/>
                  </a:lnTo>
                  <a:lnTo>
                    <a:pt x="236" y="841"/>
                  </a:lnTo>
                  <a:lnTo>
                    <a:pt x="220" y="865"/>
                  </a:lnTo>
                  <a:lnTo>
                    <a:pt x="212" y="889"/>
                  </a:lnTo>
                  <a:lnTo>
                    <a:pt x="204" y="912"/>
                  </a:lnTo>
                  <a:lnTo>
                    <a:pt x="197" y="936"/>
                  </a:lnTo>
                  <a:lnTo>
                    <a:pt x="181" y="959"/>
                  </a:lnTo>
                  <a:lnTo>
                    <a:pt x="165" y="983"/>
                  </a:lnTo>
                  <a:lnTo>
                    <a:pt x="141" y="983"/>
                  </a:lnTo>
                  <a:lnTo>
                    <a:pt x="126" y="959"/>
                  </a:lnTo>
                  <a:lnTo>
                    <a:pt x="118" y="928"/>
                  </a:lnTo>
                  <a:lnTo>
                    <a:pt x="110" y="904"/>
                  </a:lnTo>
                  <a:lnTo>
                    <a:pt x="102" y="881"/>
                  </a:lnTo>
                  <a:lnTo>
                    <a:pt x="78" y="857"/>
                  </a:lnTo>
                  <a:lnTo>
                    <a:pt x="63" y="834"/>
                  </a:lnTo>
                  <a:lnTo>
                    <a:pt x="47" y="810"/>
                  </a:lnTo>
                  <a:lnTo>
                    <a:pt x="39" y="763"/>
                  </a:lnTo>
                  <a:lnTo>
                    <a:pt x="39" y="739"/>
                  </a:lnTo>
                  <a:lnTo>
                    <a:pt x="39" y="716"/>
                  </a:lnTo>
                  <a:lnTo>
                    <a:pt x="39" y="692"/>
                  </a:lnTo>
                  <a:lnTo>
                    <a:pt x="39" y="668"/>
                  </a:lnTo>
                  <a:lnTo>
                    <a:pt x="39" y="637"/>
                  </a:lnTo>
                  <a:lnTo>
                    <a:pt x="47" y="613"/>
                  </a:lnTo>
                  <a:lnTo>
                    <a:pt x="47" y="590"/>
                  </a:lnTo>
                  <a:lnTo>
                    <a:pt x="55" y="566"/>
                  </a:lnTo>
                  <a:lnTo>
                    <a:pt x="63" y="542"/>
                  </a:lnTo>
                  <a:lnTo>
                    <a:pt x="71" y="495"/>
                  </a:lnTo>
                  <a:lnTo>
                    <a:pt x="71" y="472"/>
                  </a:lnTo>
                  <a:lnTo>
                    <a:pt x="71" y="448"/>
                  </a:lnTo>
                  <a:lnTo>
                    <a:pt x="78" y="424"/>
                  </a:lnTo>
                  <a:lnTo>
                    <a:pt x="78" y="401"/>
                  </a:lnTo>
                  <a:lnTo>
                    <a:pt x="86" y="369"/>
                  </a:lnTo>
                  <a:lnTo>
                    <a:pt x="86" y="338"/>
                  </a:lnTo>
                  <a:lnTo>
                    <a:pt x="94" y="306"/>
                  </a:lnTo>
                  <a:lnTo>
                    <a:pt x="94" y="283"/>
                  </a:lnTo>
                  <a:lnTo>
                    <a:pt x="94" y="251"/>
                  </a:lnTo>
                  <a:lnTo>
                    <a:pt x="94" y="228"/>
                  </a:lnTo>
                  <a:lnTo>
                    <a:pt x="86" y="204"/>
                  </a:lnTo>
                  <a:lnTo>
                    <a:pt x="44" y="17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9" name="Freeform 7"/>
            <p:cNvSpPr>
              <a:spLocks/>
            </p:cNvSpPr>
            <p:nvPr/>
          </p:nvSpPr>
          <p:spPr bwMode="auto">
            <a:xfrm>
              <a:off x="2260" y="2093"/>
              <a:ext cx="601" cy="327"/>
            </a:xfrm>
            <a:custGeom>
              <a:avLst/>
              <a:gdLst>
                <a:gd name="T0" fmla="*/ 456 w 601"/>
                <a:gd name="T1" fmla="*/ 0 h 327"/>
                <a:gd name="T2" fmla="*/ 425 w 601"/>
                <a:gd name="T3" fmla="*/ 3 h 327"/>
                <a:gd name="T4" fmla="*/ 394 w 601"/>
                <a:gd name="T5" fmla="*/ 19 h 327"/>
                <a:gd name="T6" fmla="*/ 378 w 601"/>
                <a:gd name="T7" fmla="*/ 43 h 327"/>
                <a:gd name="T8" fmla="*/ 354 w 601"/>
                <a:gd name="T9" fmla="*/ 58 h 327"/>
                <a:gd name="T10" fmla="*/ 339 w 601"/>
                <a:gd name="T11" fmla="*/ 82 h 327"/>
                <a:gd name="T12" fmla="*/ 307 w 601"/>
                <a:gd name="T13" fmla="*/ 98 h 327"/>
                <a:gd name="T14" fmla="*/ 284 w 601"/>
                <a:gd name="T15" fmla="*/ 113 h 327"/>
                <a:gd name="T16" fmla="*/ 260 w 601"/>
                <a:gd name="T17" fmla="*/ 129 h 327"/>
                <a:gd name="T18" fmla="*/ 236 w 601"/>
                <a:gd name="T19" fmla="*/ 137 h 327"/>
                <a:gd name="T20" fmla="*/ 213 w 601"/>
                <a:gd name="T21" fmla="*/ 153 h 327"/>
                <a:gd name="T22" fmla="*/ 189 w 601"/>
                <a:gd name="T23" fmla="*/ 161 h 327"/>
                <a:gd name="T24" fmla="*/ 166 w 601"/>
                <a:gd name="T25" fmla="*/ 161 h 327"/>
                <a:gd name="T26" fmla="*/ 142 w 601"/>
                <a:gd name="T27" fmla="*/ 161 h 327"/>
                <a:gd name="T28" fmla="*/ 118 w 601"/>
                <a:gd name="T29" fmla="*/ 169 h 327"/>
                <a:gd name="T30" fmla="*/ 95 w 601"/>
                <a:gd name="T31" fmla="*/ 169 h 327"/>
                <a:gd name="T32" fmla="*/ 71 w 601"/>
                <a:gd name="T33" fmla="*/ 176 h 327"/>
                <a:gd name="T34" fmla="*/ 47 w 601"/>
                <a:gd name="T35" fmla="*/ 176 h 327"/>
                <a:gd name="T36" fmla="*/ 24 w 601"/>
                <a:gd name="T37" fmla="*/ 192 h 327"/>
                <a:gd name="T38" fmla="*/ 8 w 601"/>
                <a:gd name="T39" fmla="*/ 216 h 327"/>
                <a:gd name="T40" fmla="*/ 0 w 601"/>
                <a:gd name="T41" fmla="*/ 239 h 327"/>
                <a:gd name="T42" fmla="*/ 0 w 601"/>
                <a:gd name="T43" fmla="*/ 263 h 327"/>
                <a:gd name="T44" fmla="*/ 0 w 601"/>
                <a:gd name="T45" fmla="*/ 287 h 327"/>
                <a:gd name="T46" fmla="*/ 24 w 601"/>
                <a:gd name="T47" fmla="*/ 310 h 327"/>
                <a:gd name="T48" fmla="*/ 47 w 601"/>
                <a:gd name="T49" fmla="*/ 326 h 327"/>
                <a:gd name="T50" fmla="*/ 71 w 601"/>
                <a:gd name="T51" fmla="*/ 326 h 327"/>
                <a:gd name="T52" fmla="*/ 95 w 601"/>
                <a:gd name="T53" fmla="*/ 326 h 327"/>
                <a:gd name="T54" fmla="*/ 118 w 601"/>
                <a:gd name="T55" fmla="*/ 326 h 327"/>
                <a:gd name="T56" fmla="*/ 142 w 601"/>
                <a:gd name="T57" fmla="*/ 318 h 327"/>
                <a:gd name="T58" fmla="*/ 150 w 601"/>
                <a:gd name="T59" fmla="*/ 294 h 327"/>
                <a:gd name="T60" fmla="*/ 166 w 601"/>
                <a:gd name="T61" fmla="*/ 271 h 327"/>
                <a:gd name="T62" fmla="*/ 189 w 601"/>
                <a:gd name="T63" fmla="*/ 247 h 327"/>
                <a:gd name="T64" fmla="*/ 213 w 601"/>
                <a:gd name="T65" fmla="*/ 231 h 327"/>
                <a:gd name="T66" fmla="*/ 236 w 601"/>
                <a:gd name="T67" fmla="*/ 224 h 327"/>
                <a:gd name="T68" fmla="*/ 260 w 601"/>
                <a:gd name="T69" fmla="*/ 216 h 327"/>
                <a:gd name="T70" fmla="*/ 284 w 601"/>
                <a:gd name="T71" fmla="*/ 208 h 327"/>
                <a:gd name="T72" fmla="*/ 307 w 601"/>
                <a:gd name="T73" fmla="*/ 192 h 327"/>
                <a:gd name="T74" fmla="*/ 331 w 601"/>
                <a:gd name="T75" fmla="*/ 176 h 327"/>
                <a:gd name="T76" fmla="*/ 354 w 601"/>
                <a:gd name="T77" fmla="*/ 161 h 327"/>
                <a:gd name="T78" fmla="*/ 378 w 601"/>
                <a:gd name="T79" fmla="*/ 145 h 327"/>
                <a:gd name="T80" fmla="*/ 417 w 601"/>
                <a:gd name="T81" fmla="*/ 121 h 327"/>
                <a:gd name="T82" fmla="*/ 441 w 601"/>
                <a:gd name="T83" fmla="*/ 113 h 327"/>
                <a:gd name="T84" fmla="*/ 465 w 601"/>
                <a:gd name="T85" fmla="*/ 98 h 327"/>
                <a:gd name="T86" fmla="*/ 488 w 601"/>
                <a:gd name="T87" fmla="*/ 90 h 327"/>
                <a:gd name="T88" fmla="*/ 512 w 601"/>
                <a:gd name="T89" fmla="*/ 82 h 327"/>
                <a:gd name="T90" fmla="*/ 535 w 601"/>
                <a:gd name="T91" fmla="*/ 74 h 327"/>
                <a:gd name="T92" fmla="*/ 559 w 601"/>
                <a:gd name="T93" fmla="*/ 66 h 327"/>
                <a:gd name="T94" fmla="*/ 583 w 601"/>
                <a:gd name="T95" fmla="*/ 58 h 327"/>
                <a:gd name="T96" fmla="*/ 600 w 601"/>
                <a:gd name="T97" fmla="*/ 48 h 3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1"/>
                <a:gd name="T148" fmla="*/ 0 h 327"/>
                <a:gd name="T149" fmla="*/ 601 w 601"/>
                <a:gd name="T150" fmla="*/ 327 h 3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1" h="327">
                  <a:moveTo>
                    <a:pt x="456" y="0"/>
                  </a:moveTo>
                  <a:lnTo>
                    <a:pt x="425" y="3"/>
                  </a:lnTo>
                  <a:lnTo>
                    <a:pt x="394" y="19"/>
                  </a:lnTo>
                  <a:lnTo>
                    <a:pt x="378" y="43"/>
                  </a:lnTo>
                  <a:lnTo>
                    <a:pt x="354" y="58"/>
                  </a:lnTo>
                  <a:lnTo>
                    <a:pt x="339" y="82"/>
                  </a:lnTo>
                  <a:lnTo>
                    <a:pt x="307" y="98"/>
                  </a:lnTo>
                  <a:lnTo>
                    <a:pt x="284" y="113"/>
                  </a:lnTo>
                  <a:lnTo>
                    <a:pt x="260" y="129"/>
                  </a:lnTo>
                  <a:lnTo>
                    <a:pt x="236" y="137"/>
                  </a:lnTo>
                  <a:lnTo>
                    <a:pt x="213" y="153"/>
                  </a:lnTo>
                  <a:lnTo>
                    <a:pt x="189" y="161"/>
                  </a:lnTo>
                  <a:lnTo>
                    <a:pt x="166" y="161"/>
                  </a:lnTo>
                  <a:lnTo>
                    <a:pt x="142" y="161"/>
                  </a:lnTo>
                  <a:lnTo>
                    <a:pt x="118" y="169"/>
                  </a:lnTo>
                  <a:lnTo>
                    <a:pt x="95" y="169"/>
                  </a:lnTo>
                  <a:lnTo>
                    <a:pt x="71" y="176"/>
                  </a:lnTo>
                  <a:lnTo>
                    <a:pt x="47" y="176"/>
                  </a:lnTo>
                  <a:lnTo>
                    <a:pt x="24" y="192"/>
                  </a:lnTo>
                  <a:lnTo>
                    <a:pt x="8" y="216"/>
                  </a:lnTo>
                  <a:lnTo>
                    <a:pt x="0" y="239"/>
                  </a:lnTo>
                  <a:lnTo>
                    <a:pt x="0" y="263"/>
                  </a:lnTo>
                  <a:lnTo>
                    <a:pt x="0" y="287"/>
                  </a:lnTo>
                  <a:lnTo>
                    <a:pt x="24" y="310"/>
                  </a:lnTo>
                  <a:lnTo>
                    <a:pt x="47" y="326"/>
                  </a:lnTo>
                  <a:lnTo>
                    <a:pt x="71" y="326"/>
                  </a:lnTo>
                  <a:lnTo>
                    <a:pt x="95" y="326"/>
                  </a:lnTo>
                  <a:lnTo>
                    <a:pt x="118" y="326"/>
                  </a:lnTo>
                  <a:lnTo>
                    <a:pt x="142" y="318"/>
                  </a:lnTo>
                  <a:lnTo>
                    <a:pt x="150" y="294"/>
                  </a:lnTo>
                  <a:lnTo>
                    <a:pt x="166" y="271"/>
                  </a:lnTo>
                  <a:lnTo>
                    <a:pt x="189" y="247"/>
                  </a:lnTo>
                  <a:lnTo>
                    <a:pt x="213" y="231"/>
                  </a:lnTo>
                  <a:lnTo>
                    <a:pt x="236" y="224"/>
                  </a:lnTo>
                  <a:lnTo>
                    <a:pt x="260" y="216"/>
                  </a:lnTo>
                  <a:lnTo>
                    <a:pt x="284" y="208"/>
                  </a:lnTo>
                  <a:lnTo>
                    <a:pt x="307" y="192"/>
                  </a:lnTo>
                  <a:lnTo>
                    <a:pt x="331" y="176"/>
                  </a:lnTo>
                  <a:lnTo>
                    <a:pt x="354" y="161"/>
                  </a:lnTo>
                  <a:lnTo>
                    <a:pt x="378" y="145"/>
                  </a:lnTo>
                  <a:lnTo>
                    <a:pt x="417" y="121"/>
                  </a:lnTo>
                  <a:lnTo>
                    <a:pt x="441" y="113"/>
                  </a:lnTo>
                  <a:lnTo>
                    <a:pt x="465" y="98"/>
                  </a:lnTo>
                  <a:lnTo>
                    <a:pt x="488" y="90"/>
                  </a:lnTo>
                  <a:lnTo>
                    <a:pt x="512" y="82"/>
                  </a:lnTo>
                  <a:lnTo>
                    <a:pt x="535" y="74"/>
                  </a:lnTo>
                  <a:lnTo>
                    <a:pt x="559" y="66"/>
                  </a:lnTo>
                  <a:lnTo>
                    <a:pt x="583" y="58"/>
                  </a:lnTo>
                  <a:lnTo>
                    <a:pt x="600" y="4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0" name="Freeform 8"/>
            <p:cNvSpPr>
              <a:spLocks/>
            </p:cNvSpPr>
            <p:nvPr/>
          </p:nvSpPr>
          <p:spPr bwMode="auto">
            <a:xfrm>
              <a:off x="1468" y="2813"/>
              <a:ext cx="628" cy="338"/>
            </a:xfrm>
            <a:custGeom>
              <a:avLst/>
              <a:gdLst>
                <a:gd name="T0" fmla="*/ 0 w 628"/>
                <a:gd name="T1" fmla="*/ 0 h 338"/>
                <a:gd name="T2" fmla="*/ 5 w 628"/>
                <a:gd name="T3" fmla="*/ 31 h 338"/>
                <a:gd name="T4" fmla="*/ 5 w 628"/>
                <a:gd name="T5" fmla="*/ 62 h 338"/>
                <a:gd name="T6" fmla="*/ 5 w 628"/>
                <a:gd name="T7" fmla="*/ 86 h 338"/>
                <a:gd name="T8" fmla="*/ 5 w 628"/>
                <a:gd name="T9" fmla="*/ 109 h 338"/>
                <a:gd name="T10" fmla="*/ 13 w 628"/>
                <a:gd name="T11" fmla="*/ 133 h 338"/>
                <a:gd name="T12" fmla="*/ 29 w 628"/>
                <a:gd name="T13" fmla="*/ 157 h 338"/>
                <a:gd name="T14" fmla="*/ 37 w 628"/>
                <a:gd name="T15" fmla="*/ 180 h 338"/>
                <a:gd name="T16" fmla="*/ 52 w 628"/>
                <a:gd name="T17" fmla="*/ 204 h 338"/>
                <a:gd name="T18" fmla="*/ 68 w 628"/>
                <a:gd name="T19" fmla="*/ 227 h 338"/>
                <a:gd name="T20" fmla="*/ 84 w 628"/>
                <a:gd name="T21" fmla="*/ 251 h 338"/>
                <a:gd name="T22" fmla="*/ 108 w 628"/>
                <a:gd name="T23" fmla="*/ 275 h 338"/>
                <a:gd name="T24" fmla="*/ 131 w 628"/>
                <a:gd name="T25" fmla="*/ 290 h 338"/>
                <a:gd name="T26" fmla="*/ 155 w 628"/>
                <a:gd name="T27" fmla="*/ 306 h 338"/>
                <a:gd name="T28" fmla="*/ 178 w 628"/>
                <a:gd name="T29" fmla="*/ 322 h 338"/>
                <a:gd name="T30" fmla="*/ 202 w 628"/>
                <a:gd name="T31" fmla="*/ 322 h 338"/>
                <a:gd name="T32" fmla="*/ 249 w 628"/>
                <a:gd name="T33" fmla="*/ 337 h 338"/>
                <a:gd name="T34" fmla="*/ 296 w 628"/>
                <a:gd name="T35" fmla="*/ 337 h 338"/>
                <a:gd name="T36" fmla="*/ 328 w 628"/>
                <a:gd name="T37" fmla="*/ 337 h 338"/>
                <a:gd name="T38" fmla="*/ 352 w 628"/>
                <a:gd name="T39" fmla="*/ 337 h 338"/>
                <a:gd name="T40" fmla="*/ 375 w 628"/>
                <a:gd name="T41" fmla="*/ 337 h 338"/>
                <a:gd name="T42" fmla="*/ 399 w 628"/>
                <a:gd name="T43" fmla="*/ 337 h 338"/>
                <a:gd name="T44" fmla="*/ 422 w 628"/>
                <a:gd name="T45" fmla="*/ 337 h 338"/>
                <a:gd name="T46" fmla="*/ 454 w 628"/>
                <a:gd name="T47" fmla="*/ 330 h 338"/>
                <a:gd name="T48" fmla="*/ 477 w 628"/>
                <a:gd name="T49" fmla="*/ 322 h 338"/>
                <a:gd name="T50" fmla="*/ 501 w 628"/>
                <a:gd name="T51" fmla="*/ 306 h 338"/>
                <a:gd name="T52" fmla="*/ 525 w 628"/>
                <a:gd name="T53" fmla="*/ 290 h 338"/>
                <a:gd name="T54" fmla="*/ 548 w 628"/>
                <a:gd name="T55" fmla="*/ 275 h 338"/>
                <a:gd name="T56" fmla="*/ 572 w 628"/>
                <a:gd name="T57" fmla="*/ 259 h 338"/>
                <a:gd name="T58" fmla="*/ 588 w 628"/>
                <a:gd name="T59" fmla="*/ 235 h 338"/>
                <a:gd name="T60" fmla="*/ 611 w 628"/>
                <a:gd name="T61" fmla="*/ 212 h 338"/>
                <a:gd name="T62" fmla="*/ 627 w 628"/>
                <a:gd name="T63" fmla="*/ 188 h 338"/>
                <a:gd name="T64" fmla="*/ 624 w 628"/>
                <a:gd name="T65" fmla="*/ 192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8"/>
                <a:gd name="T100" fmla="*/ 0 h 338"/>
                <a:gd name="T101" fmla="*/ 628 w 628"/>
                <a:gd name="T102" fmla="*/ 338 h 3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8" h="338">
                  <a:moveTo>
                    <a:pt x="0" y="0"/>
                  </a:moveTo>
                  <a:lnTo>
                    <a:pt x="5" y="31"/>
                  </a:lnTo>
                  <a:lnTo>
                    <a:pt x="5" y="62"/>
                  </a:lnTo>
                  <a:lnTo>
                    <a:pt x="5" y="86"/>
                  </a:lnTo>
                  <a:lnTo>
                    <a:pt x="5" y="109"/>
                  </a:lnTo>
                  <a:lnTo>
                    <a:pt x="13" y="133"/>
                  </a:lnTo>
                  <a:lnTo>
                    <a:pt x="29" y="157"/>
                  </a:lnTo>
                  <a:lnTo>
                    <a:pt x="37" y="180"/>
                  </a:lnTo>
                  <a:lnTo>
                    <a:pt x="52" y="204"/>
                  </a:lnTo>
                  <a:lnTo>
                    <a:pt x="68" y="227"/>
                  </a:lnTo>
                  <a:lnTo>
                    <a:pt x="84" y="251"/>
                  </a:lnTo>
                  <a:lnTo>
                    <a:pt x="108" y="275"/>
                  </a:lnTo>
                  <a:lnTo>
                    <a:pt x="131" y="290"/>
                  </a:lnTo>
                  <a:lnTo>
                    <a:pt x="155" y="306"/>
                  </a:lnTo>
                  <a:lnTo>
                    <a:pt x="178" y="322"/>
                  </a:lnTo>
                  <a:lnTo>
                    <a:pt x="202" y="322"/>
                  </a:lnTo>
                  <a:lnTo>
                    <a:pt x="249" y="337"/>
                  </a:lnTo>
                  <a:lnTo>
                    <a:pt x="296" y="337"/>
                  </a:lnTo>
                  <a:lnTo>
                    <a:pt x="328" y="337"/>
                  </a:lnTo>
                  <a:lnTo>
                    <a:pt x="352" y="337"/>
                  </a:lnTo>
                  <a:lnTo>
                    <a:pt x="375" y="337"/>
                  </a:lnTo>
                  <a:lnTo>
                    <a:pt x="399" y="337"/>
                  </a:lnTo>
                  <a:lnTo>
                    <a:pt x="422" y="337"/>
                  </a:lnTo>
                  <a:lnTo>
                    <a:pt x="454" y="330"/>
                  </a:lnTo>
                  <a:lnTo>
                    <a:pt x="477" y="322"/>
                  </a:lnTo>
                  <a:lnTo>
                    <a:pt x="501" y="306"/>
                  </a:lnTo>
                  <a:lnTo>
                    <a:pt x="525" y="290"/>
                  </a:lnTo>
                  <a:lnTo>
                    <a:pt x="548" y="275"/>
                  </a:lnTo>
                  <a:lnTo>
                    <a:pt x="572" y="259"/>
                  </a:lnTo>
                  <a:lnTo>
                    <a:pt x="588" y="235"/>
                  </a:lnTo>
                  <a:lnTo>
                    <a:pt x="611" y="212"/>
                  </a:lnTo>
                  <a:lnTo>
                    <a:pt x="627" y="188"/>
                  </a:lnTo>
                  <a:lnTo>
                    <a:pt x="624" y="19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1" name="Freeform 9"/>
            <p:cNvSpPr>
              <a:spLocks/>
            </p:cNvSpPr>
            <p:nvPr/>
          </p:nvSpPr>
          <p:spPr bwMode="auto">
            <a:xfrm>
              <a:off x="2284" y="2804"/>
              <a:ext cx="693" cy="347"/>
            </a:xfrm>
            <a:custGeom>
              <a:avLst/>
              <a:gdLst>
                <a:gd name="T0" fmla="*/ 0 w 693"/>
                <a:gd name="T1" fmla="*/ 201 h 347"/>
                <a:gd name="T2" fmla="*/ 23 w 693"/>
                <a:gd name="T3" fmla="*/ 236 h 347"/>
                <a:gd name="T4" fmla="*/ 39 w 693"/>
                <a:gd name="T5" fmla="*/ 260 h 347"/>
                <a:gd name="T6" fmla="*/ 63 w 693"/>
                <a:gd name="T7" fmla="*/ 276 h 347"/>
                <a:gd name="T8" fmla="*/ 86 w 693"/>
                <a:gd name="T9" fmla="*/ 291 h 347"/>
                <a:gd name="T10" fmla="*/ 110 w 693"/>
                <a:gd name="T11" fmla="*/ 299 h 347"/>
                <a:gd name="T12" fmla="*/ 134 w 693"/>
                <a:gd name="T13" fmla="*/ 315 h 347"/>
                <a:gd name="T14" fmla="*/ 157 w 693"/>
                <a:gd name="T15" fmla="*/ 323 h 347"/>
                <a:gd name="T16" fmla="*/ 181 w 693"/>
                <a:gd name="T17" fmla="*/ 331 h 347"/>
                <a:gd name="T18" fmla="*/ 204 w 693"/>
                <a:gd name="T19" fmla="*/ 331 h 347"/>
                <a:gd name="T20" fmla="*/ 228 w 693"/>
                <a:gd name="T21" fmla="*/ 339 h 347"/>
                <a:gd name="T22" fmla="*/ 252 w 693"/>
                <a:gd name="T23" fmla="*/ 339 h 347"/>
                <a:gd name="T24" fmla="*/ 275 w 693"/>
                <a:gd name="T25" fmla="*/ 346 h 347"/>
                <a:gd name="T26" fmla="*/ 299 w 693"/>
                <a:gd name="T27" fmla="*/ 346 h 347"/>
                <a:gd name="T28" fmla="*/ 323 w 693"/>
                <a:gd name="T29" fmla="*/ 346 h 347"/>
                <a:gd name="T30" fmla="*/ 346 w 693"/>
                <a:gd name="T31" fmla="*/ 346 h 347"/>
                <a:gd name="T32" fmla="*/ 370 w 693"/>
                <a:gd name="T33" fmla="*/ 346 h 347"/>
                <a:gd name="T34" fmla="*/ 393 w 693"/>
                <a:gd name="T35" fmla="*/ 346 h 347"/>
                <a:gd name="T36" fmla="*/ 425 w 693"/>
                <a:gd name="T37" fmla="*/ 339 h 347"/>
                <a:gd name="T38" fmla="*/ 448 w 693"/>
                <a:gd name="T39" fmla="*/ 323 h 347"/>
                <a:gd name="T40" fmla="*/ 472 w 693"/>
                <a:gd name="T41" fmla="*/ 307 h 347"/>
                <a:gd name="T42" fmla="*/ 496 w 693"/>
                <a:gd name="T43" fmla="*/ 299 h 347"/>
                <a:gd name="T44" fmla="*/ 527 w 693"/>
                <a:gd name="T45" fmla="*/ 291 h 347"/>
                <a:gd name="T46" fmla="*/ 551 w 693"/>
                <a:gd name="T47" fmla="*/ 284 h 347"/>
                <a:gd name="T48" fmla="*/ 574 w 693"/>
                <a:gd name="T49" fmla="*/ 276 h 347"/>
                <a:gd name="T50" fmla="*/ 598 w 693"/>
                <a:gd name="T51" fmla="*/ 260 h 347"/>
                <a:gd name="T52" fmla="*/ 614 w 693"/>
                <a:gd name="T53" fmla="*/ 236 h 347"/>
                <a:gd name="T54" fmla="*/ 622 w 693"/>
                <a:gd name="T55" fmla="*/ 213 h 347"/>
                <a:gd name="T56" fmla="*/ 629 w 693"/>
                <a:gd name="T57" fmla="*/ 189 h 347"/>
                <a:gd name="T58" fmla="*/ 645 w 693"/>
                <a:gd name="T59" fmla="*/ 166 h 347"/>
                <a:gd name="T60" fmla="*/ 653 w 693"/>
                <a:gd name="T61" fmla="*/ 142 h 347"/>
                <a:gd name="T62" fmla="*/ 661 w 693"/>
                <a:gd name="T63" fmla="*/ 118 h 347"/>
                <a:gd name="T64" fmla="*/ 669 w 693"/>
                <a:gd name="T65" fmla="*/ 95 h 347"/>
                <a:gd name="T66" fmla="*/ 677 w 693"/>
                <a:gd name="T67" fmla="*/ 71 h 347"/>
                <a:gd name="T68" fmla="*/ 677 w 693"/>
                <a:gd name="T69" fmla="*/ 48 h 347"/>
                <a:gd name="T70" fmla="*/ 685 w 693"/>
                <a:gd name="T71" fmla="*/ 24 h 347"/>
                <a:gd name="T72" fmla="*/ 692 w 693"/>
                <a:gd name="T73" fmla="*/ 0 h 347"/>
                <a:gd name="T74" fmla="*/ 672 w 693"/>
                <a:gd name="T75" fmla="*/ 9 h 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3"/>
                <a:gd name="T115" fmla="*/ 0 h 347"/>
                <a:gd name="T116" fmla="*/ 693 w 693"/>
                <a:gd name="T117" fmla="*/ 347 h 3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3" h="347">
                  <a:moveTo>
                    <a:pt x="0" y="201"/>
                  </a:moveTo>
                  <a:lnTo>
                    <a:pt x="23" y="236"/>
                  </a:lnTo>
                  <a:lnTo>
                    <a:pt x="39" y="260"/>
                  </a:lnTo>
                  <a:lnTo>
                    <a:pt x="63" y="276"/>
                  </a:lnTo>
                  <a:lnTo>
                    <a:pt x="86" y="291"/>
                  </a:lnTo>
                  <a:lnTo>
                    <a:pt x="110" y="299"/>
                  </a:lnTo>
                  <a:lnTo>
                    <a:pt x="134" y="315"/>
                  </a:lnTo>
                  <a:lnTo>
                    <a:pt x="157" y="323"/>
                  </a:lnTo>
                  <a:lnTo>
                    <a:pt x="181" y="331"/>
                  </a:lnTo>
                  <a:lnTo>
                    <a:pt x="204" y="331"/>
                  </a:lnTo>
                  <a:lnTo>
                    <a:pt x="228" y="339"/>
                  </a:lnTo>
                  <a:lnTo>
                    <a:pt x="252" y="339"/>
                  </a:lnTo>
                  <a:lnTo>
                    <a:pt x="275" y="346"/>
                  </a:lnTo>
                  <a:lnTo>
                    <a:pt x="299" y="346"/>
                  </a:lnTo>
                  <a:lnTo>
                    <a:pt x="323" y="346"/>
                  </a:lnTo>
                  <a:lnTo>
                    <a:pt x="346" y="346"/>
                  </a:lnTo>
                  <a:lnTo>
                    <a:pt x="370" y="346"/>
                  </a:lnTo>
                  <a:lnTo>
                    <a:pt x="393" y="346"/>
                  </a:lnTo>
                  <a:lnTo>
                    <a:pt x="425" y="339"/>
                  </a:lnTo>
                  <a:lnTo>
                    <a:pt x="448" y="323"/>
                  </a:lnTo>
                  <a:lnTo>
                    <a:pt x="472" y="307"/>
                  </a:lnTo>
                  <a:lnTo>
                    <a:pt x="496" y="299"/>
                  </a:lnTo>
                  <a:lnTo>
                    <a:pt x="527" y="291"/>
                  </a:lnTo>
                  <a:lnTo>
                    <a:pt x="551" y="284"/>
                  </a:lnTo>
                  <a:lnTo>
                    <a:pt x="574" y="276"/>
                  </a:lnTo>
                  <a:lnTo>
                    <a:pt x="598" y="260"/>
                  </a:lnTo>
                  <a:lnTo>
                    <a:pt x="614" y="236"/>
                  </a:lnTo>
                  <a:lnTo>
                    <a:pt x="622" y="213"/>
                  </a:lnTo>
                  <a:lnTo>
                    <a:pt x="629" y="189"/>
                  </a:lnTo>
                  <a:lnTo>
                    <a:pt x="645" y="166"/>
                  </a:lnTo>
                  <a:lnTo>
                    <a:pt x="653" y="142"/>
                  </a:lnTo>
                  <a:lnTo>
                    <a:pt x="661" y="118"/>
                  </a:lnTo>
                  <a:lnTo>
                    <a:pt x="669" y="95"/>
                  </a:lnTo>
                  <a:lnTo>
                    <a:pt x="677" y="71"/>
                  </a:lnTo>
                  <a:lnTo>
                    <a:pt x="677" y="48"/>
                  </a:lnTo>
                  <a:lnTo>
                    <a:pt x="685" y="24"/>
                  </a:lnTo>
                  <a:lnTo>
                    <a:pt x="692" y="0"/>
                  </a:lnTo>
                  <a:lnTo>
                    <a:pt x="672" y="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2" name="Freeform 10"/>
            <p:cNvSpPr>
              <a:spLocks/>
            </p:cNvSpPr>
            <p:nvPr/>
          </p:nvSpPr>
          <p:spPr bwMode="auto">
            <a:xfrm>
              <a:off x="1418" y="2970"/>
              <a:ext cx="195" cy="756"/>
            </a:xfrm>
            <a:custGeom>
              <a:avLst/>
              <a:gdLst>
                <a:gd name="T0" fmla="*/ 2 w 195"/>
                <a:gd name="T1" fmla="*/ 467 h 756"/>
                <a:gd name="T2" fmla="*/ 0 w 195"/>
                <a:gd name="T3" fmla="*/ 432 h 756"/>
                <a:gd name="T4" fmla="*/ 0 w 195"/>
                <a:gd name="T5" fmla="*/ 401 h 756"/>
                <a:gd name="T6" fmla="*/ 0 w 195"/>
                <a:gd name="T7" fmla="*/ 377 h 756"/>
                <a:gd name="T8" fmla="*/ 16 w 195"/>
                <a:gd name="T9" fmla="*/ 354 h 756"/>
                <a:gd name="T10" fmla="*/ 24 w 195"/>
                <a:gd name="T11" fmla="*/ 330 h 756"/>
                <a:gd name="T12" fmla="*/ 32 w 195"/>
                <a:gd name="T13" fmla="*/ 306 h 756"/>
                <a:gd name="T14" fmla="*/ 32 w 195"/>
                <a:gd name="T15" fmla="*/ 283 h 756"/>
                <a:gd name="T16" fmla="*/ 32 w 195"/>
                <a:gd name="T17" fmla="*/ 259 h 756"/>
                <a:gd name="T18" fmla="*/ 32 w 195"/>
                <a:gd name="T19" fmla="*/ 236 h 756"/>
                <a:gd name="T20" fmla="*/ 40 w 195"/>
                <a:gd name="T21" fmla="*/ 212 h 756"/>
                <a:gd name="T22" fmla="*/ 55 w 195"/>
                <a:gd name="T23" fmla="*/ 173 h 756"/>
                <a:gd name="T24" fmla="*/ 55 w 195"/>
                <a:gd name="T25" fmla="*/ 149 h 756"/>
                <a:gd name="T26" fmla="*/ 55 w 195"/>
                <a:gd name="T27" fmla="*/ 125 h 756"/>
                <a:gd name="T28" fmla="*/ 63 w 195"/>
                <a:gd name="T29" fmla="*/ 94 h 756"/>
                <a:gd name="T30" fmla="*/ 63 w 195"/>
                <a:gd name="T31" fmla="*/ 70 h 756"/>
                <a:gd name="T32" fmla="*/ 63 w 195"/>
                <a:gd name="T33" fmla="*/ 47 h 756"/>
                <a:gd name="T34" fmla="*/ 63 w 195"/>
                <a:gd name="T35" fmla="*/ 23 h 756"/>
                <a:gd name="T36" fmla="*/ 63 w 195"/>
                <a:gd name="T37" fmla="*/ 0 h 756"/>
                <a:gd name="T38" fmla="*/ 63 w 195"/>
                <a:gd name="T39" fmla="*/ 23 h 756"/>
                <a:gd name="T40" fmla="*/ 63 w 195"/>
                <a:gd name="T41" fmla="*/ 47 h 756"/>
                <a:gd name="T42" fmla="*/ 63 w 195"/>
                <a:gd name="T43" fmla="*/ 70 h 756"/>
                <a:gd name="T44" fmla="*/ 63 w 195"/>
                <a:gd name="T45" fmla="*/ 94 h 756"/>
                <a:gd name="T46" fmla="*/ 63 w 195"/>
                <a:gd name="T47" fmla="*/ 118 h 756"/>
                <a:gd name="T48" fmla="*/ 63 w 195"/>
                <a:gd name="T49" fmla="*/ 141 h 756"/>
                <a:gd name="T50" fmla="*/ 63 w 195"/>
                <a:gd name="T51" fmla="*/ 188 h 756"/>
                <a:gd name="T52" fmla="*/ 63 w 195"/>
                <a:gd name="T53" fmla="*/ 220 h 756"/>
                <a:gd name="T54" fmla="*/ 63 w 195"/>
                <a:gd name="T55" fmla="*/ 251 h 756"/>
                <a:gd name="T56" fmla="*/ 63 w 195"/>
                <a:gd name="T57" fmla="*/ 275 h 756"/>
                <a:gd name="T58" fmla="*/ 63 w 195"/>
                <a:gd name="T59" fmla="*/ 298 h 756"/>
                <a:gd name="T60" fmla="*/ 71 w 195"/>
                <a:gd name="T61" fmla="*/ 322 h 756"/>
                <a:gd name="T62" fmla="*/ 79 w 195"/>
                <a:gd name="T63" fmla="*/ 354 h 756"/>
                <a:gd name="T64" fmla="*/ 79 w 195"/>
                <a:gd name="T65" fmla="*/ 377 h 756"/>
                <a:gd name="T66" fmla="*/ 87 w 195"/>
                <a:gd name="T67" fmla="*/ 401 h 756"/>
                <a:gd name="T68" fmla="*/ 95 w 195"/>
                <a:gd name="T69" fmla="*/ 424 h 756"/>
                <a:gd name="T70" fmla="*/ 95 w 195"/>
                <a:gd name="T71" fmla="*/ 448 h 756"/>
                <a:gd name="T72" fmla="*/ 102 w 195"/>
                <a:gd name="T73" fmla="*/ 472 h 756"/>
                <a:gd name="T74" fmla="*/ 110 w 195"/>
                <a:gd name="T75" fmla="*/ 495 h 756"/>
                <a:gd name="T76" fmla="*/ 118 w 195"/>
                <a:gd name="T77" fmla="*/ 527 h 756"/>
                <a:gd name="T78" fmla="*/ 134 w 195"/>
                <a:gd name="T79" fmla="*/ 613 h 756"/>
                <a:gd name="T80" fmla="*/ 142 w 195"/>
                <a:gd name="T81" fmla="*/ 637 h 756"/>
                <a:gd name="T82" fmla="*/ 150 w 195"/>
                <a:gd name="T83" fmla="*/ 660 h 756"/>
                <a:gd name="T84" fmla="*/ 158 w 195"/>
                <a:gd name="T85" fmla="*/ 684 h 756"/>
                <a:gd name="T86" fmla="*/ 165 w 195"/>
                <a:gd name="T87" fmla="*/ 715 h 756"/>
                <a:gd name="T88" fmla="*/ 173 w 195"/>
                <a:gd name="T89" fmla="*/ 739 h 756"/>
                <a:gd name="T90" fmla="*/ 194 w 195"/>
                <a:gd name="T91" fmla="*/ 755 h 7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
                <a:gd name="T139" fmla="*/ 0 h 756"/>
                <a:gd name="T140" fmla="*/ 195 w 195"/>
                <a:gd name="T141" fmla="*/ 756 h 7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 h="756">
                  <a:moveTo>
                    <a:pt x="2" y="467"/>
                  </a:moveTo>
                  <a:lnTo>
                    <a:pt x="0" y="432"/>
                  </a:lnTo>
                  <a:lnTo>
                    <a:pt x="0" y="401"/>
                  </a:lnTo>
                  <a:lnTo>
                    <a:pt x="0" y="377"/>
                  </a:lnTo>
                  <a:lnTo>
                    <a:pt x="16" y="354"/>
                  </a:lnTo>
                  <a:lnTo>
                    <a:pt x="24" y="330"/>
                  </a:lnTo>
                  <a:lnTo>
                    <a:pt x="32" y="306"/>
                  </a:lnTo>
                  <a:lnTo>
                    <a:pt x="32" y="283"/>
                  </a:lnTo>
                  <a:lnTo>
                    <a:pt x="32" y="259"/>
                  </a:lnTo>
                  <a:lnTo>
                    <a:pt x="32" y="236"/>
                  </a:lnTo>
                  <a:lnTo>
                    <a:pt x="40" y="212"/>
                  </a:lnTo>
                  <a:lnTo>
                    <a:pt x="55" y="173"/>
                  </a:lnTo>
                  <a:lnTo>
                    <a:pt x="55" y="149"/>
                  </a:lnTo>
                  <a:lnTo>
                    <a:pt x="55" y="125"/>
                  </a:lnTo>
                  <a:lnTo>
                    <a:pt x="63" y="94"/>
                  </a:lnTo>
                  <a:lnTo>
                    <a:pt x="63" y="70"/>
                  </a:lnTo>
                  <a:lnTo>
                    <a:pt x="63" y="47"/>
                  </a:lnTo>
                  <a:lnTo>
                    <a:pt x="63" y="23"/>
                  </a:lnTo>
                  <a:lnTo>
                    <a:pt x="63" y="0"/>
                  </a:lnTo>
                  <a:lnTo>
                    <a:pt x="63" y="23"/>
                  </a:lnTo>
                  <a:lnTo>
                    <a:pt x="63" y="47"/>
                  </a:lnTo>
                  <a:lnTo>
                    <a:pt x="63" y="70"/>
                  </a:lnTo>
                  <a:lnTo>
                    <a:pt x="63" y="94"/>
                  </a:lnTo>
                  <a:lnTo>
                    <a:pt x="63" y="118"/>
                  </a:lnTo>
                  <a:lnTo>
                    <a:pt x="63" y="141"/>
                  </a:lnTo>
                  <a:lnTo>
                    <a:pt x="63" y="188"/>
                  </a:lnTo>
                  <a:lnTo>
                    <a:pt x="63" y="220"/>
                  </a:lnTo>
                  <a:lnTo>
                    <a:pt x="63" y="251"/>
                  </a:lnTo>
                  <a:lnTo>
                    <a:pt x="63" y="275"/>
                  </a:lnTo>
                  <a:lnTo>
                    <a:pt x="63" y="298"/>
                  </a:lnTo>
                  <a:lnTo>
                    <a:pt x="71" y="322"/>
                  </a:lnTo>
                  <a:lnTo>
                    <a:pt x="79" y="354"/>
                  </a:lnTo>
                  <a:lnTo>
                    <a:pt x="79" y="377"/>
                  </a:lnTo>
                  <a:lnTo>
                    <a:pt x="87" y="401"/>
                  </a:lnTo>
                  <a:lnTo>
                    <a:pt x="95" y="424"/>
                  </a:lnTo>
                  <a:lnTo>
                    <a:pt x="95" y="448"/>
                  </a:lnTo>
                  <a:lnTo>
                    <a:pt x="102" y="472"/>
                  </a:lnTo>
                  <a:lnTo>
                    <a:pt x="110" y="495"/>
                  </a:lnTo>
                  <a:lnTo>
                    <a:pt x="118" y="527"/>
                  </a:lnTo>
                  <a:lnTo>
                    <a:pt x="134" y="613"/>
                  </a:lnTo>
                  <a:lnTo>
                    <a:pt x="142" y="637"/>
                  </a:lnTo>
                  <a:lnTo>
                    <a:pt x="150" y="660"/>
                  </a:lnTo>
                  <a:lnTo>
                    <a:pt x="158" y="684"/>
                  </a:lnTo>
                  <a:lnTo>
                    <a:pt x="165" y="715"/>
                  </a:lnTo>
                  <a:lnTo>
                    <a:pt x="173" y="739"/>
                  </a:lnTo>
                  <a:lnTo>
                    <a:pt x="194" y="75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3" name="Freeform 11"/>
            <p:cNvSpPr>
              <a:spLocks/>
            </p:cNvSpPr>
            <p:nvPr/>
          </p:nvSpPr>
          <p:spPr bwMode="auto">
            <a:xfrm>
              <a:off x="2874" y="2285"/>
              <a:ext cx="96" cy="529"/>
            </a:xfrm>
            <a:custGeom>
              <a:avLst/>
              <a:gdLst>
                <a:gd name="T0" fmla="*/ 82 w 96"/>
                <a:gd name="T1" fmla="*/ 528 h 529"/>
                <a:gd name="T2" fmla="*/ 95 w 96"/>
                <a:gd name="T3" fmla="*/ 496 h 529"/>
                <a:gd name="T4" fmla="*/ 95 w 96"/>
                <a:gd name="T5" fmla="*/ 472 h 529"/>
                <a:gd name="T6" fmla="*/ 79 w 96"/>
                <a:gd name="T7" fmla="*/ 433 h 529"/>
                <a:gd name="T8" fmla="*/ 55 w 96"/>
                <a:gd name="T9" fmla="*/ 409 h 529"/>
                <a:gd name="T10" fmla="*/ 39 w 96"/>
                <a:gd name="T11" fmla="*/ 386 h 529"/>
                <a:gd name="T12" fmla="*/ 24 w 96"/>
                <a:gd name="T13" fmla="*/ 362 h 529"/>
                <a:gd name="T14" fmla="*/ 8 w 96"/>
                <a:gd name="T15" fmla="*/ 338 h 529"/>
                <a:gd name="T16" fmla="*/ 8 w 96"/>
                <a:gd name="T17" fmla="*/ 315 h 529"/>
                <a:gd name="T18" fmla="*/ 0 w 96"/>
                <a:gd name="T19" fmla="*/ 291 h 529"/>
                <a:gd name="T20" fmla="*/ 0 w 96"/>
                <a:gd name="T21" fmla="*/ 268 h 529"/>
                <a:gd name="T22" fmla="*/ 0 w 96"/>
                <a:gd name="T23" fmla="*/ 244 h 529"/>
                <a:gd name="T24" fmla="*/ 0 w 96"/>
                <a:gd name="T25" fmla="*/ 220 h 529"/>
                <a:gd name="T26" fmla="*/ 0 w 96"/>
                <a:gd name="T27" fmla="*/ 197 h 529"/>
                <a:gd name="T28" fmla="*/ 0 w 96"/>
                <a:gd name="T29" fmla="*/ 173 h 529"/>
                <a:gd name="T30" fmla="*/ 8 w 96"/>
                <a:gd name="T31" fmla="*/ 150 h 529"/>
                <a:gd name="T32" fmla="*/ 16 w 96"/>
                <a:gd name="T33" fmla="*/ 126 h 529"/>
                <a:gd name="T34" fmla="*/ 32 w 96"/>
                <a:gd name="T35" fmla="*/ 102 h 529"/>
                <a:gd name="T36" fmla="*/ 39 w 96"/>
                <a:gd name="T37" fmla="*/ 79 h 529"/>
                <a:gd name="T38" fmla="*/ 55 w 96"/>
                <a:gd name="T39" fmla="*/ 55 h 529"/>
                <a:gd name="T40" fmla="*/ 71 w 96"/>
                <a:gd name="T41" fmla="*/ 32 h 529"/>
                <a:gd name="T42" fmla="*/ 95 w 96"/>
                <a:gd name="T43" fmla="*/ 0 h 529"/>
                <a:gd name="T44" fmla="*/ 82 w 96"/>
                <a:gd name="T45" fmla="*/ 0 h 5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529"/>
                <a:gd name="T71" fmla="*/ 96 w 96"/>
                <a:gd name="T72" fmla="*/ 529 h 5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529">
                  <a:moveTo>
                    <a:pt x="82" y="528"/>
                  </a:moveTo>
                  <a:lnTo>
                    <a:pt x="95" y="496"/>
                  </a:lnTo>
                  <a:lnTo>
                    <a:pt x="95" y="472"/>
                  </a:lnTo>
                  <a:lnTo>
                    <a:pt x="79" y="433"/>
                  </a:lnTo>
                  <a:lnTo>
                    <a:pt x="55" y="409"/>
                  </a:lnTo>
                  <a:lnTo>
                    <a:pt x="39" y="386"/>
                  </a:lnTo>
                  <a:lnTo>
                    <a:pt x="24" y="362"/>
                  </a:lnTo>
                  <a:lnTo>
                    <a:pt x="8" y="338"/>
                  </a:lnTo>
                  <a:lnTo>
                    <a:pt x="8" y="315"/>
                  </a:lnTo>
                  <a:lnTo>
                    <a:pt x="0" y="291"/>
                  </a:lnTo>
                  <a:lnTo>
                    <a:pt x="0" y="268"/>
                  </a:lnTo>
                  <a:lnTo>
                    <a:pt x="0" y="244"/>
                  </a:lnTo>
                  <a:lnTo>
                    <a:pt x="0" y="220"/>
                  </a:lnTo>
                  <a:lnTo>
                    <a:pt x="0" y="197"/>
                  </a:lnTo>
                  <a:lnTo>
                    <a:pt x="0" y="173"/>
                  </a:lnTo>
                  <a:lnTo>
                    <a:pt x="8" y="150"/>
                  </a:lnTo>
                  <a:lnTo>
                    <a:pt x="16" y="126"/>
                  </a:lnTo>
                  <a:lnTo>
                    <a:pt x="32" y="102"/>
                  </a:lnTo>
                  <a:lnTo>
                    <a:pt x="39" y="79"/>
                  </a:lnTo>
                  <a:lnTo>
                    <a:pt x="55" y="55"/>
                  </a:lnTo>
                  <a:lnTo>
                    <a:pt x="71" y="32"/>
                  </a:lnTo>
                  <a:lnTo>
                    <a:pt x="95" y="0"/>
                  </a:lnTo>
                  <a:lnTo>
                    <a:pt x="82"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4" name="Freeform 12"/>
            <p:cNvSpPr>
              <a:spLocks/>
            </p:cNvSpPr>
            <p:nvPr/>
          </p:nvSpPr>
          <p:spPr bwMode="auto">
            <a:xfrm>
              <a:off x="2787" y="1979"/>
              <a:ext cx="898" cy="273"/>
            </a:xfrm>
            <a:custGeom>
              <a:avLst/>
              <a:gdLst>
                <a:gd name="T0" fmla="*/ 176 w 898"/>
                <a:gd name="T1" fmla="*/ 0 h 273"/>
                <a:gd name="T2" fmla="*/ 141 w 898"/>
                <a:gd name="T3" fmla="*/ 5 h 273"/>
                <a:gd name="T4" fmla="*/ 118 w 898"/>
                <a:gd name="T5" fmla="*/ 5 h 273"/>
                <a:gd name="T6" fmla="*/ 94 w 898"/>
                <a:gd name="T7" fmla="*/ 5 h 273"/>
                <a:gd name="T8" fmla="*/ 70 w 898"/>
                <a:gd name="T9" fmla="*/ 13 h 273"/>
                <a:gd name="T10" fmla="*/ 47 w 898"/>
                <a:gd name="T11" fmla="*/ 29 h 273"/>
                <a:gd name="T12" fmla="*/ 23 w 898"/>
                <a:gd name="T13" fmla="*/ 60 h 273"/>
                <a:gd name="T14" fmla="*/ 15 w 898"/>
                <a:gd name="T15" fmla="*/ 84 h 273"/>
                <a:gd name="T16" fmla="*/ 8 w 898"/>
                <a:gd name="T17" fmla="*/ 107 h 273"/>
                <a:gd name="T18" fmla="*/ 0 w 898"/>
                <a:gd name="T19" fmla="*/ 131 h 273"/>
                <a:gd name="T20" fmla="*/ 0 w 898"/>
                <a:gd name="T21" fmla="*/ 154 h 273"/>
                <a:gd name="T22" fmla="*/ 0 w 898"/>
                <a:gd name="T23" fmla="*/ 178 h 273"/>
                <a:gd name="T24" fmla="*/ 0 w 898"/>
                <a:gd name="T25" fmla="*/ 202 h 273"/>
                <a:gd name="T26" fmla="*/ 8 w 898"/>
                <a:gd name="T27" fmla="*/ 225 h 273"/>
                <a:gd name="T28" fmla="*/ 31 w 898"/>
                <a:gd name="T29" fmla="*/ 241 h 273"/>
                <a:gd name="T30" fmla="*/ 55 w 898"/>
                <a:gd name="T31" fmla="*/ 257 h 273"/>
                <a:gd name="T32" fmla="*/ 78 w 898"/>
                <a:gd name="T33" fmla="*/ 265 h 273"/>
                <a:gd name="T34" fmla="*/ 110 w 898"/>
                <a:gd name="T35" fmla="*/ 272 h 273"/>
                <a:gd name="T36" fmla="*/ 133 w 898"/>
                <a:gd name="T37" fmla="*/ 272 h 273"/>
                <a:gd name="T38" fmla="*/ 157 w 898"/>
                <a:gd name="T39" fmla="*/ 272 h 273"/>
                <a:gd name="T40" fmla="*/ 181 w 898"/>
                <a:gd name="T41" fmla="*/ 272 h 273"/>
                <a:gd name="T42" fmla="*/ 204 w 898"/>
                <a:gd name="T43" fmla="*/ 265 h 273"/>
                <a:gd name="T44" fmla="*/ 228 w 898"/>
                <a:gd name="T45" fmla="*/ 249 h 273"/>
                <a:gd name="T46" fmla="*/ 244 w 898"/>
                <a:gd name="T47" fmla="*/ 225 h 273"/>
                <a:gd name="T48" fmla="*/ 267 w 898"/>
                <a:gd name="T49" fmla="*/ 202 h 273"/>
                <a:gd name="T50" fmla="*/ 299 w 898"/>
                <a:gd name="T51" fmla="*/ 178 h 273"/>
                <a:gd name="T52" fmla="*/ 322 w 898"/>
                <a:gd name="T53" fmla="*/ 170 h 273"/>
                <a:gd name="T54" fmla="*/ 346 w 898"/>
                <a:gd name="T55" fmla="*/ 162 h 273"/>
                <a:gd name="T56" fmla="*/ 370 w 898"/>
                <a:gd name="T57" fmla="*/ 162 h 273"/>
                <a:gd name="T58" fmla="*/ 393 w 898"/>
                <a:gd name="T59" fmla="*/ 162 h 273"/>
                <a:gd name="T60" fmla="*/ 417 w 898"/>
                <a:gd name="T61" fmla="*/ 154 h 273"/>
                <a:gd name="T62" fmla="*/ 440 w 898"/>
                <a:gd name="T63" fmla="*/ 154 h 273"/>
                <a:gd name="T64" fmla="*/ 464 w 898"/>
                <a:gd name="T65" fmla="*/ 147 h 273"/>
                <a:gd name="T66" fmla="*/ 488 w 898"/>
                <a:gd name="T67" fmla="*/ 139 h 273"/>
                <a:gd name="T68" fmla="*/ 511 w 898"/>
                <a:gd name="T69" fmla="*/ 139 h 273"/>
                <a:gd name="T70" fmla="*/ 535 w 898"/>
                <a:gd name="T71" fmla="*/ 131 h 273"/>
                <a:gd name="T72" fmla="*/ 558 w 898"/>
                <a:gd name="T73" fmla="*/ 131 h 273"/>
                <a:gd name="T74" fmla="*/ 582 w 898"/>
                <a:gd name="T75" fmla="*/ 123 h 273"/>
                <a:gd name="T76" fmla="*/ 613 w 898"/>
                <a:gd name="T77" fmla="*/ 123 h 273"/>
                <a:gd name="T78" fmla="*/ 637 w 898"/>
                <a:gd name="T79" fmla="*/ 123 h 273"/>
                <a:gd name="T80" fmla="*/ 661 w 898"/>
                <a:gd name="T81" fmla="*/ 123 h 273"/>
                <a:gd name="T82" fmla="*/ 684 w 898"/>
                <a:gd name="T83" fmla="*/ 115 h 273"/>
                <a:gd name="T84" fmla="*/ 708 w 898"/>
                <a:gd name="T85" fmla="*/ 115 h 273"/>
                <a:gd name="T86" fmla="*/ 732 w 898"/>
                <a:gd name="T87" fmla="*/ 115 h 273"/>
                <a:gd name="T88" fmla="*/ 755 w 898"/>
                <a:gd name="T89" fmla="*/ 115 h 273"/>
                <a:gd name="T90" fmla="*/ 779 w 898"/>
                <a:gd name="T91" fmla="*/ 115 h 273"/>
                <a:gd name="T92" fmla="*/ 802 w 898"/>
                <a:gd name="T93" fmla="*/ 107 h 273"/>
                <a:gd name="T94" fmla="*/ 826 w 898"/>
                <a:gd name="T95" fmla="*/ 107 h 273"/>
                <a:gd name="T96" fmla="*/ 850 w 898"/>
                <a:gd name="T97" fmla="*/ 107 h 273"/>
                <a:gd name="T98" fmla="*/ 873 w 898"/>
                <a:gd name="T99" fmla="*/ 107 h 273"/>
                <a:gd name="T100" fmla="*/ 897 w 898"/>
                <a:gd name="T101" fmla="*/ 99 h 273"/>
                <a:gd name="T102" fmla="*/ 896 w 898"/>
                <a:gd name="T103" fmla="*/ 96 h 2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8"/>
                <a:gd name="T157" fmla="*/ 0 h 273"/>
                <a:gd name="T158" fmla="*/ 898 w 898"/>
                <a:gd name="T159" fmla="*/ 273 h 2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8" h="273">
                  <a:moveTo>
                    <a:pt x="176" y="0"/>
                  </a:moveTo>
                  <a:lnTo>
                    <a:pt x="141" y="5"/>
                  </a:lnTo>
                  <a:lnTo>
                    <a:pt x="118" y="5"/>
                  </a:lnTo>
                  <a:lnTo>
                    <a:pt x="94" y="5"/>
                  </a:lnTo>
                  <a:lnTo>
                    <a:pt x="70" y="13"/>
                  </a:lnTo>
                  <a:lnTo>
                    <a:pt x="47" y="29"/>
                  </a:lnTo>
                  <a:lnTo>
                    <a:pt x="23" y="60"/>
                  </a:lnTo>
                  <a:lnTo>
                    <a:pt x="15" y="84"/>
                  </a:lnTo>
                  <a:lnTo>
                    <a:pt x="8" y="107"/>
                  </a:lnTo>
                  <a:lnTo>
                    <a:pt x="0" y="131"/>
                  </a:lnTo>
                  <a:lnTo>
                    <a:pt x="0" y="154"/>
                  </a:lnTo>
                  <a:lnTo>
                    <a:pt x="0" y="178"/>
                  </a:lnTo>
                  <a:lnTo>
                    <a:pt x="0" y="202"/>
                  </a:lnTo>
                  <a:lnTo>
                    <a:pt x="8" y="225"/>
                  </a:lnTo>
                  <a:lnTo>
                    <a:pt x="31" y="241"/>
                  </a:lnTo>
                  <a:lnTo>
                    <a:pt x="55" y="257"/>
                  </a:lnTo>
                  <a:lnTo>
                    <a:pt x="78" y="265"/>
                  </a:lnTo>
                  <a:lnTo>
                    <a:pt x="110" y="272"/>
                  </a:lnTo>
                  <a:lnTo>
                    <a:pt x="133" y="272"/>
                  </a:lnTo>
                  <a:lnTo>
                    <a:pt x="157" y="272"/>
                  </a:lnTo>
                  <a:lnTo>
                    <a:pt x="181" y="272"/>
                  </a:lnTo>
                  <a:lnTo>
                    <a:pt x="204" y="265"/>
                  </a:lnTo>
                  <a:lnTo>
                    <a:pt x="228" y="249"/>
                  </a:lnTo>
                  <a:lnTo>
                    <a:pt x="244" y="225"/>
                  </a:lnTo>
                  <a:lnTo>
                    <a:pt x="267" y="202"/>
                  </a:lnTo>
                  <a:lnTo>
                    <a:pt x="299" y="178"/>
                  </a:lnTo>
                  <a:lnTo>
                    <a:pt x="322" y="170"/>
                  </a:lnTo>
                  <a:lnTo>
                    <a:pt x="346" y="162"/>
                  </a:lnTo>
                  <a:lnTo>
                    <a:pt x="370" y="162"/>
                  </a:lnTo>
                  <a:lnTo>
                    <a:pt x="393" y="162"/>
                  </a:lnTo>
                  <a:lnTo>
                    <a:pt x="417" y="154"/>
                  </a:lnTo>
                  <a:lnTo>
                    <a:pt x="440" y="154"/>
                  </a:lnTo>
                  <a:lnTo>
                    <a:pt x="464" y="147"/>
                  </a:lnTo>
                  <a:lnTo>
                    <a:pt x="488" y="139"/>
                  </a:lnTo>
                  <a:lnTo>
                    <a:pt x="511" y="139"/>
                  </a:lnTo>
                  <a:lnTo>
                    <a:pt x="535" y="131"/>
                  </a:lnTo>
                  <a:lnTo>
                    <a:pt x="558" y="131"/>
                  </a:lnTo>
                  <a:lnTo>
                    <a:pt x="582" y="123"/>
                  </a:lnTo>
                  <a:lnTo>
                    <a:pt x="613" y="123"/>
                  </a:lnTo>
                  <a:lnTo>
                    <a:pt x="637" y="123"/>
                  </a:lnTo>
                  <a:lnTo>
                    <a:pt x="661" y="123"/>
                  </a:lnTo>
                  <a:lnTo>
                    <a:pt x="684" y="115"/>
                  </a:lnTo>
                  <a:lnTo>
                    <a:pt x="708" y="115"/>
                  </a:lnTo>
                  <a:lnTo>
                    <a:pt x="732" y="115"/>
                  </a:lnTo>
                  <a:lnTo>
                    <a:pt x="755" y="115"/>
                  </a:lnTo>
                  <a:lnTo>
                    <a:pt x="779" y="115"/>
                  </a:lnTo>
                  <a:lnTo>
                    <a:pt x="802" y="107"/>
                  </a:lnTo>
                  <a:lnTo>
                    <a:pt x="826" y="107"/>
                  </a:lnTo>
                  <a:lnTo>
                    <a:pt x="850" y="107"/>
                  </a:lnTo>
                  <a:lnTo>
                    <a:pt x="873" y="107"/>
                  </a:lnTo>
                  <a:lnTo>
                    <a:pt x="897" y="99"/>
                  </a:lnTo>
                  <a:lnTo>
                    <a:pt x="896" y="9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5" name="Freeform 13"/>
            <p:cNvSpPr>
              <a:spLocks/>
            </p:cNvSpPr>
            <p:nvPr/>
          </p:nvSpPr>
          <p:spPr bwMode="auto">
            <a:xfrm>
              <a:off x="2956" y="1947"/>
              <a:ext cx="721" cy="51"/>
            </a:xfrm>
            <a:custGeom>
              <a:avLst/>
              <a:gdLst>
                <a:gd name="T0" fmla="*/ 0 w 721"/>
                <a:gd name="T1" fmla="*/ 50 h 51"/>
                <a:gd name="T2" fmla="*/ 75 w 721"/>
                <a:gd name="T3" fmla="*/ 47 h 51"/>
                <a:gd name="T4" fmla="*/ 107 w 721"/>
                <a:gd name="T5" fmla="*/ 47 h 51"/>
                <a:gd name="T6" fmla="*/ 131 w 721"/>
                <a:gd name="T7" fmla="*/ 47 h 51"/>
                <a:gd name="T8" fmla="*/ 154 w 721"/>
                <a:gd name="T9" fmla="*/ 47 h 51"/>
                <a:gd name="T10" fmla="*/ 178 w 721"/>
                <a:gd name="T11" fmla="*/ 47 h 51"/>
                <a:gd name="T12" fmla="*/ 201 w 721"/>
                <a:gd name="T13" fmla="*/ 47 h 51"/>
                <a:gd name="T14" fmla="*/ 233 w 721"/>
                <a:gd name="T15" fmla="*/ 47 h 51"/>
                <a:gd name="T16" fmla="*/ 256 w 721"/>
                <a:gd name="T17" fmla="*/ 47 h 51"/>
                <a:gd name="T18" fmla="*/ 280 w 721"/>
                <a:gd name="T19" fmla="*/ 47 h 51"/>
                <a:gd name="T20" fmla="*/ 304 w 721"/>
                <a:gd name="T21" fmla="*/ 47 h 51"/>
                <a:gd name="T22" fmla="*/ 327 w 721"/>
                <a:gd name="T23" fmla="*/ 47 h 51"/>
                <a:gd name="T24" fmla="*/ 351 w 721"/>
                <a:gd name="T25" fmla="*/ 47 h 51"/>
                <a:gd name="T26" fmla="*/ 382 w 721"/>
                <a:gd name="T27" fmla="*/ 47 h 51"/>
                <a:gd name="T28" fmla="*/ 437 w 721"/>
                <a:gd name="T29" fmla="*/ 47 h 51"/>
                <a:gd name="T30" fmla="*/ 461 w 721"/>
                <a:gd name="T31" fmla="*/ 47 h 51"/>
                <a:gd name="T32" fmla="*/ 493 w 721"/>
                <a:gd name="T33" fmla="*/ 39 h 51"/>
                <a:gd name="T34" fmla="*/ 516 w 721"/>
                <a:gd name="T35" fmla="*/ 39 h 51"/>
                <a:gd name="T36" fmla="*/ 540 w 721"/>
                <a:gd name="T37" fmla="*/ 31 h 51"/>
                <a:gd name="T38" fmla="*/ 563 w 721"/>
                <a:gd name="T39" fmla="*/ 31 h 51"/>
                <a:gd name="T40" fmla="*/ 603 w 721"/>
                <a:gd name="T41" fmla="*/ 16 h 51"/>
                <a:gd name="T42" fmla="*/ 626 w 721"/>
                <a:gd name="T43" fmla="*/ 8 h 51"/>
                <a:gd name="T44" fmla="*/ 650 w 721"/>
                <a:gd name="T45" fmla="*/ 8 h 51"/>
                <a:gd name="T46" fmla="*/ 674 w 721"/>
                <a:gd name="T47" fmla="*/ 8 h 51"/>
                <a:gd name="T48" fmla="*/ 697 w 721"/>
                <a:gd name="T49" fmla="*/ 0 h 51"/>
                <a:gd name="T50" fmla="*/ 720 w 721"/>
                <a:gd name="T51" fmla="*/ 2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1"/>
                <a:gd name="T79" fmla="*/ 0 h 51"/>
                <a:gd name="T80" fmla="*/ 721 w 721"/>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1" h="51">
                  <a:moveTo>
                    <a:pt x="0" y="50"/>
                  </a:moveTo>
                  <a:lnTo>
                    <a:pt x="75" y="47"/>
                  </a:lnTo>
                  <a:lnTo>
                    <a:pt x="107" y="47"/>
                  </a:lnTo>
                  <a:lnTo>
                    <a:pt x="131" y="47"/>
                  </a:lnTo>
                  <a:lnTo>
                    <a:pt x="154" y="47"/>
                  </a:lnTo>
                  <a:lnTo>
                    <a:pt x="178" y="47"/>
                  </a:lnTo>
                  <a:lnTo>
                    <a:pt x="201" y="47"/>
                  </a:lnTo>
                  <a:lnTo>
                    <a:pt x="233" y="47"/>
                  </a:lnTo>
                  <a:lnTo>
                    <a:pt x="256" y="47"/>
                  </a:lnTo>
                  <a:lnTo>
                    <a:pt x="280" y="47"/>
                  </a:lnTo>
                  <a:lnTo>
                    <a:pt x="304" y="47"/>
                  </a:lnTo>
                  <a:lnTo>
                    <a:pt x="327" y="47"/>
                  </a:lnTo>
                  <a:lnTo>
                    <a:pt x="351" y="47"/>
                  </a:lnTo>
                  <a:lnTo>
                    <a:pt x="382" y="47"/>
                  </a:lnTo>
                  <a:lnTo>
                    <a:pt x="437" y="47"/>
                  </a:lnTo>
                  <a:lnTo>
                    <a:pt x="461" y="47"/>
                  </a:lnTo>
                  <a:lnTo>
                    <a:pt x="493" y="39"/>
                  </a:lnTo>
                  <a:lnTo>
                    <a:pt x="516" y="39"/>
                  </a:lnTo>
                  <a:lnTo>
                    <a:pt x="540" y="31"/>
                  </a:lnTo>
                  <a:lnTo>
                    <a:pt x="563" y="31"/>
                  </a:lnTo>
                  <a:lnTo>
                    <a:pt x="603" y="16"/>
                  </a:lnTo>
                  <a:lnTo>
                    <a:pt x="626" y="8"/>
                  </a:lnTo>
                  <a:lnTo>
                    <a:pt x="650" y="8"/>
                  </a:lnTo>
                  <a:lnTo>
                    <a:pt x="674" y="8"/>
                  </a:lnTo>
                  <a:lnTo>
                    <a:pt x="697" y="0"/>
                  </a:lnTo>
                  <a:lnTo>
                    <a:pt x="720" y="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6" name="Freeform 14"/>
            <p:cNvSpPr>
              <a:spLocks/>
            </p:cNvSpPr>
            <p:nvPr/>
          </p:nvSpPr>
          <p:spPr bwMode="auto">
            <a:xfrm>
              <a:off x="2418" y="1709"/>
              <a:ext cx="1307" cy="176"/>
            </a:xfrm>
            <a:custGeom>
              <a:avLst/>
              <a:gdLst>
                <a:gd name="T0" fmla="*/ 10 w 1307"/>
                <a:gd name="T1" fmla="*/ 96 h 176"/>
                <a:gd name="T2" fmla="*/ 0 w 1307"/>
                <a:gd name="T3" fmla="*/ 128 h 176"/>
                <a:gd name="T4" fmla="*/ 15 w 1307"/>
                <a:gd name="T5" fmla="*/ 151 h 176"/>
                <a:gd name="T6" fmla="*/ 47 w 1307"/>
                <a:gd name="T7" fmla="*/ 175 h 176"/>
                <a:gd name="T8" fmla="*/ 70 w 1307"/>
                <a:gd name="T9" fmla="*/ 175 h 176"/>
                <a:gd name="T10" fmla="*/ 94 w 1307"/>
                <a:gd name="T11" fmla="*/ 175 h 176"/>
                <a:gd name="T12" fmla="*/ 126 w 1307"/>
                <a:gd name="T13" fmla="*/ 175 h 176"/>
                <a:gd name="T14" fmla="*/ 149 w 1307"/>
                <a:gd name="T15" fmla="*/ 175 h 176"/>
                <a:gd name="T16" fmla="*/ 181 w 1307"/>
                <a:gd name="T17" fmla="*/ 167 h 176"/>
                <a:gd name="T18" fmla="*/ 204 w 1307"/>
                <a:gd name="T19" fmla="*/ 143 h 176"/>
                <a:gd name="T20" fmla="*/ 228 w 1307"/>
                <a:gd name="T21" fmla="*/ 128 h 176"/>
                <a:gd name="T22" fmla="*/ 251 w 1307"/>
                <a:gd name="T23" fmla="*/ 120 h 176"/>
                <a:gd name="T24" fmla="*/ 275 w 1307"/>
                <a:gd name="T25" fmla="*/ 104 h 176"/>
                <a:gd name="T26" fmla="*/ 307 w 1307"/>
                <a:gd name="T27" fmla="*/ 88 h 176"/>
                <a:gd name="T28" fmla="*/ 330 w 1307"/>
                <a:gd name="T29" fmla="*/ 81 h 176"/>
                <a:gd name="T30" fmla="*/ 354 w 1307"/>
                <a:gd name="T31" fmla="*/ 73 h 176"/>
                <a:gd name="T32" fmla="*/ 377 w 1307"/>
                <a:gd name="T33" fmla="*/ 57 h 176"/>
                <a:gd name="T34" fmla="*/ 401 w 1307"/>
                <a:gd name="T35" fmla="*/ 57 h 176"/>
                <a:gd name="T36" fmla="*/ 425 w 1307"/>
                <a:gd name="T37" fmla="*/ 49 h 176"/>
                <a:gd name="T38" fmla="*/ 448 w 1307"/>
                <a:gd name="T39" fmla="*/ 49 h 176"/>
                <a:gd name="T40" fmla="*/ 472 w 1307"/>
                <a:gd name="T41" fmla="*/ 49 h 176"/>
                <a:gd name="T42" fmla="*/ 495 w 1307"/>
                <a:gd name="T43" fmla="*/ 41 h 176"/>
                <a:gd name="T44" fmla="*/ 519 w 1307"/>
                <a:gd name="T45" fmla="*/ 41 h 176"/>
                <a:gd name="T46" fmla="*/ 543 w 1307"/>
                <a:gd name="T47" fmla="*/ 41 h 176"/>
                <a:gd name="T48" fmla="*/ 566 w 1307"/>
                <a:gd name="T49" fmla="*/ 41 h 176"/>
                <a:gd name="T50" fmla="*/ 590 w 1307"/>
                <a:gd name="T51" fmla="*/ 41 h 176"/>
                <a:gd name="T52" fmla="*/ 613 w 1307"/>
                <a:gd name="T53" fmla="*/ 49 h 176"/>
                <a:gd name="T54" fmla="*/ 637 w 1307"/>
                <a:gd name="T55" fmla="*/ 57 h 176"/>
                <a:gd name="T56" fmla="*/ 661 w 1307"/>
                <a:gd name="T57" fmla="*/ 65 h 176"/>
                <a:gd name="T58" fmla="*/ 684 w 1307"/>
                <a:gd name="T59" fmla="*/ 73 h 176"/>
                <a:gd name="T60" fmla="*/ 708 w 1307"/>
                <a:gd name="T61" fmla="*/ 81 h 176"/>
                <a:gd name="T62" fmla="*/ 732 w 1307"/>
                <a:gd name="T63" fmla="*/ 81 h 176"/>
                <a:gd name="T64" fmla="*/ 755 w 1307"/>
                <a:gd name="T65" fmla="*/ 81 h 176"/>
                <a:gd name="T66" fmla="*/ 779 w 1307"/>
                <a:gd name="T67" fmla="*/ 81 h 176"/>
                <a:gd name="T68" fmla="*/ 810 w 1307"/>
                <a:gd name="T69" fmla="*/ 81 h 176"/>
                <a:gd name="T70" fmla="*/ 834 w 1307"/>
                <a:gd name="T71" fmla="*/ 81 h 176"/>
                <a:gd name="T72" fmla="*/ 857 w 1307"/>
                <a:gd name="T73" fmla="*/ 81 h 176"/>
                <a:gd name="T74" fmla="*/ 881 w 1307"/>
                <a:gd name="T75" fmla="*/ 81 h 176"/>
                <a:gd name="T76" fmla="*/ 905 w 1307"/>
                <a:gd name="T77" fmla="*/ 81 h 176"/>
                <a:gd name="T78" fmla="*/ 928 w 1307"/>
                <a:gd name="T79" fmla="*/ 81 h 176"/>
                <a:gd name="T80" fmla="*/ 960 w 1307"/>
                <a:gd name="T81" fmla="*/ 81 h 176"/>
                <a:gd name="T82" fmla="*/ 983 w 1307"/>
                <a:gd name="T83" fmla="*/ 81 h 176"/>
                <a:gd name="T84" fmla="*/ 1007 w 1307"/>
                <a:gd name="T85" fmla="*/ 73 h 176"/>
                <a:gd name="T86" fmla="*/ 1054 w 1307"/>
                <a:gd name="T87" fmla="*/ 73 h 176"/>
                <a:gd name="T88" fmla="*/ 1078 w 1307"/>
                <a:gd name="T89" fmla="*/ 65 h 176"/>
                <a:gd name="T90" fmla="*/ 1101 w 1307"/>
                <a:gd name="T91" fmla="*/ 57 h 176"/>
                <a:gd name="T92" fmla="*/ 1125 w 1307"/>
                <a:gd name="T93" fmla="*/ 57 h 176"/>
                <a:gd name="T94" fmla="*/ 1149 w 1307"/>
                <a:gd name="T95" fmla="*/ 57 h 176"/>
                <a:gd name="T96" fmla="*/ 1172 w 1307"/>
                <a:gd name="T97" fmla="*/ 49 h 176"/>
                <a:gd name="T98" fmla="*/ 1196 w 1307"/>
                <a:gd name="T99" fmla="*/ 41 h 176"/>
                <a:gd name="T100" fmla="*/ 1227 w 1307"/>
                <a:gd name="T101" fmla="*/ 33 h 176"/>
                <a:gd name="T102" fmla="*/ 1251 w 1307"/>
                <a:gd name="T103" fmla="*/ 25 h 176"/>
                <a:gd name="T104" fmla="*/ 1282 w 1307"/>
                <a:gd name="T105" fmla="*/ 18 h 176"/>
                <a:gd name="T106" fmla="*/ 1306 w 1307"/>
                <a:gd name="T107" fmla="*/ 10 h 176"/>
                <a:gd name="T108" fmla="*/ 1306 w 1307"/>
                <a:gd name="T109" fmla="*/ 0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7"/>
                <a:gd name="T166" fmla="*/ 0 h 176"/>
                <a:gd name="T167" fmla="*/ 1307 w 1307"/>
                <a:gd name="T168" fmla="*/ 176 h 1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7" h="176">
                  <a:moveTo>
                    <a:pt x="10" y="96"/>
                  </a:moveTo>
                  <a:lnTo>
                    <a:pt x="0" y="128"/>
                  </a:lnTo>
                  <a:lnTo>
                    <a:pt x="15" y="151"/>
                  </a:lnTo>
                  <a:lnTo>
                    <a:pt x="47" y="175"/>
                  </a:lnTo>
                  <a:lnTo>
                    <a:pt x="70" y="175"/>
                  </a:lnTo>
                  <a:lnTo>
                    <a:pt x="94" y="175"/>
                  </a:lnTo>
                  <a:lnTo>
                    <a:pt x="126" y="175"/>
                  </a:lnTo>
                  <a:lnTo>
                    <a:pt x="149" y="175"/>
                  </a:lnTo>
                  <a:lnTo>
                    <a:pt x="181" y="167"/>
                  </a:lnTo>
                  <a:lnTo>
                    <a:pt x="204" y="143"/>
                  </a:lnTo>
                  <a:lnTo>
                    <a:pt x="228" y="128"/>
                  </a:lnTo>
                  <a:lnTo>
                    <a:pt x="251" y="120"/>
                  </a:lnTo>
                  <a:lnTo>
                    <a:pt x="275" y="104"/>
                  </a:lnTo>
                  <a:lnTo>
                    <a:pt x="307" y="88"/>
                  </a:lnTo>
                  <a:lnTo>
                    <a:pt x="330" y="81"/>
                  </a:lnTo>
                  <a:lnTo>
                    <a:pt x="354" y="73"/>
                  </a:lnTo>
                  <a:lnTo>
                    <a:pt x="377" y="57"/>
                  </a:lnTo>
                  <a:lnTo>
                    <a:pt x="401" y="57"/>
                  </a:lnTo>
                  <a:lnTo>
                    <a:pt x="425" y="49"/>
                  </a:lnTo>
                  <a:lnTo>
                    <a:pt x="448" y="49"/>
                  </a:lnTo>
                  <a:lnTo>
                    <a:pt x="472" y="49"/>
                  </a:lnTo>
                  <a:lnTo>
                    <a:pt x="495" y="41"/>
                  </a:lnTo>
                  <a:lnTo>
                    <a:pt x="519" y="41"/>
                  </a:lnTo>
                  <a:lnTo>
                    <a:pt x="543" y="41"/>
                  </a:lnTo>
                  <a:lnTo>
                    <a:pt x="566" y="41"/>
                  </a:lnTo>
                  <a:lnTo>
                    <a:pt x="590" y="41"/>
                  </a:lnTo>
                  <a:lnTo>
                    <a:pt x="613" y="49"/>
                  </a:lnTo>
                  <a:lnTo>
                    <a:pt x="637" y="57"/>
                  </a:lnTo>
                  <a:lnTo>
                    <a:pt x="661" y="65"/>
                  </a:lnTo>
                  <a:lnTo>
                    <a:pt x="684" y="73"/>
                  </a:lnTo>
                  <a:lnTo>
                    <a:pt x="708" y="81"/>
                  </a:lnTo>
                  <a:lnTo>
                    <a:pt x="732" y="81"/>
                  </a:lnTo>
                  <a:lnTo>
                    <a:pt x="755" y="81"/>
                  </a:lnTo>
                  <a:lnTo>
                    <a:pt x="779" y="81"/>
                  </a:lnTo>
                  <a:lnTo>
                    <a:pt x="810" y="81"/>
                  </a:lnTo>
                  <a:lnTo>
                    <a:pt x="834" y="81"/>
                  </a:lnTo>
                  <a:lnTo>
                    <a:pt x="857" y="81"/>
                  </a:lnTo>
                  <a:lnTo>
                    <a:pt x="881" y="81"/>
                  </a:lnTo>
                  <a:lnTo>
                    <a:pt x="905" y="81"/>
                  </a:lnTo>
                  <a:lnTo>
                    <a:pt x="928" y="81"/>
                  </a:lnTo>
                  <a:lnTo>
                    <a:pt x="960" y="81"/>
                  </a:lnTo>
                  <a:lnTo>
                    <a:pt x="983" y="81"/>
                  </a:lnTo>
                  <a:lnTo>
                    <a:pt x="1007" y="73"/>
                  </a:lnTo>
                  <a:lnTo>
                    <a:pt x="1054" y="73"/>
                  </a:lnTo>
                  <a:lnTo>
                    <a:pt x="1078" y="65"/>
                  </a:lnTo>
                  <a:lnTo>
                    <a:pt x="1101" y="57"/>
                  </a:lnTo>
                  <a:lnTo>
                    <a:pt x="1125" y="57"/>
                  </a:lnTo>
                  <a:lnTo>
                    <a:pt x="1149" y="57"/>
                  </a:lnTo>
                  <a:lnTo>
                    <a:pt x="1172" y="49"/>
                  </a:lnTo>
                  <a:lnTo>
                    <a:pt x="1196" y="41"/>
                  </a:lnTo>
                  <a:lnTo>
                    <a:pt x="1227" y="33"/>
                  </a:lnTo>
                  <a:lnTo>
                    <a:pt x="1251" y="25"/>
                  </a:lnTo>
                  <a:lnTo>
                    <a:pt x="1282" y="18"/>
                  </a:lnTo>
                  <a:lnTo>
                    <a:pt x="1306" y="10"/>
                  </a:lnTo>
                  <a:lnTo>
                    <a:pt x="1306"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7" name="Freeform 15"/>
            <p:cNvSpPr>
              <a:spLocks/>
            </p:cNvSpPr>
            <p:nvPr/>
          </p:nvSpPr>
          <p:spPr bwMode="auto">
            <a:xfrm>
              <a:off x="2945" y="2189"/>
              <a:ext cx="828" cy="530"/>
            </a:xfrm>
            <a:custGeom>
              <a:avLst/>
              <a:gdLst>
                <a:gd name="T0" fmla="*/ 827 w 828"/>
                <a:gd name="T1" fmla="*/ 0 h 530"/>
                <a:gd name="T2" fmla="*/ 795 w 828"/>
                <a:gd name="T3" fmla="*/ 17 h 530"/>
                <a:gd name="T4" fmla="*/ 771 w 828"/>
                <a:gd name="T5" fmla="*/ 17 h 530"/>
                <a:gd name="T6" fmla="*/ 748 w 828"/>
                <a:gd name="T7" fmla="*/ 17 h 530"/>
                <a:gd name="T8" fmla="*/ 724 w 828"/>
                <a:gd name="T9" fmla="*/ 25 h 530"/>
                <a:gd name="T10" fmla="*/ 700 w 828"/>
                <a:gd name="T11" fmla="*/ 33 h 530"/>
                <a:gd name="T12" fmla="*/ 677 w 828"/>
                <a:gd name="T13" fmla="*/ 33 h 530"/>
                <a:gd name="T14" fmla="*/ 645 w 828"/>
                <a:gd name="T15" fmla="*/ 33 h 530"/>
                <a:gd name="T16" fmla="*/ 614 w 828"/>
                <a:gd name="T17" fmla="*/ 41 h 530"/>
                <a:gd name="T18" fmla="*/ 590 w 828"/>
                <a:gd name="T19" fmla="*/ 41 h 530"/>
                <a:gd name="T20" fmla="*/ 567 w 828"/>
                <a:gd name="T21" fmla="*/ 41 h 530"/>
                <a:gd name="T22" fmla="*/ 543 w 828"/>
                <a:gd name="T23" fmla="*/ 41 h 530"/>
                <a:gd name="T24" fmla="*/ 519 w 828"/>
                <a:gd name="T25" fmla="*/ 49 h 530"/>
                <a:gd name="T26" fmla="*/ 496 w 828"/>
                <a:gd name="T27" fmla="*/ 49 h 530"/>
                <a:gd name="T28" fmla="*/ 472 w 828"/>
                <a:gd name="T29" fmla="*/ 57 h 530"/>
                <a:gd name="T30" fmla="*/ 448 w 828"/>
                <a:gd name="T31" fmla="*/ 65 h 530"/>
                <a:gd name="T32" fmla="*/ 425 w 828"/>
                <a:gd name="T33" fmla="*/ 73 h 530"/>
                <a:gd name="T34" fmla="*/ 401 w 828"/>
                <a:gd name="T35" fmla="*/ 80 h 530"/>
                <a:gd name="T36" fmla="*/ 370 w 828"/>
                <a:gd name="T37" fmla="*/ 88 h 530"/>
                <a:gd name="T38" fmla="*/ 346 w 828"/>
                <a:gd name="T39" fmla="*/ 96 h 530"/>
                <a:gd name="T40" fmla="*/ 323 w 828"/>
                <a:gd name="T41" fmla="*/ 104 h 530"/>
                <a:gd name="T42" fmla="*/ 299 w 828"/>
                <a:gd name="T43" fmla="*/ 120 h 530"/>
                <a:gd name="T44" fmla="*/ 275 w 828"/>
                <a:gd name="T45" fmla="*/ 135 h 530"/>
                <a:gd name="T46" fmla="*/ 252 w 828"/>
                <a:gd name="T47" fmla="*/ 151 h 530"/>
                <a:gd name="T48" fmla="*/ 228 w 828"/>
                <a:gd name="T49" fmla="*/ 167 h 530"/>
                <a:gd name="T50" fmla="*/ 205 w 828"/>
                <a:gd name="T51" fmla="*/ 183 h 530"/>
                <a:gd name="T52" fmla="*/ 173 w 828"/>
                <a:gd name="T53" fmla="*/ 198 h 530"/>
                <a:gd name="T54" fmla="*/ 149 w 828"/>
                <a:gd name="T55" fmla="*/ 214 h 530"/>
                <a:gd name="T56" fmla="*/ 134 w 828"/>
                <a:gd name="T57" fmla="*/ 238 h 530"/>
                <a:gd name="T58" fmla="*/ 110 w 828"/>
                <a:gd name="T59" fmla="*/ 261 h 530"/>
                <a:gd name="T60" fmla="*/ 86 w 828"/>
                <a:gd name="T61" fmla="*/ 285 h 530"/>
                <a:gd name="T62" fmla="*/ 71 w 828"/>
                <a:gd name="T63" fmla="*/ 309 h 530"/>
                <a:gd name="T64" fmla="*/ 55 w 828"/>
                <a:gd name="T65" fmla="*/ 332 h 530"/>
                <a:gd name="T66" fmla="*/ 47 w 828"/>
                <a:gd name="T67" fmla="*/ 356 h 530"/>
                <a:gd name="T68" fmla="*/ 39 w 828"/>
                <a:gd name="T69" fmla="*/ 379 h 530"/>
                <a:gd name="T70" fmla="*/ 31 w 828"/>
                <a:gd name="T71" fmla="*/ 403 h 530"/>
                <a:gd name="T72" fmla="*/ 16 w 828"/>
                <a:gd name="T73" fmla="*/ 427 h 530"/>
                <a:gd name="T74" fmla="*/ 8 w 828"/>
                <a:gd name="T75" fmla="*/ 458 h 530"/>
                <a:gd name="T76" fmla="*/ 0 w 828"/>
                <a:gd name="T77" fmla="*/ 482 h 530"/>
                <a:gd name="T78" fmla="*/ 0 w 828"/>
                <a:gd name="T79" fmla="*/ 505 h 530"/>
                <a:gd name="T80" fmla="*/ 0 w 828"/>
                <a:gd name="T81" fmla="*/ 529 h 530"/>
                <a:gd name="T82" fmla="*/ 11 w 828"/>
                <a:gd name="T83" fmla="*/ 528 h 5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530"/>
                <a:gd name="T128" fmla="*/ 828 w 828"/>
                <a:gd name="T129" fmla="*/ 530 h 5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530">
                  <a:moveTo>
                    <a:pt x="827" y="0"/>
                  </a:moveTo>
                  <a:lnTo>
                    <a:pt x="795" y="17"/>
                  </a:lnTo>
                  <a:lnTo>
                    <a:pt x="771" y="17"/>
                  </a:lnTo>
                  <a:lnTo>
                    <a:pt x="748" y="17"/>
                  </a:lnTo>
                  <a:lnTo>
                    <a:pt x="724" y="25"/>
                  </a:lnTo>
                  <a:lnTo>
                    <a:pt x="700" y="33"/>
                  </a:lnTo>
                  <a:lnTo>
                    <a:pt x="677" y="33"/>
                  </a:lnTo>
                  <a:lnTo>
                    <a:pt x="645" y="33"/>
                  </a:lnTo>
                  <a:lnTo>
                    <a:pt x="614" y="41"/>
                  </a:lnTo>
                  <a:lnTo>
                    <a:pt x="590" y="41"/>
                  </a:lnTo>
                  <a:lnTo>
                    <a:pt x="567" y="41"/>
                  </a:lnTo>
                  <a:lnTo>
                    <a:pt x="543" y="41"/>
                  </a:lnTo>
                  <a:lnTo>
                    <a:pt x="519" y="49"/>
                  </a:lnTo>
                  <a:lnTo>
                    <a:pt x="496" y="49"/>
                  </a:lnTo>
                  <a:lnTo>
                    <a:pt x="472" y="57"/>
                  </a:lnTo>
                  <a:lnTo>
                    <a:pt x="448" y="65"/>
                  </a:lnTo>
                  <a:lnTo>
                    <a:pt x="425" y="73"/>
                  </a:lnTo>
                  <a:lnTo>
                    <a:pt x="401" y="80"/>
                  </a:lnTo>
                  <a:lnTo>
                    <a:pt x="370" y="88"/>
                  </a:lnTo>
                  <a:lnTo>
                    <a:pt x="346" y="96"/>
                  </a:lnTo>
                  <a:lnTo>
                    <a:pt x="323" y="104"/>
                  </a:lnTo>
                  <a:lnTo>
                    <a:pt x="299" y="120"/>
                  </a:lnTo>
                  <a:lnTo>
                    <a:pt x="275" y="135"/>
                  </a:lnTo>
                  <a:lnTo>
                    <a:pt x="252" y="151"/>
                  </a:lnTo>
                  <a:lnTo>
                    <a:pt x="228" y="167"/>
                  </a:lnTo>
                  <a:lnTo>
                    <a:pt x="205" y="183"/>
                  </a:lnTo>
                  <a:lnTo>
                    <a:pt x="173" y="198"/>
                  </a:lnTo>
                  <a:lnTo>
                    <a:pt x="149" y="214"/>
                  </a:lnTo>
                  <a:lnTo>
                    <a:pt x="134" y="238"/>
                  </a:lnTo>
                  <a:lnTo>
                    <a:pt x="110" y="261"/>
                  </a:lnTo>
                  <a:lnTo>
                    <a:pt x="86" y="285"/>
                  </a:lnTo>
                  <a:lnTo>
                    <a:pt x="71" y="309"/>
                  </a:lnTo>
                  <a:lnTo>
                    <a:pt x="55" y="332"/>
                  </a:lnTo>
                  <a:lnTo>
                    <a:pt x="47" y="356"/>
                  </a:lnTo>
                  <a:lnTo>
                    <a:pt x="39" y="379"/>
                  </a:lnTo>
                  <a:lnTo>
                    <a:pt x="31" y="403"/>
                  </a:lnTo>
                  <a:lnTo>
                    <a:pt x="16" y="427"/>
                  </a:lnTo>
                  <a:lnTo>
                    <a:pt x="8" y="458"/>
                  </a:lnTo>
                  <a:lnTo>
                    <a:pt x="0" y="482"/>
                  </a:lnTo>
                  <a:lnTo>
                    <a:pt x="0" y="505"/>
                  </a:lnTo>
                  <a:lnTo>
                    <a:pt x="0" y="529"/>
                  </a:lnTo>
                  <a:lnTo>
                    <a:pt x="11" y="52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8" name="Freeform 16"/>
            <p:cNvSpPr>
              <a:spLocks/>
            </p:cNvSpPr>
            <p:nvPr/>
          </p:nvSpPr>
          <p:spPr bwMode="auto">
            <a:xfrm>
              <a:off x="2716" y="3053"/>
              <a:ext cx="193" cy="769"/>
            </a:xfrm>
            <a:custGeom>
              <a:avLst/>
              <a:gdLst>
                <a:gd name="T0" fmla="*/ 192 w 193"/>
                <a:gd name="T1" fmla="*/ 0 h 769"/>
                <a:gd name="T2" fmla="*/ 174 w 193"/>
                <a:gd name="T3" fmla="*/ 35 h 769"/>
                <a:gd name="T4" fmla="*/ 166 w 193"/>
                <a:gd name="T5" fmla="*/ 58 h 769"/>
                <a:gd name="T6" fmla="*/ 166 w 193"/>
                <a:gd name="T7" fmla="*/ 82 h 769"/>
                <a:gd name="T8" fmla="*/ 150 w 193"/>
                <a:gd name="T9" fmla="*/ 105 h 769"/>
                <a:gd name="T10" fmla="*/ 134 w 193"/>
                <a:gd name="T11" fmla="*/ 129 h 769"/>
                <a:gd name="T12" fmla="*/ 134 w 193"/>
                <a:gd name="T13" fmla="*/ 153 h 769"/>
                <a:gd name="T14" fmla="*/ 127 w 193"/>
                <a:gd name="T15" fmla="*/ 176 h 769"/>
                <a:gd name="T16" fmla="*/ 119 w 193"/>
                <a:gd name="T17" fmla="*/ 200 h 769"/>
                <a:gd name="T18" fmla="*/ 111 w 193"/>
                <a:gd name="T19" fmla="*/ 223 h 769"/>
                <a:gd name="T20" fmla="*/ 103 w 193"/>
                <a:gd name="T21" fmla="*/ 255 h 769"/>
                <a:gd name="T22" fmla="*/ 103 w 193"/>
                <a:gd name="T23" fmla="*/ 286 h 769"/>
                <a:gd name="T24" fmla="*/ 103 w 193"/>
                <a:gd name="T25" fmla="*/ 310 h 769"/>
                <a:gd name="T26" fmla="*/ 95 w 193"/>
                <a:gd name="T27" fmla="*/ 333 h 769"/>
                <a:gd name="T28" fmla="*/ 87 w 193"/>
                <a:gd name="T29" fmla="*/ 357 h 769"/>
                <a:gd name="T30" fmla="*/ 79 w 193"/>
                <a:gd name="T31" fmla="*/ 381 h 769"/>
                <a:gd name="T32" fmla="*/ 79 w 193"/>
                <a:gd name="T33" fmla="*/ 404 h 769"/>
                <a:gd name="T34" fmla="*/ 72 w 193"/>
                <a:gd name="T35" fmla="*/ 436 h 769"/>
                <a:gd name="T36" fmla="*/ 72 w 193"/>
                <a:gd name="T37" fmla="*/ 459 h 769"/>
                <a:gd name="T38" fmla="*/ 64 w 193"/>
                <a:gd name="T39" fmla="*/ 499 h 769"/>
                <a:gd name="T40" fmla="*/ 64 w 193"/>
                <a:gd name="T41" fmla="*/ 522 h 769"/>
                <a:gd name="T42" fmla="*/ 64 w 193"/>
                <a:gd name="T43" fmla="*/ 554 h 769"/>
                <a:gd name="T44" fmla="*/ 64 w 193"/>
                <a:gd name="T45" fmla="*/ 585 h 769"/>
                <a:gd name="T46" fmla="*/ 48 w 193"/>
                <a:gd name="T47" fmla="*/ 648 h 769"/>
                <a:gd name="T48" fmla="*/ 40 w 193"/>
                <a:gd name="T49" fmla="*/ 687 h 769"/>
                <a:gd name="T50" fmla="*/ 40 w 193"/>
                <a:gd name="T51" fmla="*/ 711 h 769"/>
                <a:gd name="T52" fmla="*/ 32 w 193"/>
                <a:gd name="T53" fmla="*/ 735 h 769"/>
                <a:gd name="T54" fmla="*/ 24 w 193"/>
                <a:gd name="T55" fmla="*/ 758 h 769"/>
                <a:gd name="T56" fmla="*/ 0 w 193"/>
                <a:gd name="T57" fmla="*/ 768 h 7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3"/>
                <a:gd name="T88" fmla="*/ 0 h 769"/>
                <a:gd name="T89" fmla="*/ 193 w 193"/>
                <a:gd name="T90" fmla="*/ 769 h 7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3" h="769">
                  <a:moveTo>
                    <a:pt x="192" y="0"/>
                  </a:moveTo>
                  <a:lnTo>
                    <a:pt x="174" y="35"/>
                  </a:lnTo>
                  <a:lnTo>
                    <a:pt x="166" y="58"/>
                  </a:lnTo>
                  <a:lnTo>
                    <a:pt x="166" y="82"/>
                  </a:lnTo>
                  <a:lnTo>
                    <a:pt x="150" y="105"/>
                  </a:lnTo>
                  <a:lnTo>
                    <a:pt x="134" y="129"/>
                  </a:lnTo>
                  <a:lnTo>
                    <a:pt x="134" y="153"/>
                  </a:lnTo>
                  <a:lnTo>
                    <a:pt x="127" y="176"/>
                  </a:lnTo>
                  <a:lnTo>
                    <a:pt x="119" y="200"/>
                  </a:lnTo>
                  <a:lnTo>
                    <a:pt x="111" y="223"/>
                  </a:lnTo>
                  <a:lnTo>
                    <a:pt x="103" y="255"/>
                  </a:lnTo>
                  <a:lnTo>
                    <a:pt x="103" y="286"/>
                  </a:lnTo>
                  <a:lnTo>
                    <a:pt x="103" y="310"/>
                  </a:lnTo>
                  <a:lnTo>
                    <a:pt x="95" y="333"/>
                  </a:lnTo>
                  <a:lnTo>
                    <a:pt x="87" y="357"/>
                  </a:lnTo>
                  <a:lnTo>
                    <a:pt x="79" y="381"/>
                  </a:lnTo>
                  <a:lnTo>
                    <a:pt x="79" y="404"/>
                  </a:lnTo>
                  <a:lnTo>
                    <a:pt x="72" y="436"/>
                  </a:lnTo>
                  <a:lnTo>
                    <a:pt x="72" y="459"/>
                  </a:lnTo>
                  <a:lnTo>
                    <a:pt x="64" y="499"/>
                  </a:lnTo>
                  <a:lnTo>
                    <a:pt x="64" y="522"/>
                  </a:lnTo>
                  <a:lnTo>
                    <a:pt x="64" y="554"/>
                  </a:lnTo>
                  <a:lnTo>
                    <a:pt x="64" y="585"/>
                  </a:lnTo>
                  <a:lnTo>
                    <a:pt x="48" y="648"/>
                  </a:lnTo>
                  <a:lnTo>
                    <a:pt x="40" y="687"/>
                  </a:lnTo>
                  <a:lnTo>
                    <a:pt x="40" y="711"/>
                  </a:lnTo>
                  <a:lnTo>
                    <a:pt x="32" y="735"/>
                  </a:lnTo>
                  <a:lnTo>
                    <a:pt x="24" y="758"/>
                  </a:lnTo>
                  <a:lnTo>
                    <a:pt x="0" y="76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9" name="Freeform 17"/>
            <p:cNvSpPr>
              <a:spLocks/>
            </p:cNvSpPr>
            <p:nvPr/>
          </p:nvSpPr>
          <p:spPr bwMode="auto">
            <a:xfrm>
              <a:off x="1749" y="2899"/>
              <a:ext cx="95" cy="95"/>
            </a:xfrm>
            <a:custGeom>
              <a:avLst/>
              <a:gdLst>
                <a:gd name="T0" fmla="*/ 55 w 95"/>
                <a:gd name="T1" fmla="*/ 10 h 95"/>
                <a:gd name="T2" fmla="*/ 23 w 95"/>
                <a:gd name="T3" fmla="*/ 0 h 95"/>
                <a:gd name="T4" fmla="*/ 8 w 95"/>
                <a:gd name="T5" fmla="*/ 23 h 95"/>
                <a:gd name="T6" fmla="*/ 0 w 95"/>
                <a:gd name="T7" fmla="*/ 47 h 95"/>
                <a:gd name="T8" fmla="*/ 0 w 95"/>
                <a:gd name="T9" fmla="*/ 71 h 95"/>
                <a:gd name="T10" fmla="*/ 15 w 95"/>
                <a:gd name="T11" fmla="*/ 94 h 95"/>
                <a:gd name="T12" fmla="*/ 39 w 95"/>
                <a:gd name="T13" fmla="*/ 94 h 95"/>
                <a:gd name="T14" fmla="*/ 63 w 95"/>
                <a:gd name="T15" fmla="*/ 94 h 95"/>
                <a:gd name="T16" fmla="*/ 78 w 95"/>
                <a:gd name="T17" fmla="*/ 71 h 95"/>
                <a:gd name="T18" fmla="*/ 94 w 95"/>
                <a:gd name="T19" fmla="*/ 47 h 95"/>
                <a:gd name="T20" fmla="*/ 86 w 95"/>
                <a:gd name="T21" fmla="*/ 23 h 95"/>
                <a:gd name="T22" fmla="*/ 55 w 95"/>
                <a:gd name="T23" fmla="*/ 1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95"/>
                <a:gd name="T38" fmla="*/ 95 w 95"/>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95">
                  <a:moveTo>
                    <a:pt x="55" y="10"/>
                  </a:moveTo>
                  <a:lnTo>
                    <a:pt x="23" y="0"/>
                  </a:lnTo>
                  <a:lnTo>
                    <a:pt x="8" y="23"/>
                  </a:lnTo>
                  <a:lnTo>
                    <a:pt x="0" y="47"/>
                  </a:lnTo>
                  <a:lnTo>
                    <a:pt x="0" y="71"/>
                  </a:lnTo>
                  <a:lnTo>
                    <a:pt x="15" y="94"/>
                  </a:lnTo>
                  <a:lnTo>
                    <a:pt x="39" y="94"/>
                  </a:lnTo>
                  <a:lnTo>
                    <a:pt x="63" y="94"/>
                  </a:lnTo>
                  <a:lnTo>
                    <a:pt x="78" y="71"/>
                  </a:lnTo>
                  <a:lnTo>
                    <a:pt x="94" y="47"/>
                  </a:lnTo>
                  <a:lnTo>
                    <a:pt x="86" y="23"/>
                  </a:lnTo>
                  <a:lnTo>
                    <a:pt x="55" y="1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0" name="Freeform 18"/>
            <p:cNvSpPr>
              <a:spLocks/>
            </p:cNvSpPr>
            <p:nvPr/>
          </p:nvSpPr>
          <p:spPr bwMode="auto">
            <a:xfrm>
              <a:off x="2567" y="2907"/>
              <a:ext cx="119" cy="79"/>
            </a:xfrm>
            <a:custGeom>
              <a:avLst/>
              <a:gdLst>
                <a:gd name="T0" fmla="*/ 53 w 119"/>
                <a:gd name="T1" fmla="*/ 2 h 79"/>
                <a:gd name="T2" fmla="*/ 16 w 119"/>
                <a:gd name="T3" fmla="*/ 0 h 79"/>
                <a:gd name="T4" fmla="*/ 8 w 119"/>
                <a:gd name="T5" fmla="*/ 23 h 79"/>
                <a:gd name="T6" fmla="*/ 0 w 119"/>
                <a:gd name="T7" fmla="*/ 47 h 79"/>
                <a:gd name="T8" fmla="*/ 0 w 119"/>
                <a:gd name="T9" fmla="*/ 70 h 79"/>
                <a:gd name="T10" fmla="*/ 24 w 119"/>
                <a:gd name="T11" fmla="*/ 78 h 79"/>
                <a:gd name="T12" fmla="*/ 63 w 119"/>
                <a:gd name="T13" fmla="*/ 78 h 79"/>
                <a:gd name="T14" fmla="*/ 87 w 119"/>
                <a:gd name="T15" fmla="*/ 70 h 79"/>
                <a:gd name="T16" fmla="*/ 110 w 119"/>
                <a:gd name="T17" fmla="*/ 55 h 79"/>
                <a:gd name="T18" fmla="*/ 118 w 119"/>
                <a:gd name="T19" fmla="*/ 31 h 79"/>
                <a:gd name="T20" fmla="*/ 102 w 119"/>
                <a:gd name="T21" fmla="*/ 7 h 79"/>
                <a:gd name="T22" fmla="*/ 53 w 119"/>
                <a:gd name="T23" fmla="*/ 2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79"/>
                <a:gd name="T38" fmla="*/ 119 w 11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79">
                  <a:moveTo>
                    <a:pt x="53" y="2"/>
                  </a:moveTo>
                  <a:lnTo>
                    <a:pt x="16" y="0"/>
                  </a:lnTo>
                  <a:lnTo>
                    <a:pt x="8" y="23"/>
                  </a:lnTo>
                  <a:lnTo>
                    <a:pt x="0" y="47"/>
                  </a:lnTo>
                  <a:lnTo>
                    <a:pt x="0" y="70"/>
                  </a:lnTo>
                  <a:lnTo>
                    <a:pt x="24" y="78"/>
                  </a:lnTo>
                  <a:lnTo>
                    <a:pt x="63" y="78"/>
                  </a:lnTo>
                  <a:lnTo>
                    <a:pt x="87" y="70"/>
                  </a:lnTo>
                  <a:lnTo>
                    <a:pt x="110" y="55"/>
                  </a:lnTo>
                  <a:lnTo>
                    <a:pt x="118" y="31"/>
                  </a:lnTo>
                  <a:lnTo>
                    <a:pt x="102" y="7"/>
                  </a:lnTo>
                  <a:lnTo>
                    <a:pt x="53" y="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1" name="Line 19"/>
            <p:cNvSpPr>
              <a:spLocks noChangeShapeType="1"/>
            </p:cNvSpPr>
            <p:nvPr/>
          </p:nvSpPr>
          <p:spPr bwMode="auto">
            <a:xfrm>
              <a:off x="2188" y="1757"/>
              <a:ext cx="0" cy="20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22" name="Rectangle 21"/>
            <p:cNvSpPr>
              <a:spLocks noChangeArrowheads="1"/>
            </p:cNvSpPr>
            <p:nvPr/>
          </p:nvSpPr>
          <p:spPr bwMode="auto">
            <a:xfrm>
              <a:off x="2148" y="1957"/>
              <a:ext cx="656" cy="464"/>
            </a:xfrm>
            <a:prstGeom prst="rect">
              <a:avLst/>
            </a:prstGeom>
            <a:solidFill>
              <a:srgbClr val="00FF00">
                <a:alpha val="50195"/>
              </a:srgbClr>
            </a:solidFill>
            <a:ln w="25400">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23" name="Rectangle 22"/>
            <p:cNvSpPr>
              <a:spLocks noChangeArrowheads="1"/>
            </p:cNvSpPr>
            <p:nvPr/>
          </p:nvSpPr>
          <p:spPr bwMode="auto">
            <a:xfrm>
              <a:off x="1801" y="799"/>
              <a:ext cx="4326" cy="325"/>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800" b="1">
                <a:solidFill>
                  <a:srgbClr val="FFFF00"/>
                </a:solidFill>
                <a:effectLst>
                  <a:outerShdw blurRad="38100" dist="38100" dir="2700000" algn="tl">
                    <a:srgbClr val="C0C0C0"/>
                  </a:outerShdw>
                </a:effectLst>
                <a:latin typeface="Arial" charset="0"/>
              </a:endParaRPr>
            </a:p>
          </p:txBody>
        </p:sp>
        <p:sp>
          <p:nvSpPr>
            <p:cNvPr id="24" name="Rectangle 23"/>
            <p:cNvSpPr>
              <a:spLocks noChangeArrowheads="1"/>
            </p:cNvSpPr>
            <p:nvPr/>
          </p:nvSpPr>
          <p:spPr bwMode="auto">
            <a:xfrm>
              <a:off x="5296" y="2018"/>
              <a:ext cx="128" cy="248"/>
            </a:xfrm>
            <a:prstGeom prst="rect">
              <a:avLst/>
            </a:prstGeom>
            <a:noFill/>
            <a:ln w="12700">
              <a:noFill/>
              <a:miter lim="800000"/>
              <a:headEnd/>
              <a:tailEnd/>
            </a:ln>
            <a:effectLst/>
          </p:spPr>
          <p:txBody>
            <a:bodyPr wrap="none"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sp>
          <p:nvSpPr>
            <p:cNvPr id="25" name="Rectangle 24"/>
            <p:cNvSpPr>
              <a:spLocks noChangeArrowheads="1"/>
            </p:cNvSpPr>
            <p:nvPr/>
          </p:nvSpPr>
          <p:spPr bwMode="auto">
            <a:xfrm>
              <a:off x="745" y="2545"/>
              <a:ext cx="822" cy="248"/>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sp>
          <p:nvSpPr>
            <p:cNvPr id="26" name="Rectangle 25"/>
            <p:cNvSpPr>
              <a:spLocks noChangeArrowheads="1"/>
            </p:cNvSpPr>
            <p:nvPr/>
          </p:nvSpPr>
          <p:spPr bwMode="auto">
            <a:xfrm>
              <a:off x="3625" y="2833"/>
              <a:ext cx="2454" cy="248"/>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grpSp>
      <p:sp>
        <p:nvSpPr>
          <p:cNvPr id="27" name="Rectangle 26"/>
          <p:cNvSpPr/>
          <p:nvPr/>
        </p:nvSpPr>
        <p:spPr>
          <a:xfrm>
            <a:off x="387662" y="1669450"/>
            <a:ext cx="7208673" cy="369332"/>
          </a:xfrm>
          <a:prstGeom prst="rect">
            <a:avLst/>
          </a:prstGeom>
        </p:spPr>
        <p:txBody>
          <a:bodyPr wrap="square">
            <a:spAutoFit/>
          </a:bodyPr>
          <a:lstStyle/>
          <a:p>
            <a:pPr marL="137160" indent="0">
              <a:buNone/>
            </a:pPr>
            <a:r>
              <a:rPr lang="fr-FR" altLang="fr-FR" b="1" u="sng" dirty="0">
                <a:latin typeface="Times New Roman" pitchFamily="18" charset="0"/>
              </a:rPr>
              <a:t>L’AIRE SUS-CLAVICULAIRE ET L’AIRE AXILLAIRE:</a:t>
            </a:r>
            <a:endParaRPr lang="fr-FR" b="1" u="sng" dirty="0">
              <a:latin typeface="Times New Roman" pitchFamily="18" charset="0"/>
            </a:endParaRPr>
          </a:p>
        </p:txBody>
      </p:sp>
      <p:sp>
        <p:nvSpPr>
          <p:cNvPr id="3" name="Espace réservé du numéro de diapositive 2"/>
          <p:cNvSpPr>
            <a:spLocks noGrp="1"/>
          </p:cNvSpPr>
          <p:nvPr>
            <p:ph type="sldNum" sz="quarter" idx="12"/>
          </p:nvPr>
        </p:nvSpPr>
        <p:spPr>
          <a:xfrm>
            <a:off x="8244408" y="47002"/>
            <a:ext cx="762000" cy="365125"/>
          </a:xfrm>
        </p:spPr>
        <p:txBody>
          <a:bodyPr/>
          <a:lstStyle/>
          <a:p>
            <a:fld id="{BFBC3150-ACAE-4811-9650-668F0020AE14}" type="slidenum">
              <a:rPr lang="fr-FR" smtClean="0"/>
              <a:t>29</a:t>
            </a:fld>
            <a:endParaRPr lang="fr-FR" dirty="0"/>
          </a:p>
        </p:txBody>
      </p:sp>
    </p:spTree>
    <p:extLst>
      <p:ext uri="{BB962C8B-B14F-4D97-AF65-F5344CB8AC3E}">
        <p14:creationId xmlns:p14="http://schemas.microsoft.com/office/powerpoint/2010/main" val="15353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7203"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68" y="1484784"/>
            <a:ext cx="4464496" cy="523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79512" y="1007012"/>
            <a:ext cx="5126724" cy="400110"/>
          </a:xfrm>
          <a:prstGeom prst="rect">
            <a:avLst/>
          </a:prstGeom>
          <a:noFill/>
        </p:spPr>
        <p:txBody>
          <a:bodyPr wrap="none" rtlCol="0">
            <a:spAutoFit/>
          </a:bodyPr>
          <a:lstStyle/>
          <a:p>
            <a:r>
              <a:rPr lang="fr-FR" sz="2000" dirty="0"/>
              <a:t>Le sein se divise en 4 quadrants différents : </a:t>
            </a:r>
          </a:p>
        </p:txBody>
      </p:sp>
      <p:sp>
        <p:nvSpPr>
          <p:cNvPr id="3" name="Rectangle 2"/>
          <p:cNvSpPr/>
          <p:nvPr/>
        </p:nvSpPr>
        <p:spPr>
          <a:xfrm>
            <a:off x="2212505" y="116632"/>
            <a:ext cx="3888432" cy="723275"/>
          </a:xfrm>
          <a:prstGeom prst="rect">
            <a:avLst/>
          </a:prstGeom>
        </p:spPr>
        <p:txBody>
          <a:bodyPr wrap="square">
            <a:spAutoFit/>
          </a:bodyPr>
          <a:lstStyle/>
          <a:p>
            <a:pPr algn="ctr">
              <a:spcBef>
                <a:spcPct val="0"/>
              </a:spcBef>
            </a:pPr>
            <a:r>
              <a:rPr lang="fr-F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Anatomie:</a:t>
            </a:r>
          </a:p>
        </p:txBody>
      </p:sp>
      <p:sp>
        <p:nvSpPr>
          <p:cNvPr id="2" name="Espace réservé du numéro de diapositive 1"/>
          <p:cNvSpPr>
            <a:spLocks noGrp="1"/>
          </p:cNvSpPr>
          <p:nvPr>
            <p:ph type="sldNum" sz="quarter" idx="12"/>
          </p:nvPr>
        </p:nvSpPr>
        <p:spPr>
          <a:xfrm>
            <a:off x="8820472" y="0"/>
            <a:ext cx="226368" cy="365125"/>
          </a:xfrm>
        </p:spPr>
        <p:txBody>
          <a:bodyPr/>
          <a:lstStyle/>
          <a:p>
            <a:fld id="{BFBC3150-ACAE-4811-9650-668F0020AE14}" type="slidenum">
              <a:rPr lang="fr-FR" smtClean="0"/>
              <a:t>3</a:t>
            </a:fld>
            <a:endParaRPr lang="fr-FR" dirty="0"/>
          </a:p>
        </p:txBody>
      </p:sp>
    </p:spTree>
    <p:extLst>
      <p:ext uri="{BB962C8B-B14F-4D97-AF65-F5344CB8AC3E}">
        <p14:creationId xmlns:p14="http://schemas.microsoft.com/office/powerpoint/2010/main" val="383700447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167" y="260648"/>
            <a:ext cx="8229600" cy="1143000"/>
          </a:xfrm>
        </p:spPr>
        <p:txBody>
          <a:bodyPr>
            <a:normAutofit fontScale="90000"/>
          </a:bodyPr>
          <a:lstStyle/>
          <a:p>
            <a:r>
              <a:rPr lang="fr-FR" dirty="0" smtClean="0"/>
              <a:t>La radiothérapie post-opératoire:</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15432" y="1895166"/>
            <a:ext cx="4801379" cy="369332"/>
          </a:xfrm>
          <a:prstGeom prst="rect">
            <a:avLst/>
          </a:prstGeom>
        </p:spPr>
        <p:txBody>
          <a:bodyPr wrap="none">
            <a:spAutoFit/>
          </a:bodyPr>
          <a:lstStyle/>
          <a:p>
            <a:r>
              <a:rPr lang="fr-FR" altLang="fr-FR" b="1" u="sng" dirty="0" smtClean="0">
                <a:latin typeface="Times New Roman" pitchFamily="18" charset="0"/>
              </a:rPr>
              <a:t>LA CHAINE MAMMAIRE INTERNE (CMI):</a:t>
            </a:r>
            <a:endParaRPr lang="fr-FR" b="1" u="sng" dirty="0"/>
          </a:p>
        </p:txBody>
      </p:sp>
      <p:grpSp>
        <p:nvGrpSpPr>
          <p:cNvPr id="52" name="Group 3"/>
          <p:cNvGrpSpPr>
            <a:grpSpLocks/>
          </p:cNvGrpSpPr>
          <p:nvPr/>
        </p:nvGrpSpPr>
        <p:grpSpPr bwMode="auto">
          <a:xfrm>
            <a:off x="280708" y="2704121"/>
            <a:ext cx="3735366" cy="2592387"/>
            <a:chOff x="745" y="799"/>
            <a:chExt cx="5382" cy="3023"/>
          </a:xfrm>
        </p:grpSpPr>
        <p:sp>
          <p:nvSpPr>
            <p:cNvPr id="54" name="Freeform 4"/>
            <p:cNvSpPr>
              <a:spLocks/>
            </p:cNvSpPr>
            <p:nvPr/>
          </p:nvSpPr>
          <p:spPr bwMode="auto">
            <a:xfrm>
              <a:off x="1084" y="1853"/>
              <a:ext cx="737" cy="1645"/>
            </a:xfrm>
            <a:custGeom>
              <a:avLst/>
              <a:gdLst>
                <a:gd name="T0" fmla="*/ 736 w 737"/>
                <a:gd name="T1" fmla="*/ 31 h 1645"/>
                <a:gd name="T2" fmla="*/ 720 w 737"/>
                <a:gd name="T3" fmla="*/ 78 h 1645"/>
                <a:gd name="T4" fmla="*/ 688 w 737"/>
                <a:gd name="T5" fmla="*/ 125 h 1645"/>
                <a:gd name="T6" fmla="*/ 633 w 737"/>
                <a:gd name="T7" fmla="*/ 157 h 1645"/>
                <a:gd name="T8" fmla="*/ 578 w 737"/>
                <a:gd name="T9" fmla="*/ 173 h 1645"/>
                <a:gd name="T10" fmla="*/ 531 w 737"/>
                <a:gd name="T11" fmla="*/ 173 h 1645"/>
                <a:gd name="T12" fmla="*/ 484 w 737"/>
                <a:gd name="T13" fmla="*/ 173 h 1645"/>
                <a:gd name="T14" fmla="*/ 436 w 737"/>
                <a:gd name="T15" fmla="*/ 173 h 1645"/>
                <a:gd name="T16" fmla="*/ 389 w 737"/>
                <a:gd name="T17" fmla="*/ 173 h 1645"/>
                <a:gd name="T18" fmla="*/ 334 w 737"/>
                <a:gd name="T19" fmla="*/ 180 h 1645"/>
                <a:gd name="T20" fmla="*/ 287 w 737"/>
                <a:gd name="T21" fmla="*/ 196 h 1645"/>
                <a:gd name="T22" fmla="*/ 240 w 737"/>
                <a:gd name="T23" fmla="*/ 220 h 1645"/>
                <a:gd name="T24" fmla="*/ 200 w 737"/>
                <a:gd name="T25" fmla="*/ 267 h 1645"/>
                <a:gd name="T26" fmla="*/ 161 w 737"/>
                <a:gd name="T27" fmla="*/ 314 h 1645"/>
                <a:gd name="T28" fmla="*/ 130 w 737"/>
                <a:gd name="T29" fmla="*/ 361 h 1645"/>
                <a:gd name="T30" fmla="*/ 106 w 737"/>
                <a:gd name="T31" fmla="*/ 416 h 1645"/>
                <a:gd name="T32" fmla="*/ 82 w 737"/>
                <a:gd name="T33" fmla="*/ 471 h 1645"/>
                <a:gd name="T34" fmla="*/ 67 w 737"/>
                <a:gd name="T35" fmla="*/ 527 h 1645"/>
                <a:gd name="T36" fmla="*/ 67 w 737"/>
                <a:gd name="T37" fmla="*/ 574 h 1645"/>
                <a:gd name="T38" fmla="*/ 51 w 737"/>
                <a:gd name="T39" fmla="*/ 621 h 1645"/>
                <a:gd name="T40" fmla="*/ 51 w 737"/>
                <a:gd name="T41" fmla="*/ 668 h 1645"/>
                <a:gd name="T42" fmla="*/ 43 w 737"/>
                <a:gd name="T43" fmla="*/ 715 h 1645"/>
                <a:gd name="T44" fmla="*/ 43 w 737"/>
                <a:gd name="T45" fmla="*/ 763 h 1645"/>
                <a:gd name="T46" fmla="*/ 35 w 737"/>
                <a:gd name="T47" fmla="*/ 810 h 1645"/>
                <a:gd name="T48" fmla="*/ 27 w 737"/>
                <a:gd name="T49" fmla="*/ 865 h 1645"/>
                <a:gd name="T50" fmla="*/ 19 w 737"/>
                <a:gd name="T51" fmla="*/ 928 h 1645"/>
                <a:gd name="T52" fmla="*/ 12 w 737"/>
                <a:gd name="T53" fmla="*/ 983 h 1645"/>
                <a:gd name="T54" fmla="*/ 12 w 737"/>
                <a:gd name="T55" fmla="*/ 1038 h 1645"/>
                <a:gd name="T56" fmla="*/ 12 w 737"/>
                <a:gd name="T57" fmla="*/ 1093 h 1645"/>
                <a:gd name="T58" fmla="*/ 12 w 737"/>
                <a:gd name="T59" fmla="*/ 1140 h 1645"/>
                <a:gd name="T60" fmla="*/ 12 w 737"/>
                <a:gd name="T61" fmla="*/ 1187 h 1645"/>
                <a:gd name="T62" fmla="*/ 12 w 737"/>
                <a:gd name="T63" fmla="*/ 1266 h 1645"/>
                <a:gd name="T64" fmla="*/ 12 w 737"/>
                <a:gd name="T65" fmla="*/ 1313 h 1645"/>
                <a:gd name="T66" fmla="*/ 12 w 737"/>
                <a:gd name="T67" fmla="*/ 1360 h 1645"/>
                <a:gd name="T68" fmla="*/ 12 w 737"/>
                <a:gd name="T69" fmla="*/ 1423 h 1645"/>
                <a:gd name="T70" fmla="*/ 12 w 737"/>
                <a:gd name="T71" fmla="*/ 1471 h 1645"/>
                <a:gd name="T72" fmla="*/ 12 w 737"/>
                <a:gd name="T73" fmla="*/ 1526 h 1645"/>
                <a:gd name="T74" fmla="*/ 12 w 737"/>
                <a:gd name="T75" fmla="*/ 1573 h 1645"/>
                <a:gd name="T76" fmla="*/ 19 w 737"/>
                <a:gd name="T77" fmla="*/ 1620 h 1645"/>
                <a:gd name="T78" fmla="*/ 0 w 737"/>
                <a:gd name="T79" fmla="*/ 1632 h 16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37"/>
                <a:gd name="T121" fmla="*/ 0 h 1645"/>
                <a:gd name="T122" fmla="*/ 737 w 737"/>
                <a:gd name="T123" fmla="*/ 1645 h 16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37" h="1645">
                  <a:moveTo>
                    <a:pt x="720" y="0"/>
                  </a:moveTo>
                  <a:lnTo>
                    <a:pt x="736" y="31"/>
                  </a:lnTo>
                  <a:lnTo>
                    <a:pt x="728" y="55"/>
                  </a:lnTo>
                  <a:lnTo>
                    <a:pt x="720" y="78"/>
                  </a:lnTo>
                  <a:lnTo>
                    <a:pt x="704" y="102"/>
                  </a:lnTo>
                  <a:lnTo>
                    <a:pt x="688" y="125"/>
                  </a:lnTo>
                  <a:lnTo>
                    <a:pt x="665" y="141"/>
                  </a:lnTo>
                  <a:lnTo>
                    <a:pt x="633" y="157"/>
                  </a:lnTo>
                  <a:lnTo>
                    <a:pt x="602" y="165"/>
                  </a:lnTo>
                  <a:lnTo>
                    <a:pt x="578" y="173"/>
                  </a:lnTo>
                  <a:lnTo>
                    <a:pt x="555" y="173"/>
                  </a:lnTo>
                  <a:lnTo>
                    <a:pt x="531" y="173"/>
                  </a:lnTo>
                  <a:lnTo>
                    <a:pt x="507" y="173"/>
                  </a:lnTo>
                  <a:lnTo>
                    <a:pt x="484" y="173"/>
                  </a:lnTo>
                  <a:lnTo>
                    <a:pt x="460" y="173"/>
                  </a:lnTo>
                  <a:lnTo>
                    <a:pt x="436" y="173"/>
                  </a:lnTo>
                  <a:lnTo>
                    <a:pt x="413" y="173"/>
                  </a:lnTo>
                  <a:lnTo>
                    <a:pt x="389" y="173"/>
                  </a:lnTo>
                  <a:lnTo>
                    <a:pt x="358" y="173"/>
                  </a:lnTo>
                  <a:lnTo>
                    <a:pt x="334" y="180"/>
                  </a:lnTo>
                  <a:lnTo>
                    <a:pt x="311" y="188"/>
                  </a:lnTo>
                  <a:lnTo>
                    <a:pt x="287" y="196"/>
                  </a:lnTo>
                  <a:lnTo>
                    <a:pt x="263" y="212"/>
                  </a:lnTo>
                  <a:lnTo>
                    <a:pt x="240" y="220"/>
                  </a:lnTo>
                  <a:lnTo>
                    <a:pt x="216" y="243"/>
                  </a:lnTo>
                  <a:lnTo>
                    <a:pt x="200" y="267"/>
                  </a:lnTo>
                  <a:lnTo>
                    <a:pt x="185" y="291"/>
                  </a:lnTo>
                  <a:lnTo>
                    <a:pt x="161" y="314"/>
                  </a:lnTo>
                  <a:lnTo>
                    <a:pt x="145" y="338"/>
                  </a:lnTo>
                  <a:lnTo>
                    <a:pt x="130" y="361"/>
                  </a:lnTo>
                  <a:lnTo>
                    <a:pt x="122" y="385"/>
                  </a:lnTo>
                  <a:lnTo>
                    <a:pt x="106" y="416"/>
                  </a:lnTo>
                  <a:lnTo>
                    <a:pt x="90" y="448"/>
                  </a:lnTo>
                  <a:lnTo>
                    <a:pt x="82" y="471"/>
                  </a:lnTo>
                  <a:lnTo>
                    <a:pt x="74" y="503"/>
                  </a:lnTo>
                  <a:lnTo>
                    <a:pt x="67" y="527"/>
                  </a:lnTo>
                  <a:lnTo>
                    <a:pt x="67" y="550"/>
                  </a:lnTo>
                  <a:lnTo>
                    <a:pt x="67" y="574"/>
                  </a:lnTo>
                  <a:lnTo>
                    <a:pt x="59" y="597"/>
                  </a:lnTo>
                  <a:lnTo>
                    <a:pt x="51" y="621"/>
                  </a:lnTo>
                  <a:lnTo>
                    <a:pt x="51" y="645"/>
                  </a:lnTo>
                  <a:lnTo>
                    <a:pt x="51" y="668"/>
                  </a:lnTo>
                  <a:lnTo>
                    <a:pt x="43" y="692"/>
                  </a:lnTo>
                  <a:lnTo>
                    <a:pt x="43" y="715"/>
                  </a:lnTo>
                  <a:lnTo>
                    <a:pt x="43" y="739"/>
                  </a:lnTo>
                  <a:lnTo>
                    <a:pt x="43" y="763"/>
                  </a:lnTo>
                  <a:lnTo>
                    <a:pt x="43" y="786"/>
                  </a:lnTo>
                  <a:lnTo>
                    <a:pt x="35" y="810"/>
                  </a:lnTo>
                  <a:lnTo>
                    <a:pt x="35" y="833"/>
                  </a:lnTo>
                  <a:lnTo>
                    <a:pt x="27" y="865"/>
                  </a:lnTo>
                  <a:lnTo>
                    <a:pt x="19" y="896"/>
                  </a:lnTo>
                  <a:lnTo>
                    <a:pt x="19" y="928"/>
                  </a:lnTo>
                  <a:lnTo>
                    <a:pt x="12" y="959"/>
                  </a:lnTo>
                  <a:lnTo>
                    <a:pt x="12" y="983"/>
                  </a:lnTo>
                  <a:lnTo>
                    <a:pt x="12" y="1006"/>
                  </a:lnTo>
                  <a:lnTo>
                    <a:pt x="12" y="1038"/>
                  </a:lnTo>
                  <a:lnTo>
                    <a:pt x="12" y="1069"/>
                  </a:lnTo>
                  <a:lnTo>
                    <a:pt x="12" y="1093"/>
                  </a:lnTo>
                  <a:lnTo>
                    <a:pt x="12" y="1117"/>
                  </a:lnTo>
                  <a:lnTo>
                    <a:pt x="12" y="1140"/>
                  </a:lnTo>
                  <a:lnTo>
                    <a:pt x="12" y="1164"/>
                  </a:lnTo>
                  <a:lnTo>
                    <a:pt x="12" y="1187"/>
                  </a:lnTo>
                  <a:lnTo>
                    <a:pt x="12" y="1242"/>
                  </a:lnTo>
                  <a:lnTo>
                    <a:pt x="12" y="1266"/>
                  </a:lnTo>
                  <a:lnTo>
                    <a:pt x="12" y="1290"/>
                  </a:lnTo>
                  <a:lnTo>
                    <a:pt x="12" y="1313"/>
                  </a:lnTo>
                  <a:lnTo>
                    <a:pt x="12" y="1337"/>
                  </a:lnTo>
                  <a:lnTo>
                    <a:pt x="12" y="1360"/>
                  </a:lnTo>
                  <a:lnTo>
                    <a:pt x="12" y="1392"/>
                  </a:lnTo>
                  <a:lnTo>
                    <a:pt x="12" y="1423"/>
                  </a:lnTo>
                  <a:lnTo>
                    <a:pt x="12" y="1447"/>
                  </a:lnTo>
                  <a:lnTo>
                    <a:pt x="12" y="1471"/>
                  </a:lnTo>
                  <a:lnTo>
                    <a:pt x="12" y="1494"/>
                  </a:lnTo>
                  <a:lnTo>
                    <a:pt x="12" y="1526"/>
                  </a:lnTo>
                  <a:lnTo>
                    <a:pt x="12" y="1549"/>
                  </a:lnTo>
                  <a:lnTo>
                    <a:pt x="12" y="1573"/>
                  </a:lnTo>
                  <a:lnTo>
                    <a:pt x="12" y="1596"/>
                  </a:lnTo>
                  <a:lnTo>
                    <a:pt x="19" y="1620"/>
                  </a:lnTo>
                  <a:lnTo>
                    <a:pt x="19" y="1644"/>
                  </a:lnTo>
                  <a:lnTo>
                    <a:pt x="0" y="163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55" name="Freeform 5"/>
            <p:cNvSpPr>
              <a:spLocks/>
            </p:cNvSpPr>
            <p:nvPr/>
          </p:nvSpPr>
          <p:spPr bwMode="auto">
            <a:xfrm>
              <a:off x="1564" y="2093"/>
              <a:ext cx="532" cy="327"/>
            </a:xfrm>
            <a:custGeom>
              <a:avLst/>
              <a:gdLst>
                <a:gd name="T0" fmla="*/ 96 w 532"/>
                <a:gd name="T1" fmla="*/ 0 h 327"/>
                <a:gd name="T2" fmla="*/ 130 w 532"/>
                <a:gd name="T3" fmla="*/ 35 h 327"/>
                <a:gd name="T4" fmla="*/ 137 w 532"/>
                <a:gd name="T5" fmla="*/ 58 h 327"/>
                <a:gd name="T6" fmla="*/ 153 w 532"/>
                <a:gd name="T7" fmla="*/ 82 h 327"/>
                <a:gd name="T8" fmla="*/ 177 w 532"/>
                <a:gd name="T9" fmla="*/ 98 h 327"/>
                <a:gd name="T10" fmla="*/ 200 w 532"/>
                <a:gd name="T11" fmla="*/ 106 h 327"/>
                <a:gd name="T12" fmla="*/ 232 w 532"/>
                <a:gd name="T13" fmla="*/ 121 h 327"/>
                <a:gd name="T14" fmla="*/ 256 w 532"/>
                <a:gd name="T15" fmla="*/ 129 h 327"/>
                <a:gd name="T16" fmla="*/ 279 w 532"/>
                <a:gd name="T17" fmla="*/ 137 h 327"/>
                <a:gd name="T18" fmla="*/ 303 w 532"/>
                <a:gd name="T19" fmla="*/ 145 h 327"/>
                <a:gd name="T20" fmla="*/ 326 w 532"/>
                <a:gd name="T21" fmla="*/ 153 h 327"/>
                <a:gd name="T22" fmla="*/ 358 w 532"/>
                <a:gd name="T23" fmla="*/ 161 h 327"/>
                <a:gd name="T24" fmla="*/ 381 w 532"/>
                <a:gd name="T25" fmla="*/ 169 h 327"/>
                <a:gd name="T26" fmla="*/ 405 w 532"/>
                <a:gd name="T27" fmla="*/ 169 h 327"/>
                <a:gd name="T28" fmla="*/ 429 w 532"/>
                <a:gd name="T29" fmla="*/ 176 h 327"/>
                <a:gd name="T30" fmla="*/ 452 w 532"/>
                <a:gd name="T31" fmla="*/ 184 h 327"/>
                <a:gd name="T32" fmla="*/ 476 w 532"/>
                <a:gd name="T33" fmla="*/ 184 h 327"/>
                <a:gd name="T34" fmla="*/ 499 w 532"/>
                <a:gd name="T35" fmla="*/ 192 h 327"/>
                <a:gd name="T36" fmla="*/ 523 w 532"/>
                <a:gd name="T37" fmla="*/ 192 h 327"/>
                <a:gd name="T38" fmla="*/ 523 w 532"/>
                <a:gd name="T39" fmla="*/ 216 h 327"/>
                <a:gd name="T40" fmla="*/ 531 w 532"/>
                <a:gd name="T41" fmla="*/ 239 h 327"/>
                <a:gd name="T42" fmla="*/ 531 w 532"/>
                <a:gd name="T43" fmla="*/ 263 h 327"/>
                <a:gd name="T44" fmla="*/ 531 w 532"/>
                <a:gd name="T45" fmla="*/ 287 h 327"/>
                <a:gd name="T46" fmla="*/ 523 w 532"/>
                <a:gd name="T47" fmla="*/ 310 h 327"/>
                <a:gd name="T48" fmla="*/ 499 w 532"/>
                <a:gd name="T49" fmla="*/ 318 h 327"/>
                <a:gd name="T50" fmla="*/ 476 w 532"/>
                <a:gd name="T51" fmla="*/ 326 h 327"/>
                <a:gd name="T52" fmla="*/ 452 w 532"/>
                <a:gd name="T53" fmla="*/ 326 h 327"/>
                <a:gd name="T54" fmla="*/ 437 w 532"/>
                <a:gd name="T55" fmla="*/ 302 h 327"/>
                <a:gd name="T56" fmla="*/ 429 w 532"/>
                <a:gd name="T57" fmla="*/ 279 h 327"/>
                <a:gd name="T58" fmla="*/ 405 w 532"/>
                <a:gd name="T59" fmla="*/ 263 h 327"/>
                <a:gd name="T60" fmla="*/ 381 w 532"/>
                <a:gd name="T61" fmla="*/ 247 h 327"/>
                <a:gd name="T62" fmla="*/ 358 w 532"/>
                <a:gd name="T63" fmla="*/ 231 h 327"/>
                <a:gd name="T64" fmla="*/ 334 w 532"/>
                <a:gd name="T65" fmla="*/ 224 h 327"/>
                <a:gd name="T66" fmla="*/ 311 w 532"/>
                <a:gd name="T67" fmla="*/ 208 h 327"/>
                <a:gd name="T68" fmla="*/ 287 w 532"/>
                <a:gd name="T69" fmla="*/ 208 h 327"/>
                <a:gd name="T70" fmla="*/ 248 w 532"/>
                <a:gd name="T71" fmla="*/ 200 h 327"/>
                <a:gd name="T72" fmla="*/ 224 w 532"/>
                <a:gd name="T73" fmla="*/ 200 h 327"/>
                <a:gd name="T74" fmla="*/ 200 w 532"/>
                <a:gd name="T75" fmla="*/ 184 h 327"/>
                <a:gd name="T76" fmla="*/ 177 w 532"/>
                <a:gd name="T77" fmla="*/ 169 h 327"/>
                <a:gd name="T78" fmla="*/ 153 w 532"/>
                <a:gd name="T79" fmla="*/ 169 h 327"/>
                <a:gd name="T80" fmla="*/ 130 w 532"/>
                <a:gd name="T81" fmla="*/ 161 h 327"/>
                <a:gd name="T82" fmla="*/ 98 w 532"/>
                <a:gd name="T83" fmla="*/ 153 h 327"/>
                <a:gd name="T84" fmla="*/ 75 w 532"/>
                <a:gd name="T85" fmla="*/ 145 h 327"/>
                <a:gd name="T86" fmla="*/ 51 w 532"/>
                <a:gd name="T87" fmla="*/ 129 h 327"/>
                <a:gd name="T88" fmla="*/ 27 w 532"/>
                <a:gd name="T89" fmla="*/ 113 h 327"/>
                <a:gd name="T90" fmla="*/ 4 w 532"/>
                <a:gd name="T91" fmla="*/ 98 h 327"/>
                <a:gd name="T92" fmla="*/ 0 w 532"/>
                <a:gd name="T93" fmla="*/ 96 h 3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2"/>
                <a:gd name="T142" fmla="*/ 0 h 327"/>
                <a:gd name="T143" fmla="*/ 532 w 532"/>
                <a:gd name="T144" fmla="*/ 327 h 3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2" h="327">
                  <a:moveTo>
                    <a:pt x="96" y="0"/>
                  </a:moveTo>
                  <a:lnTo>
                    <a:pt x="130" y="35"/>
                  </a:lnTo>
                  <a:lnTo>
                    <a:pt x="137" y="58"/>
                  </a:lnTo>
                  <a:lnTo>
                    <a:pt x="153" y="82"/>
                  </a:lnTo>
                  <a:lnTo>
                    <a:pt x="177" y="98"/>
                  </a:lnTo>
                  <a:lnTo>
                    <a:pt x="200" y="106"/>
                  </a:lnTo>
                  <a:lnTo>
                    <a:pt x="232" y="121"/>
                  </a:lnTo>
                  <a:lnTo>
                    <a:pt x="256" y="129"/>
                  </a:lnTo>
                  <a:lnTo>
                    <a:pt x="279" y="137"/>
                  </a:lnTo>
                  <a:lnTo>
                    <a:pt x="303" y="145"/>
                  </a:lnTo>
                  <a:lnTo>
                    <a:pt x="326" y="153"/>
                  </a:lnTo>
                  <a:lnTo>
                    <a:pt x="358" y="161"/>
                  </a:lnTo>
                  <a:lnTo>
                    <a:pt x="381" y="169"/>
                  </a:lnTo>
                  <a:lnTo>
                    <a:pt x="405" y="169"/>
                  </a:lnTo>
                  <a:lnTo>
                    <a:pt x="429" y="176"/>
                  </a:lnTo>
                  <a:lnTo>
                    <a:pt x="452" y="184"/>
                  </a:lnTo>
                  <a:lnTo>
                    <a:pt x="476" y="184"/>
                  </a:lnTo>
                  <a:lnTo>
                    <a:pt x="499" y="192"/>
                  </a:lnTo>
                  <a:lnTo>
                    <a:pt x="523" y="192"/>
                  </a:lnTo>
                  <a:lnTo>
                    <a:pt x="523" y="216"/>
                  </a:lnTo>
                  <a:lnTo>
                    <a:pt x="531" y="239"/>
                  </a:lnTo>
                  <a:lnTo>
                    <a:pt x="531" y="263"/>
                  </a:lnTo>
                  <a:lnTo>
                    <a:pt x="531" y="287"/>
                  </a:lnTo>
                  <a:lnTo>
                    <a:pt x="523" y="310"/>
                  </a:lnTo>
                  <a:lnTo>
                    <a:pt x="499" y="318"/>
                  </a:lnTo>
                  <a:lnTo>
                    <a:pt x="476" y="326"/>
                  </a:lnTo>
                  <a:lnTo>
                    <a:pt x="452" y="326"/>
                  </a:lnTo>
                  <a:lnTo>
                    <a:pt x="437" y="302"/>
                  </a:lnTo>
                  <a:lnTo>
                    <a:pt x="429" y="279"/>
                  </a:lnTo>
                  <a:lnTo>
                    <a:pt x="405" y="263"/>
                  </a:lnTo>
                  <a:lnTo>
                    <a:pt x="381" y="247"/>
                  </a:lnTo>
                  <a:lnTo>
                    <a:pt x="358" y="231"/>
                  </a:lnTo>
                  <a:lnTo>
                    <a:pt x="334" y="224"/>
                  </a:lnTo>
                  <a:lnTo>
                    <a:pt x="311" y="208"/>
                  </a:lnTo>
                  <a:lnTo>
                    <a:pt x="287" y="208"/>
                  </a:lnTo>
                  <a:lnTo>
                    <a:pt x="248" y="200"/>
                  </a:lnTo>
                  <a:lnTo>
                    <a:pt x="224" y="200"/>
                  </a:lnTo>
                  <a:lnTo>
                    <a:pt x="200" y="184"/>
                  </a:lnTo>
                  <a:lnTo>
                    <a:pt x="177" y="169"/>
                  </a:lnTo>
                  <a:lnTo>
                    <a:pt x="153" y="169"/>
                  </a:lnTo>
                  <a:lnTo>
                    <a:pt x="130" y="161"/>
                  </a:lnTo>
                  <a:lnTo>
                    <a:pt x="98" y="153"/>
                  </a:lnTo>
                  <a:lnTo>
                    <a:pt x="75" y="145"/>
                  </a:lnTo>
                  <a:lnTo>
                    <a:pt x="51" y="129"/>
                  </a:lnTo>
                  <a:lnTo>
                    <a:pt x="27" y="113"/>
                  </a:lnTo>
                  <a:lnTo>
                    <a:pt x="4" y="98"/>
                  </a:lnTo>
                  <a:lnTo>
                    <a:pt x="0" y="9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56" name="Freeform 6"/>
            <p:cNvSpPr>
              <a:spLocks/>
            </p:cNvSpPr>
            <p:nvPr/>
          </p:nvSpPr>
          <p:spPr bwMode="auto">
            <a:xfrm>
              <a:off x="2061" y="2251"/>
              <a:ext cx="276" cy="984"/>
            </a:xfrm>
            <a:custGeom>
              <a:avLst/>
              <a:gdLst>
                <a:gd name="T0" fmla="*/ 31 w 276"/>
                <a:gd name="T1" fmla="*/ 141 h 984"/>
                <a:gd name="T2" fmla="*/ 15 w 276"/>
                <a:gd name="T3" fmla="*/ 94 h 984"/>
                <a:gd name="T4" fmla="*/ 0 w 276"/>
                <a:gd name="T5" fmla="*/ 47 h 984"/>
                <a:gd name="T6" fmla="*/ 23 w 276"/>
                <a:gd name="T7" fmla="*/ 8 h 984"/>
                <a:gd name="T8" fmla="*/ 71 w 276"/>
                <a:gd name="T9" fmla="*/ 0 h 984"/>
                <a:gd name="T10" fmla="*/ 118 w 276"/>
                <a:gd name="T11" fmla="*/ 0 h 984"/>
                <a:gd name="T12" fmla="*/ 165 w 276"/>
                <a:gd name="T13" fmla="*/ 0 h 984"/>
                <a:gd name="T14" fmla="*/ 212 w 276"/>
                <a:gd name="T15" fmla="*/ 0 h 984"/>
                <a:gd name="T16" fmla="*/ 259 w 276"/>
                <a:gd name="T17" fmla="*/ 23 h 984"/>
                <a:gd name="T18" fmla="*/ 275 w 276"/>
                <a:gd name="T19" fmla="*/ 70 h 984"/>
                <a:gd name="T20" fmla="*/ 275 w 276"/>
                <a:gd name="T21" fmla="*/ 118 h 984"/>
                <a:gd name="T22" fmla="*/ 236 w 276"/>
                <a:gd name="T23" fmla="*/ 157 h 984"/>
                <a:gd name="T24" fmla="*/ 220 w 276"/>
                <a:gd name="T25" fmla="*/ 212 h 984"/>
                <a:gd name="T26" fmla="*/ 220 w 276"/>
                <a:gd name="T27" fmla="*/ 259 h 984"/>
                <a:gd name="T28" fmla="*/ 220 w 276"/>
                <a:gd name="T29" fmla="*/ 306 h 984"/>
                <a:gd name="T30" fmla="*/ 220 w 276"/>
                <a:gd name="T31" fmla="*/ 354 h 984"/>
                <a:gd name="T32" fmla="*/ 220 w 276"/>
                <a:gd name="T33" fmla="*/ 401 h 984"/>
                <a:gd name="T34" fmla="*/ 228 w 276"/>
                <a:gd name="T35" fmla="*/ 456 h 984"/>
                <a:gd name="T36" fmla="*/ 228 w 276"/>
                <a:gd name="T37" fmla="*/ 503 h 984"/>
                <a:gd name="T38" fmla="*/ 244 w 276"/>
                <a:gd name="T39" fmla="*/ 550 h 984"/>
                <a:gd name="T40" fmla="*/ 252 w 276"/>
                <a:gd name="T41" fmla="*/ 605 h 984"/>
                <a:gd name="T42" fmla="*/ 252 w 276"/>
                <a:gd name="T43" fmla="*/ 653 h 984"/>
                <a:gd name="T44" fmla="*/ 252 w 276"/>
                <a:gd name="T45" fmla="*/ 700 h 984"/>
                <a:gd name="T46" fmla="*/ 252 w 276"/>
                <a:gd name="T47" fmla="*/ 747 h 984"/>
                <a:gd name="T48" fmla="*/ 252 w 276"/>
                <a:gd name="T49" fmla="*/ 794 h 984"/>
                <a:gd name="T50" fmla="*/ 236 w 276"/>
                <a:gd name="T51" fmla="*/ 841 h 984"/>
                <a:gd name="T52" fmla="*/ 212 w 276"/>
                <a:gd name="T53" fmla="*/ 889 h 984"/>
                <a:gd name="T54" fmla="*/ 197 w 276"/>
                <a:gd name="T55" fmla="*/ 936 h 984"/>
                <a:gd name="T56" fmla="*/ 165 w 276"/>
                <a:gd name="T57" fmla="*/ 983 h 984"/>
                <a:gd name="T58" fmla="*/ 126 w 276"/>
                <a:gd name="T59" fmla="*/ 959 h 984"/>
                <a:gd name="T60" fmla="*/ 110 w 276"/>
                <a:gd name="T61" fmla="*/ 904 h 984"/>
                <a:gd name="T62" fmla="*/ 78 w 276"/>
                <a:gd name="T63" fmla="*/ 857 h 984"/>
                <a:gd name="T64" fmla="*/ 47 w 276"/>
                <a:gd name="T65" fmla="*/ 810 h 984"/>
                <a:gd name="T66" fmla="*/ 39 w 276"/>
                <a:gd name="T67" fmla="*/ 739 h 984"/>
                <a:gd name="T68" fmla="*/ 39 w 276"/>
                <a:gd name="T69" fmla="*/ 692 h 984"/>
                <a:gd name="T70" fmla="*/ 39 w 276"/>
                <a:gd name="T71" fmla="*/ 637 h 984"/>
                <a:gd name="T72" fmla="*/ 47 w 276"/>
                <a:gd name="T73" fmla="*/ 590 h 984"/>
                <a:gd name="T74" fmla="*/ 63 w 276"/>
                <a:gd name="T75" fmla="*/ 542 h 984"/>
                <a:gd name="T76" fmla="*/ 71 w 276"/>
                <a:gd name="T77" fmla="*/ 472 h 984"/>
                <a:gd name="T78" fmla="*/ 78 w 276"/>
                <a:gd name="T79" fmla="*/ 424 h 984"/>
                <a:gd name="T80" fmla="*/ 86 w 276"/>
                <a:gd name="T81" fmla="*/ 369 h 984"/>
                <a:gd name="T82" fmla="*/ 94 w 276"/>
                <a:gd name="T83" fmla="*/ 306 h 984"/>
                <a:gd name="T84" fmla="*/ 94 w 276"/>
                <a:gd name="T85" fmla="*/ 251 h 984"/>
                <a:gd name="T86" fmla="*/ 86 w 276"/>
                <a:gd name="T87" fmla="*/ 204 h 9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984"/>
                <a:gd name="T134" fmla="*/ 276 w 276"/>
                <a:gd name="T135" fmla="*/ 984 h 9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984">
                  <a:moveTo>
                    <a:pt x="44" y="175"/>
                  </a:moveTo>
                  <a:lnTo>
                    <a:pt x="31" y="141"/>
                  </a:lnTo>
                  <a:lnTo>
                    <a:pt x="31" y="118"/>
                  </a:lnTo>
                  <a:lnTo>
                    <a:pt x="15" y="94"/>
                  </a:lnTo>
                  <a:lnTo>
                    <a:pt x="8" y="70"/>
                  </a:lnTo>
                  <a:lnTo>
                    <a:pt x="0" y="47"/>
                  </a:lnTo>
                  <a:lnTo>
                    <a:pt x="0" y="23"/>
                  </a:lnTo>
                  <a:lnTo>
                    <a:pt x="23" y="8"/>
                  </a:lnTo>
                  <a:lnTo>
                    <a:pt x="47" y="8"/>
                  </a:lnTo>
                  <a:lnTo>
                    <a:pt x="71" y="0"/>
                  </a:lnTo>
                  <a:lnTo>
                    <a:pt x="94" y="0"/>
                  </a:lnTo>
                  <a:lnTo>
                    <a:pt x="118" y="0"/>
                  </a:lnTo>
                  <a:lnTo>
                    <a:pt x="141" y="0"/>
                  </a:lnTo>
                  <a:lnTo>
                    <a:pt x="165" y="0"/>
                  </a:lnTo>
                  <a:lnTo>
                    <a:pt x="189" y="0"/>
                  </a:lnTo>
                  <a:lnTo>
                    <a:pt x="212" y="0"/>
                  </a:lnTo>
                  <a:lnTo>
                    <a:pt x="236" y="8"/>
                  </a:lnTo>
                  <a:lnTo>
                    <a:pt x="259" y="23"/>
                  </a:lnTo>
                  <a:lnTo>
                    <a:pt x="275" y="47"/>
                  </a:lnTo>
                  <a:lnTo>
                    <a:pt x="275" y="70"/>
                  </a:lnTo>
                  <a:lnTo>
                    <a:pt x="275" y="94"/>
                  </a:lnTo>
                  <a:lnTo>
                    <a:pt x="275" y="118"/>
                  </a:lnTo>
                  <a:lnTo>
                    <a:pt x="252" y="133"/>
                  </a:lnTo>
                  <a:lnTo>
                    <a:pt x="236" y="157"/>
                  </a:lnTo>
                  <a:lnTo>
                    <a:pt x="220" y="181"/>
                  </a:lnTo>
                  <a:lnTo>
                    <a:pt x="220" y="212"/>
                  </a:lnTo>
                  <a:lnTo>
                    <a:pt x="220" y="236"/>
                  </a:lnTo>
                  <a:lnTo>
                    <a:pt x="220" y="259"/>
                  </a:lnTo>
                  <a:lnTo>
                    <a:pt x="220" y="283"/>
                  </a:lnTo>
                  <a:lnTo>
                    <a:pt x="220" y="306"/>
                  </a:lnTo>
                  <a:lnTo>
                    <a:pt x="220" y="330"/>
                  </a:lnTo>
                  <a:lnTo>
                    <a:pt x="220" y="354"/>
                  </a:lnTo>
                  <a:lnTo>
                    <a:pt x="220" y="377"/>
                  </a:lnTo>
                  <a:lnTo>
                    <a:pt x="220" y="401"/>
                  </a:lnTo>
                  <a:lnTo>
                    <a:pt x="220" y="424"/>
                  </a:lnTo>
                  <a:lnTo>
                    <a:pt x="228" y="456"/>
                  </a:lnTo>
                  <a:lnTo>
                    <a:pt x="228" y="480"/>
                  </a:lnTo>
                  <a:lnTo>
                    <a:pt x="228" y="503"/>
                  </a:lnTo>
                  <a:lnTo>
                    <a:pt x="236" y="527"/>
                  </a:lnTo>
                  <a:lnTo>
                    <a:pt x="244" y="550"/>
                  </a:lnTo>
                  <a:lnTo>
                    <a:pt x="252" y="582"/>
                  </a:lnTo>
                  <a:lnTo>
                    <a:pt x="252" y="605"/>
                  </a:lnTo>
                  <a:lnTo>
                    <a:pt x="252" y="629"/>
                  </a:lnTo>
                  <a:lnTo>
                    <a:pt x="252" y="653"/>
                  </a:lnTo>
                  <a:lnTo>
                    <a:pt x="252" y="676"/>
                  </a:lnTo>
                  <a:lnTo>
                    <a:pt x="252" y="700"/>
                  </a:lnTo>
                  <a:lnTo>
                    <a:pt x="252" y="723"/>
                  </a:lnTo>
                  <a:lnTo>
                    <a:pt x="252" y="747"/>
                  </a:lnTo>
                  <a:lnTo>
                    <a:pt x="252" y="771"/>
                  </a:lnTo>
                  <a:lnTo>
                    <a:pt x="252" y="794"/>
                  </a:lnTo>
                  <a:lnTo>
                    <a:pt x="244" y="818"/>
                  </a:lnTo>
                  <a:lnTo>
                    <a:pt x="236" y="841"/>
                  </a:lnTo>
                  <a:lnTo>
                    <a:pt x="220" y="865"/>
                  </a:lnTo>
                  <a:lnTo>
                    <a:pt x="212" y="889"/>
                  </a:lnTo>
                  <a:lnTo>
                    <a:pt x="204" y="912"/>
                  </a:lnTo>
                  <a:lnTo>
                    <a:pt x="197" y="936"/>
                  </a:lnTo>
                  <a:lnTo>
                    <a:pt x="181" y="959"/>
                  </a:lnTo>
                  <a:lnTo>
                    <a:pt x="165" y="983"/>
                  </a:lnTo>
                  <a:lnTo>
                    <a:pt x="141" y="983"/>
                  </a:lnTo>
                  <a:lnTo>
                    <a:pt x="126" y="959"/>
                  </a:lnTo>
                  <a:lnTo>
                    <a:pt x="118" y="928"/>
                  </a:lnTo>
                  <a:lnTo>
                    <a:pt x="110" y="904"/>
                  </a:lnTo>
                  <a:lnTo>
                    <a:pt x="102" y="881"/>
                  </a:lnTo>
                  <a:lnTo>
                    <a:pt x="78" y="857"/>
                  </a:lnTo>
                  <a:lnTo>
                    <a:pt x="63" y="834"/>
                  </a:lnTo>
                  <a:lnTo>
                    <a:pt x="47" y="810"/>
                  </a:lnTo>
                  <a:lnTo>
                    <a:pt x="39" y="763"/>
                  </a:lnTo>
                  <a:lnTo>
                    <a:pt x="39" y="739"/>
                  </a:lnTo>
                  <a:lnTo>
                    <a:pt x="39" y="716"/>
                  </a:lnTo>
                  <a:lnTo>
                    <a:pt x="39" y="692"/>
                  </a:lnTo>
                  <a:lnTo>
                    <a:pt x="39" y="668"/>
                  </a:lnTo>
                  <a:lnTo>
                    <a:pt x="39" y="637"/>
                  </a:lnTo>
                  <a:lnTo>
                    <a:pt x="47" y="613"/>
                  </a:lnTo>
                  <a:lnTo>
                    <a:pt x="47" y="590"/>
                  </a:lnTo>
                  <a:lnTo>
                    <a:pt x="55" y="566"/>
                  </a:lnTo>
                  <a:lnTo>
                    <a:pt x="63" y="542"/>
                  </a:lnTo>
                  <a:lnTo>
                    <a:pt x="71" y="495"/>
                  </a:lnTo>
                  <a:lnTo>
                    <a:pt x="71" y="472"/>
                  </a:lnTo>
                  <a:lnTo>
                    <a:pt x="71" y="448"/>
                  </a:lnTo>
                  <a:lnTo>
                    <a:pt x="78" y="424"/>
                  </a:lnTo>
                  <a:lnTo>
                    <a:pt x="78" y="401"/>
                  </a:lnTo>
                  <a:lnTo>
                    <a:pt x="86" y="369"/>
                  </a:lnTo>
                  <a:lnTo>
                    <a:pt x="86" y="338"/>
                  </a:lnTo>
                  <a:lnTo>
                    <a:pt x="94" y="306"/>
                  </a:lnTo>
                  <a:lnTo>
                    <a:pt x="94" y="283"/>
                  </a:lnTo>
                  <a:lnTo>
                    <a:pt x="94" y="251"/>
                  </a:lnTo>
                  <a:lnTo>
                    <a:pt x="94" y="228"/>
                  </a:lnTo>
                  <a:lnTo>
                    <a:pt x="86" y="204"/>
                  </a:lnTo>
                  <a:lnTo>
                    <a:pt x="44" y="17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57" name="Freeform 7"/>
            <p:cNvSpPr>
              <a:spLocks/>
            </p:cNvSpPr>
            <p:nvPr/>
          </p:nvSpPr>
          <p:spPr bwMode="auto">
            <a:xfrm>
              <a:off x="2260" y="2093"/>
              <a:ext cx="601" cy="327"/>
            </a:xfrm>
            <a:custGeom>
              <a:avLst/>
              <a:gdLst>
                <a:gd name="T0" fmla="*/ 456 w 601"/>
                <a:gd name="T1" fmla="*/ 0 h 327"/>
                <a:gd name="T2" fmla="*/ 425 w 601"/>
                <a:gd name="T3" fmla="*/ 3 h 327"/>
                <a:gd name="T4" fmla="*/ 394 w 601"/>
                <a:gd name="T5" fmla="*/ 19 h 327"/>
                <a:gd name="T6" fmla="*/ 378 w 601"/>
                <a:gd name="T7" fmla="*/ 43 h 327"/>
                <a:gd name="T8" fmla="*/ 354 w 601"/>
                <a:gd name="T9" fmla="*/ 58 h 327"/>
                <a:gd name="T10" fmla="*/ 339 w 601"/>
                <a:gd name="T11" fmla="*/ 82 h 327"/>
                <a:gd name="T12" fmla="*/ 307 w 601"/>
                <a:gd name="T13" fmla="*/ 98 h 327"/>
                <a:gd name="T14" fmla="*/ 284 w 601"/>
                <a:gd name="T15" fmla="*/ 113 h 327"/>
                <a:gd name="T16" fmla="*/ 260 w 601"/>
                <a:gd name="T17" fmla="*/ 129 h 327"/>
                <a:gd name="T18" fmla="*/ 236 w 601"/>
                <a:gd name="T19" fmla="*/ 137 h 327"/>
                <a:gd name="T20" fmla="*/ 213 w 601"/>
                <a:gd name="T21" fmla="*/ 153 h 327"/>
                <a:gd name="T22" fmla="*/ 189 w 601"/>
                <a:gd name="T23" fmla="*/ 161 h 327"/>
                <a:gd name="T24" fmla="*/ 166 w 601"/>
                <a:gd name="T25" fmla="*/ 161 h 327"/>
                <a:gd name="T26" fmla="*/ 142 w 601"/>
                <a:gd name="T27" fmla="*/ 161 h 327"/>
                <a:gd name="T28" fmla="*/ 118 w 601"/>
                <a:gd name="T29" fmla="*/ 169 h 327"/>
                <a:gd name="T30" fmla="*/ 95 w 601"/>
                <a:gd name="T31" fmla="*/ 169 h 327"/>
                <a:gd name="T32" fmla="*/ 71 w 601"/>
                <a:gd name="T33" fmla="*/ 176 h 327"/>
                <a:gd name="T34" fmla="*/ 47 w 601"/>
                <a:gd name="T35" fmla="*/ 176 h 327"/>
                <a:gd name="T36" fmla="*/ 24 w 601"/>
                <a:gd name="T37" fmla="*/ 192 h 327"/>
                <a:gd name="T38" fmla="*/ 8 w 601"/>
                <a:gd name="T39" fmla="*/ 216 h 327"/>
                <a:gd name="T40" fmla="*/ 0 w 601"/>
                <a:gd name="T41" fmla="*/ 239 h 327"/>
                <a:gd name="T42" fmla="*/ 0 w 601"/>
                <a:gd name="T43" fmla="*/ 263 h 327"/>
                <a:gd name="T44" fmla="*/ 0 w 601"/>
                <a:gd name="T45" fmla="*/ 287 h 327"/>
                <a:gd name="T46" fmla="*/ 24 w 601"/>
                <a:gd name="T47" fmla="*/ 310 h 327"/>
                <a:gd name="T48" fmla="*/ 47 w 601"/>
                <a:gd name="T49" fmla="*/ 326 h 327"/>
                <a:gd name="T50" fmla="*/ 71 w 601"/>
                <a:gd name="T51" fmla="*/ 326 h 327"/>
                <a:gd name="T52" fmla="*/ 95 w 601"/>
                <a:gd name="T53" fmla="*/ 326 h 327"/>
                <a:gd name="T54" fmla="*/ 118 w 601"/>
                <a:gd name="T55" fmla="*/ 326 h 327"/>
                <a:gd name="T56" fmla="*/ 142 w 601"/>
                <a:gd name="T57" fmla="*/ 318 h 327"/>
                <a:gd name="T58" fmla="*/ 150 w 601"/>
                <a:gd name="T59" fmla="*/ 294 h 327"/>
                <a:gd name="T60" fmla="*/ 166 w 601"/>
                <a:gd name="T61" fmla="*/ 271 h 327"/>
                <a:gd name="T62" fmla="*/ 189 w 601"/>
                <a:gd name="T63" fmla="*/ 247 h 327"/>
                <a:gd name="T64" fmla="*/ 213 w 601"/>
                <a:gd name="T65" fmla="*/ 231 h 327"/>
                <a:gd name="T66" fmla="*/ 236 w 601"/>
                <a:gd name="T67" fmla="*/ 224 h 327"/>
                <a:gd name="T68" fmla="*/ 260 w 601"/>
                <a:gd name="T69" fmla="*/ 216 h 327"/>
                <a:gd name="T70" fmla="*/ 284 w 601"/>
                <a:gd name="T71" fmla="*/ 208 h 327"/>
                <a:gd name="T72" fmla="*/ 307 w 601"/>
                <a:gd name="T73" fmla="*/ 192 h 327"/>
                <a:gd name="T74" fmla="*/ 331 w 601"/>
                <a:gd name="T75" fmla="*/ 176 h 327"/>
                <a:gd name="T76" fmla="*/ 354 w 601"/>
                <a:gd name="T77" fmla="*/ 161 h 327"/>
                <a:gd name="T78" fmla="*/ 378 w 601"/>
                <a:gd name="T79" fmla="*/ 145 h 327"/>
                <a:gd name="T80" fmla="*/ 417 w 601"/>
                <a:gd name="T81" fmla="*/ 121 h 327"/>
                <a:gd name="T82" fmla="*/ 441 w 601"/>
                <a:gd name="T83" fmla="*/ 113 h 327"/>
                <a:gd name="T84" fmla="*/ 465 w 601"/>
                <a:gd name="T85" fmla="*/ 98 h 327"/>
                <a:gd name="T86" fmla="*/ 488 w 601"/>
                <a:gd name="T87" fmla="*/ 90 h 327"/>
                <a:gd name="T88" fmla="*/ 512 w 601"/>
                <a:gd name="T89" fmla="*/ 82 h 327"/>
                <a:gd name="T90" fmla="*/ 535 w 601"/>
                <a:gd name="T91" fmla="*/ 74 h 327"/>
                <a:gd name="T92" fmla="*/ 559 w 601"/>
                <a:gd name="T93" fmla="*/ 66 h 327"/>
                <a:gd name="T94" fmla="*/ 583 w 601"/>
                <a:gd name="T95" fmla="*/ 58 h 327"/>
                <a:gd name="T96" fmla="*/ 600 w 601"/>
                <a:gd name="T97" fmla="*/ 48 h 3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1"/>
                <a:gd name="T148" fmla="*/ 0 h 327"/>
                <a:gd name="T149" fmla="*/ 601 w 601"/>
                <a:gd name="T150" fmla="*/ 327 h 3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1" h="327">
                  <a:moveTo>
                    <a:pt x="456" y="0"/>
                  </a:moveTo>
                  <a:lnTo>
                    <a:pt x="425" y="3"/>
                  </a:lnTo>
                  <a:lnTo>
                    <a:pt x="394" y="19"/>
                  </a:lnTo>
                  <a:lnTo>
                    <a:pt x="378" y="43"/>
                  </a:lnTo>
                  <a:lnTo>
                    <a:pt x="354" y="58"/>
                  </a:lnTo>
                  <a:lnTo>
                    <a:pt x="339" y="82"/>
                  </a:lnTo>
                  <a:lnTo>
                    <a:pt x="307" y="98"/>
                  </a:lnTo>
                  <a:lnTo>
                    <a:pt x="284" y="113"/>
                  </a:lnTo>
                  <a:lnTo>
                    <a:pt x="260" y="129"/>
                  </a:lnTo>
                  <a:lnTo>
                    <a:pt x="236" y="137"/>
                  </a:lnTo>
                  <a:lnTo>
                    <a:pt x="213" y="153"/>
                  </a:lnTo>
                  <a:lnTo>
                    <a:pt x="189" y="161"/>
                  </a:lnTo>
                  <a:lnTo>
                    <a:pt x="166" y="161"/>
                  </a:lnTo>
                  <a:lnTo>
                    <a:pt x="142" y="161"/>
                  </a:lnTo>
                  <a:lnTo>
                    <a:pt x="118" y="169"/>
                  </a:lnTo>
                  <a:lnTo>
                    <a:pt x="95" y="169"/>
                  </a:lnTo>
                  <a:lnTo>
                    <a:pt x="71" y="176"/>
                  </a:lnTo>
                  <a:lnTo>
                    <a:pt x="47" y="176"/>
                  </a:lnTo>
                  <a:lnTo>
                    <a:pt x="24" y="192"/>
                  </a:lnTo>
                  <a:lnTo>
                    <a:pt x="8" y="216"/>
                  </a:lnTo>
                  <a:lnTo>
                    <a:pt x="0" y="239"/>
                  </a:lnTo>
                  <a:lnTo>
                    <a:pt x="0" y="263"/>
                  </a:lnTo>
                  <a:lnTo>
                    <a:pt x="0" y="287"/>
                  </a:lnTo>
                  <a:lnTo>
                    <a:pt x="24" y="310"/>
                  </a:lnTo>
                  <a:lnTo>
                    <a:pt x="47" y="326"/>
                  </a:lnTo>
                  <a:lnTo>
                    <a:pt x="71" y="326"/>
                  </a:lnTo>
                  <a:lnTo>
                    <a:pt x="95" y="326"/>
                  </a:lnTo>
                  <a:lnTo>
                    <a:pt x="118" y="326"/>
                  </a:lnTo>
                  <a:lnTo>
                    <a:pt x="142" y="318"/>
                  </a:lnTo>
                  <a:lnTo>
                    <a:pt x="150" y="294"/>
                  </a:lnTo>
                  <a:lnTo>
                    <a:pt x="166" y="271"/>
                  </a:lnTo>
                  <a:lnTo>
                    <a:pt x="189" y="247"/>
                  </a:lnTo>
                  <a:lnTo>
                    <a:pt x="213" y="231"/>
                  </a:lnTo>
                  <a:lnTo>
                    <a:pt x="236" y="224"/>
                  </a:lnTo>
                  <a:lnTo>
                    <a:pt x="260" y="216"/>
                  </a:lnTo>
                  <a:lnTo>
                    <a:pt x="284" y="208"/>
                  </a:lnTo>
                  <a:lnTo>
                    <a:pt x="307" y="192"/>
                  </a:lnTo>
                  <a:lnTo>
                    <a:pt x="331" y="176"/>
                  </a:lnTo>
                  <a:lnTo>
                    <a:pt x="354" y="161"/>
                  </a:lnTo>
                  <a:lnTo>
                    <a:pt x="378" y="145"/>
                  </a:lnTo>
                  <a:lnTo>
                    <a:pt x="417" y="121"/>
                  </a:lnTo>
                  <a:lnTo>
                    <a:pt x="441" y="113"/>
                  </a:lnTo>
                  <a:lnTo>
                    <a:pt x="465" y="98"/>
                  </a:lnTo>
                  <a:lnTo>
                    <a:pt x="488" y="90"/>
                  </a:lnTo>
                  <a:lnTo>
                    <a:pt x="512" y="82"/>
                  </a:lnTo>
                  <a:lnTo>
                    <a:pt x="535" y="74"/>
                  </a:lnTo>
                  <a:lnTo>
                    <a:pt x="559" y="66"/>
                  </a:lnTo>
                  <a:lnTo>
                    <a:pt x="583" y="58"/>
                  </a:lnTo>
                  <a:lnTo>
                    <a:pt x="600" y="4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58" name="Freeform 8"/>
            <p:cNvSpPr>
              <a:spLocks/>
            </p:cNvSpPr>
            <p:nvPr/>
          </p:nvSpPr>
          <p:spPr bwMode="auto">
            <a:xfrm>
              <a:off x="1468" y="2813"/>
              <a:ext cx="628" cy="338"/>
            </a:xfrm>
            <a:custGeom>
              <a:avLst/>
              <a:gdLst>
                <a:gd name="T0" fmla="*/ 0 w 628"/>
                <a:gd name="T1" fmla="*/ 0 h 338"/>
                <a:gd name="T2" fmla="*/ 5 w 628"/>
                <a:gd name="T3" fmla="*/ 31 h 338"/>
                <a:gd name="T4" fmla="*/ 5 w 628"/>
                <a:gd name="T5" fmla="*/ 62 h 338"/>
                <a:gd name="T6" fmla="*/ 5 w 628"/>
                <a:gd name="T7" fmla="*/ 86 h 338"/>
                <a:gd name="T8" fmla="*/ 5 w 628"/>
                <a:gd name="T9" fmla="*/ 109 h 338"/>
                <a:gd name="T10" fmla="*/ 13 w 628"/>
                <a:gd name="T11" fmla="*/ 133 h 338"/>
                <a:gd name="T12" fmla="*/ 29 w 628"/>
                <a:gd name="T13" fmla="*/ 157 h 338"/>
                <a:gd name="T14" fmla="*/ 37 w 628"/>
                <a:gd name="T15" fmla="*/ 180 h 338"/>
                <a:gd name="T16" fmla="*/ 52 w 628"/>
                <a:gd name="T17" fmla="*/ 204 h 338"/>
                <a:gd name="T18" fmla="*/ 68 w 628"/>
                <a:gd name="T19" fmla="*/ 227 h 338"/>
                <a:gd name="T20" fmla="*/ 84 w 628"/>
                <a:gd name="T21" fmla="*/ 251 h 338"/>
                <a:gd name="T22" fmla="*/ 108 w 628"/>
                <a:gd name="T23" fmla="*/ 275 h 338"/>
                <a:gd name="T24" fmla="*/ 131 w 628"/>
                <a:gd name="T25" fmla="*/ 290 h 338"/>
                <a:gd name="T26" fmla="*/ 155 w 628"/>
                <a:gd name="T27" fmla="*/ 306 h 338"/>
                <a:gd name="T28" fmla="*/ 178 w 628"/>
                <a:gd name="T29" fmla="*/ 322 h 338"/>
                <a:gd name="T30" fmla="*/ 202 w 628"/>
                <a:gd name="T31" fmla="*/ 322 h 338"/>
                <a:gd name="T32" fmla="*/ 249 w 628"/>
                <a:gd name="T33" fmla="*/ 337 h 338"/>
                <a:gd name="T34" fmla="*/ 296 w 628"/>
                <a:gd name="T35" fmla="*/ 337 h 338"/>
                <a:gd name="T36" fmla="*/ 328 w 628"/>
                <a:gd name="T37" fmla="*/ 337 h 338"/>
                <a:gd name="T38" fmla="*/ 352 w 628"/>
                <a:gd name="T39" fmla="*/ 337 h 338"/>
                <a:gd name="T40" fmla="*/ 375 w 628"/>
                <a:gd name="T41" fmla="*/ 337 h 338"/>
                <a:gd name="T42" fmla="*/ 399 w 628"/>
                <a:gd name="T43" fmla="*/ 337 h 338"/>
                <a:gd name="T44" fmla="*/ 422 w 628"/>
                <a:gd name="T45" fmla="*/ 337 h 338"/>
                <a:gd name="T46" fmla="*/ 454 w 628"/>
                <a:gd name="T47" fmla="*/ 330 h 338"/>
                <a:gd name="T48" fmla="*/ 477 w 628"/>
                <a:gd name="T49" fmla="*/ 322 h 338"/>
                <a:gd name="T50" fmla="*/ 501 w 628"/>
                <a:gd name="T51" fmla="*/ 306 h 338"/>
                <a:gd name="T52" fmla="*/ 525 w 628"/>
                <a:gd name="T53" fmla="*/ 290 h 338"/>
                <a:gd name="T54" fmla="*/ 548 w 628"/>
                <a:gd name="T55" fmla="*/ 275 h 338"/>
                <a:gd name="T56" fmla="*/ 572 w 628"/>
                <a:gd name="T57" fmla="*/ 259 h 338"/>
                <a:gd name="T58" fmla="*/ 588 w 628"/>
                <a:gd name="T59" fmla="*/ 235 h 338"/>
                <a:gd name="T60" fmla="*/ 611 w 628"/>
                <a:gd name="T61" fmla="*/ 212 h 338"/>
                <a:gd name="T62" fmla="*/ 627 w 628"/>
                <a:gd name="T63" fmla="*/ 188 h 338"/>
                <a:gd name="T64" fmla="*/ 624 w 628"/>
                <a:gd name="T65" fmla="*/ 192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8"/>
                <a:gd name="T100" fmla="*/ 0 h 338"/>
                <a:gd name="T101" fmla="*/ 628 w 628"/>
                <a:gd name="T102" fmla="*/ 338 h 3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8" h="338">
                  <a:moveTo>
                    <a:pt x="0" y="0"/>
                  </a:moveTo>
                  <a:lnTo>
                    <a:pt x="5" y="31"/>
                  </a:lnTo>
                  <a:lnTo>
                    <a:pt x="5" y="62"/>
                  </a:lnTo>
                  <a:lnTo>
                    <a:pt x="5" y="86"/>
                  </a:lnTo>
                  <a:lnTo>
                    <a:pt x="5" y="109"/>
                  </a:lnTo>
                  <a:lnTo>
                    <a:pt x="13" y="133"/>
                  </a:lnTo>
                  <a:lnTo>
                    <a:pt x="29" y="157"/>
                  </a:lnTo>
                  <a:lnTo>
                    <a:pt x="37" y="180"/>
                  </a:lnTo>
                  <a:lnTo>
                    <a:pt x="52" y="204"/>
                  </a:lnTo>
                  <a:lnTo>
                    <a:pt x="68" y="227"/>
                  </a:lnTo>
                  <a:lnTo>
                    <a:pt x="84" y="251"/>
                  </a:lnTo>
                  <a:lnTo>
                    <a:pt x="108" y="275"/>
                  </a:lnTo>
                  <a:lnTo>
                    <a:pt x="131" y="290"/>
                  </a:lnTo>
                  <a:lnTo>
                    <a:pt x="155" y="306"/>
                  </a:lnTo>
                  <a:lnTo>
                    <a:pt x="178" y="322"/>
                  </a:lnTo>
                  <a:lnTo>
                    <a:pt x="202" y="322"/>
                  </a:lnTo>
                  <a:lnTo>
                    <a:pt x="249" y="337"/>
                  </a:lnTo>
                  <a:lnTo>
                    <a:pt x="296" y="337"/>
                  </a:lnTo>
                  <a:lnTo>
                    <a:pt x="328" y="337"/>
                  </a:lnTo>
                  <a:lnTo>
                    <a:pt x="352" y="337"/>
                  </a:lnTo>
                  <a:lnTo>
                    <a:pt x="375" y="337"/>
                  </a:lnTo>
                  <a:lnTo>
                    <a:pt x="399" y="337"/>
                  </a:lnTo>
                  <a:lnTo>
                    <a:pt x="422" y="337"/>
                  </a:lnTo>
                  <a:lnTo>
                    <a:pt x="454" y="330"/>
                  </a:lnTo>
                  <a:lnTo>
                    <a:pt x="477" y="322"/>
                  </a:lnTo>
                  <a:lnTo>
                    <a:pt x="501" y="306"/>
                  </a:lnTo>
                  <a:lnTo>
                    <a:pt x="525" y="290"/>
                  </a:lnTo>
                  <a:lnTo>
                    <a:pt x="548" y="275"/>
                  </a:lnTo>
                  <a:lnTo>
                    <a:pt x="572" y="259"/>
                  </a:lnTo>
                  <a:lnTo>
                    <a:pt x="588" y="235"/>
                  </a:lnTo>
                  <a:lnTo>
                    <a:pt x="611" y="212"/>
                  </a:lnTo>
                  <a:lnTo>
                    <a:pt x="627" y="188"/>
                  </a:lnTo>
                  <a:lnTo>
                    <a:pt x="624" y="19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59" name="Freeform 9"/>
            <p:cNvSpPr>
              <a:spLocks/>
            </p:cNvSpPr>
            <p:nvPr/>
          </p:nvSpPr>
          <p:spPr bwMode="auto">
            <a:xfrm>
              <a:off x="2284" y="2804"/>
              <a:ext cx="693" cy="347"/>
            </a:xfrm>
            <a:custGeom>
              <a:avLst/>
              <a:gdLst>
                <a:gd name="T0" fmla="*/ 0 w 693"/>
                <a:gd name="T1" fmla="*/ 201 h 347"/>
                <a:gd name="T2" fmla="*/ 23 w 693"/>
                <a:gd name="T3" fmla="*/ 236 h 347"/>
                <a:gd name="T4" fmla="*/ 39 w 693"/>
                <a:gd name="T5" fmla="*/ 260 h 347"/>
                <a:gd name="T6" fmla="*/ 63 w 693"/>
                <a:gd name="T7" fmla="*/ 276 h 347"/>
                <a:gd name="T8" fmla="*/ 86 w 693"/>
                <a:gd name="T9" fmla="*/ 291 h 347"/>
                <a:gd name="T10" fmla="*/ 110 w 693"/>
                <a:gd name="T11" fmla="*/ 299 h 347"/>
                <a:gd name="T12" fmla="*/ 134 w 693"/>
                <a:gd name="T13" fmla="*/ 315 h 347"/>
                <a:gd name="T14" fmla="*/ 157 w 693"/>
                <a:gd name="T15" fmla="*/ 323 h 347"/>
                <a:gd name="T16" fmla="*/ 181 w 693"/>
                <a:gd name="T17" fmla="*/ 331 h 347"/>
                <a:gd name="T18" fmla="*/ 204 w 693"/>
                <a:gd name="T19" fmla="*/ 331 h 347"/>
                <a:gd name="T20" fmla="*/ 228 w 693"/>
                <a:gd name="T21" fmla="*/ 339 h 347"/>
                <a:gd name="T22" fmla="*/ 252 w 693"/>
                <a:gd name="T23" fmla="*/ 339 h 347"/>
                <a:gd name="T24" fmla="*/ 275 w 693"/>
                <a:gd name="T25" fmla="*/ 346 h 347"/>
                <a:gd name="T26" fmla="*/ 299 w 693"/>
                <a:gd name="T27" fmla="*/ 346 h 347"/>
                <a:gd name="T28" fmla="*/ 323 w 693"/>
                <a:gd name="T29" fmla="*/ 346 h 347"/>
                <a:gd name="T30" fmla="*/ 346 w 693"/>
                <a:gd name="T31" fmla="*/ 346 h 347"/>
                <a:gd name="T32" fmla="*/ 370 w 693"/>
                <a:gd name="T33" fmla="*/ 346 h 347"/>
                <a:gd name="T34" fmla="*/ 393 w 693"/>
                <a:gd name="T35" fmla="*/ 346 h 347"/>
                <a:gd name="T36" fmla="*/ 425 w 693"/>
                <a:gd name="T37" fmla="*/ 339 h 347"/>
                <a:gd name="T38" fmla="*/ 448 w 693"/>
                <a:gd name="T39" fmla="*/ 323 h 347"/>
                <a:gd name="T40" fmla="*/ 472 w 693"/>
                <a:gd name="T41" fmla="*/ 307 h 347"/>
                <a:gd name="T42" fmla="*/ 496 w 693"/>
                <a:gd name="T43" fmla="*/ 299 h 347"/>
                <a:gd name="T44" fmla="*/ 527 w 693"/>
                <a:gd name="T45" fmla="*/ 291 h 347"/>
                <a:gd name="T46" fmla="*/ 551 w 693"/>
                <a:gd name="T47" fmla="*/ 284 h 347"/>
                <a:gd name="T48" fmla="*/ 574 w 693"/>
                <a:gd name="T49" fmla="*/ 276 h 347"/>
                <a:gd name="T50" fmla="*/ 598 w 693"/>
                <a:gd name="T51" fmla="*/ 260 h 347"/>
                <a:gd name="T52" fmla="*/ 614 w 693"/>
                <a:gd name="T53" fmla="*/ 236 h 347"/>
                <a:gd name="T54" fmla="*/ 622 w 693"/>
                <a:gd name="T55" fmla="*/ 213 h 347"/>
                <a:gd name="T56" fmla="*/ 629 w 693"/>
                <a:gd name="T57" fmla="*/ 189 h 347"/>
                <a:gd name="T58" fmla="*/ 645 w 693"/>
                <a:gd name="T59" fmla="*/ 166 h 347"/>
                <a:gd name="T60" fmla="*/ 653 w 693"/>
                <a:gd name="T61" fmla="*/ 142 h 347"/>
                <a:gd name="T62" fmla="*/ 661 w 693"/>
                <a:gd name="T63" fmla="*/ 118 h 347"/>
                <a:gd name="T64" fmla="*/ 669 w 693"/>
                <a:gd name="T65" fmla="*/ 95 h 347"/>
                <a:gd name="T66" fmla="*/ 677 w 693"/>
                <a:gd name="T67" fmla="*/ 71 h 347"/>
                <a:gd name="T68" fmla="*/ 677 w 693"/>
                <a:gd name="T69" fmla="*/ 48 h 347"/>
                <a:gd name="T70" fmla="*/ 685 w 693"/>
                <a:gd name="T71" fmla="*/ 24 h 347"/>
                <a:gd name="T72" fmla="*/ 692 w 693"/>
                <a:gd name="T73" fmla="*/ 0 h 347"/>
                <a:gd name="T74" fmla="*/ 672 w 693"/>
                <a:gd name="T75" fmla="*/ 9 h 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3"/>
                <a:gd name="T115" fmla="*/ 0 h 347"/>
                <a:gd name="T116" fmla="*/ 693 w 693"/>
                <a:gd name="T117" fmla="*/ 347 h 3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3" h="347">
                  <a:moveTo>
                    <a:pt x="0" y="201"/>
                  </a:moveTo>
                  <a:lnTo>
                    <a:pt x="23" y="236"/>
                  </a:lnTo>
                  <a:lnTo>
                    <a:pt x="39" y="260"/>
                  </a:lnTo>
                  <a:lnTo>
                    <a:pt x="63" y="276"/>
                  </a:lnTo>
                  <a:lnTo>
                    <a:pt x="86" y="291"/>
                  </a:lnTo>
                  <a:lnTo>
                    <a:pt x="110" y="299"/>
                  </a:lnTo>
                  <a:lnTo>
                    <a:pt x="134" y="315"/>
                  </a:lnTo>
                  <a:lnTo>
                    <a:pt x="157" y="323"/>
                  </a:lnTo>
                  <a:lnTo>
                    <a:pt x="181" y="331"/>
                  </a:lnTo>
                  <a:lnTo>
                    <a:pt x="204" y="331"/>
                  </a:lnTo>
                  <a:lnTo>
                    <a:pt x="228" y="339"/>
                  </a:lnTo>
                  <a:lnTo>
                    <a:pt x="252" y="339"/>
                  </a:lnTo>
                  <a:lnTo>
                    <a:pt x="275" y="346"/>
                  </a:lnTo>
                  <a:lnTo>
                    <a:pt x="299" y="346"/>
                  </a:lnTo>
                  <a:lnTo>
                    <a:pt x="323" y="346"/>
                  </a:lnTo>
                  <a:lnTo>
                    <a:pt x="346" y="346"/>
                  </a:lnTo>
                  <a:lnTo>
                    <a:pt x="370" y="346"/>
                  </a:lnTo>
                  <a:lnTo>
                    <a:pt x="393" y="346"/>
                  </a:lnTo>
                  <a:lnTo>
                    <a:pt x="425" y="339"/>
                  </a:lnTo>
                  <a:lnTo>
                    <a:pt x="448" y="323"/>
                  </a:lnTo>
                  <a:lnTo>
                    <a:pt x="472" y="307"/>
                  </a:lnTo>
                  <a:lnTo>
                    <a:pt x="496" y="299"/>
                  </a:lnTo>
                  <a:lnTo>
                    <a:pt x="527" y="291"/>
                  </a:lnTo>
                  <a:lnTo>
                    <a:pt x="551" y="284"/>
                  </a:lnTo>
                  <a:lnTo>
                    <a:pt x="574" y="276"/>
                  </a:lnTo>
                  <a:lnTo>
                    <a:pt x="598" y="260"/>
                  </a:lnTo>
                  <a:lnTo>
                    <a:pt x="614" y="236"/>
                  </a:lnTo>
                  <a:lnTo>
                    <a:pt x="622" y="213"/>
                  </a:lnTo>
                  <a:lnTo>
                    <a:pt x="629" y="189"/>
                  </a:lnTo>
                  <a:lnTo>
                    <a:pt x="645" y="166"/>
                  </a:lnTo>
                  <a:lnTo>
                    <a:pt x="653" y="142"/>
                  </a:lnTo>
                  <a:lnTo>
                    <a:pt x="661" y="118"/>
                  </a:lnTo>
                  <a:lnTo>
                    <a:pt x="669" y="95"/>
                  </a:lnTo>
                  <a:lnTo>
                    <a:pt x="677" y="71"/>
                  </a:lnTo>
                  <a:lnTo>
                    <a:pt x="677" y="48"/>
                  </a:lnTo>
                  <a:lnTo>
                    <a:pt x="685" y="24"/>
                  </a:lnTo>
                  <a:lnTo>
                    <a:pt x="692" y="0"/>
                  </a:lnTo>
                  <a:lnTo>
                    <a:pt x="672" y="9"/>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0" name="Freeform 10"/>
            <p:cNvSpPr>
              <a:spLocks/>
            </p:cNvSpPr>
            <p:nvPr/>
          </p:nvSpPr>
          <p:spPr bwMode="auto">
            <a:xfrm>
              <a:off x="1418" y="2970"/>
              <a:ext cx="195" cy="756"/>
            </a:xfrm>
            <a:custGeom>
              <a:avLst/>
              <a:gdLst>
                <a:gd name="T0" fmla="*/ 2 w 195"/>
                <a:gd name="T1" fmla="*/ 467 h 756"/>
                <a:gd name="T2" fmla="*/ 0 w 195"/>
                <a:gd name="T3" fmla="*/ 432 h 756"/>
                <a:gd name="T4" fmla="*/ 0 w 195"/>
                <a:gd name="T5" fmla="*/ 401 h 756"/>
                <a:gd name="T6" fmla="*/ 0 w 195"/>
                <a:gd name="T7" fmla="*/ 377 h 756"/>
                <a:gd name="T8" fmla="*/ 16 w 195"/>
                <a:gd name="T9" fmla="*/ 354 h 756"/>
                <a:gd name="T10" fmla="*/ 24 w 195"/>
                <a:gd name="T11" fmla="*/ 330 h 756"/>
                <a:gd name="T12" fmla="*/ 32 w 195"/>
                <a:gd name="T13" fmla="*/ 306 h 756"/>
                <a:gd name="T14" fmla="*/ 32 w 195"/>
                <a:gd name="T15" fmla="*/ 283 h 756"/>
                <a:gd name="T16" fmla="*/ 32 w 195"/>
                <a:gd name="T17" fmla="*/ 259 h 756"/>
                <a:gd name="T18" fmla="*/ 32 w 195"/>
                <a:gd name="T19" fmla="*/ 236 h 756"/>
                <a:gd name="T20" fmla="*/ 40 w 195"/>
                <a:gd name="T21" fmla="*/ 212 h 756"/>
                <a:gd name="T22" fmla="*/ 55 w 195"/>
                <a:gd name="T23" fmla="*/ 173 h 756"/>
                <a:gd name="T24" fmla="*/ 55 w 195"/>
                <a:gd name="T25" fmla="*/ 149 h 756"/>
                <a:gd name="T26" fmla="*/ 55 w 195"/>
                <a:gd name="T27" fmla="*/ 125 h 756"/>
                <a:gd name="T28" fmla="*/ 63 w 195"/>
                <a:gd name="T29" fmla="*/ 94 h 756"/>
                <a:gd name="T30" fmla="*/ 63 w 195"/>
                <a:gd name="T31" fmla="*/ 70 h 756"/>
                <a:gd name="T32" fmla="*/ 63 w 195"/>
                <a:gd name="T33" fmla="*/ 47 h 756"/>
                <a:gd name="T34" fmla="*/ 63 w 195"/>
                <a:gd name="T35" fmla="*/ 23 h 756"/>
                <a:gd name="T36" fmla="*/ 63 w 195"/>
                <a:gd name="T37" fmla="*/ 0 h 756"/>
                <a:gd name="T38" fmla="*/ 63 w 195"/>
                <a:gd name="T39" fmla="*/ 23 h 756"/>
                <a:gd name="T40" fmla="*/ 63 w 195"/>
                <a:gd name="T41" fmla="*/ 47 h 756"/>
                <a:gd name="T42" fmla="*/ 63 w 195"/>
                <a:gd name="T43" fmla="*/ 70 h 756"/>
                <a:gd name="T44" fmla="*/ 63 w 195"/>
                <a:gd name="T45" fmla="*/ 94 h 756"/>
                <a:gd name="T46" fmla="*/ 63 w 195"/>
                <a:gd name="T47" fmla="*/ 118 h 756"/>
                <a:gd name="T48" fmla="*/ 63 w 195"/>
                <a:gd name="T49" fmla="*/ 141 h 756"/>
                <a:gd name="T50" fmla="*/ 63 w 195"/>
                <a:gd name="T51" fmla="*/ 188 h 756"/>
                <a:gd name="T52" fmla="*/ 63 w 195"/>
                <a:gd name="T53" fmla="*/ 220 h 756"/>
                <a:gd name="T54" fmla="*/ 63 w 195"/>
                <a:gd name="T55" fmla="*/ 251 h 756"/>
                <a:gd name="T56" fmla="*/ 63 w 195"/>
                <a:gd name="T57" fmla="*/ 275 h 756"/>
                <a:gd name="T58" fmla="*/ 63 w 195"/>
                <a:gd name="T59" fmla="*/ 298 h 756"/>
                <a:gd name="T60" fmla="*/ 71 w 195"/>
                <a:gd name="T61" fmla="*/ 322 h 756"/>
                <a:gd name="T62" fmla="*/ 79 w 195"/>
                <a:gd name="T63" fmla="*/ 354 h 756"/>
                <a:gd name="T64" fmla="*/ 79 w 195"/>
                <a:gd name="T65" fmla="*/ 377 h 756"/>
                <a:gd name="T66" fmla="*/ 87 w 195"/>
                <a:gd name="T67" fmla="*/ 401 h 756"/>
                <a:gd name="T68" fmla="*/ 95 w 195"/>
                <a:gd name="T69" fmla="*/ 424 h 756"/>
                <a:gd name="T70" fmla="*/ 95 w 195"/>
                <a:gd name="T71" fmla="*/ 448 h 756"/>
                <a:gd name="T72" fmla="*/ 102 w 195"/>
                <a:gd name="T73" fmla="*/ 472 h 756"/>
                <a:gd name="T74" fmla="*/ 110 w 195"/>
                <a:gd name="T75" fmla="*/ 495 h 756"/>
                <a:gd name="T76" fmla="*/ 118 w 195"/>
                <a:gd name="T77" fmla="*/ 527 h 756"/>
                <a:gd name="T78" fmla="*/ 134 w 195"/>
                <a:gd name="T79" fmla="*/ 613 h 756"/>
                <a:gd name="T80" fmla="*/ 142 w 195"/>
                <a:gd name="T81" fmla="*/ 637 h 756"/>
                <a:gd name="T82" fmla="*/ 150 w 195"/>
                <a:gd name="T83" fmla="*/ 660 h 756"/>
                <a:gd name="T84" fmla="*/ 158 w 195"/>
                <a:gd name="T85" fmla="*/ 684 h 756"/>
                <a:gd name="T86" fmla="*/ 165 w 195"/>
                <a:gd name="T87" fmla="*/ 715 h 756"/>
                <a:gd name="T88" fmla="*/ 173 w 195"/>
                <a:gd name="T89" fmla="*/ 739 h 756"/>
                <a:gd name="T90" fmla="*/ 194 w 195"/>
                <a:gd name="T91" fmla="*/ 755 h 7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
                <a:gd name="T139" fmla="*/ 0 h 756"/>
                <a:gd name="T140" fmla="*/ 195 w 195"/>
                <a:gd name="T141" fmla="*/ 756 h 7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 h="756">
                  <a:moveTo>
                    <a:pt x="2" y="467"/>
                  </a:moveTo>
                  <a:lnTo>
                    <a:pt x="0" y="432"/>
                  </a:lnTo>
                  <a:lnTo>
                    <a:pt x="0" y="401"/>
                  </a:lnTo>
                  <a:lnTo>
                    <a:pt x="0" y="377"/>
                  </a:lnTo>
                  <a:lnTo>
                    <a:pt x="16" y="354"/>
                  </a:lnTo>
                  <a:lnTo>
                    <a:pt x="24" y="330"/>
                  </a:lnTo>
                  <a:lnTo>
                    <a:pt x="32" y="306"/>
                  </a:lnTo>
                  <a:lnTo>
                    <a:pt x="32" y="283"/>
                  </a:lnTo>
                  <a:lnTo>
                    <a:pt x="32" y="259"/>
                  </a:lnTo>
                  <a:lnTo>
                    <a:pt x="32" y="236"/>
                  </a:lnTo>
                  <a:lnTo>
                    <a:pt x="40" y="212"/>
                  </a:lnTo>
                  <a:lnTo>
                    <a:pt x="55" y="173"/>
                  </a:lnTo>
                  <a:lnTo>
                    <a:pt x="55" y="149"/>
                  </a:lnTo>
                  <a:lnTo>
                    <a:pt x="55" y="125"/>
                  </a:lnTo>
                  <a:lnTo>
                    <a:pt x="63" y="94"/>
                  </a:lnTo>
                  <a:lnTo>
                    <a:pt x="63" y="70"/>
                  </a:lnTo>
                  <a:lnTo>
                    <a:pt x="63" y="47"/>
                  </a:lnTo>
                  <a:lnTo>
                    <a:pt x="63" y="23"/>
                  </a:lnTo>
                  <a:lnTo>
                    <a:pt x="63" y="0"/>
                  </a:lnTo>
                  <a:lnTo>
                    <a:pt x="63" y="23"/>
                  </a:lnTo>
                  <a:lnTo>
                    <a:pt x="63" y="47"/>
                  </a:lnTo>
                  <a:lnTo>
                    <a:pt x="63" y="70"/>
                  </a:lnTo>
                  <a:lnTo>
                    <a:pt x="63" y="94"/>
                  </a:lnTo>
                  <a:lnTo>
                    <a:pt x="63" y="118"/>
                  </a:lnTo>
                  <a:lnTo>
                    <a:pt x="63" y="141"/>
                  </a:lnTo>
                  <a:lnTo>
                    <a:pt x="63" y="188"/>
                  </a:lnTo>
                  <a:lnTo>
                    <a:pt x="63" y="220"/>
                  </a:lnTo>
                  <a:lnTo>
                    <a:pt x="63" y="251"/>
                  </a:lnTo>
                  <a:lnTo>
                    <a:pt x="63" y="275"/>
                  </a:lnTo>
                  <a:lnTo>
                    <a:pt x="63" y="298"/>
                  </a:lnTo>
                  <a:lnTo>
                    <a:pt x="71" y="322"/>
                  </a:lnTo>
                  <a:lnTo>
                    <a:pt x="79" y="354"/>
                  </a:lnTo>
                  <a:lnTo>
                    <a:pt x="79" y="377"/>
                  </a:lnTo>
                  <a:lnTo>
                    <a:pt x="87" y="401"/>
                  </a:lnTo>
                  <a:lnTo>
                    <a:pt x="95" y="424"/>
                  </a:lnTo>
                  <a:lnTo>
                    <a:pt x="95" y="448"/>
                  </a:lnTo>
                  <a:lnTo>
                    <a:pt x="102" y="472"/>
                  </a:lnTo>
                  <a:lnTo>
                    <a:pt x="110" y="495"/>
                  </a:lnTo>
                  <a:lnTo>
                    <a:pt x="118" y="527"/>
                  </a:lnTo>
                  <a:lnTo>
                    <a:pt x="134" y="613"/>
                  </a:lnTo>
                  <a:lnTo>
                    <a:pt x="142" y="637"/>
                  </a:lnTo>
                  <a:lnTo>
                    <a:pt x="150" y="660"/>
                  </a:lnTo>
                  <a:lnTo>
                    <a:pt x="158" y="684"/>
                  </a:lnTo>
                  <a:lnTo>
                    <a:pt x="165" y="715"/>
                  </a:lnTo>
                  <a:lnTo>
                    <a:pt x="173" y="739"/>
                  </a:lnTo>
                  <a:lnTo>
                    <a:pt x="194" y="755"/>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1" name="Freeform 11"/>
            <p:cNvSpPr>
              <a:spLocks/>
            </p:cNvSpPr>
            <p:nvPr/>
          </p:nvSpPr>
          <p:spPr bwMode="auto">
            <a:xfrm>
              <a:off x="2874" y="2285"/>
              <a:ext cx="96" cy="529"/>
            </a:xfrm>
            <a:custGeom>
              <a:avLst/>
              <a:gdLst>
                <a:gd name="T0" fmla="*/ 82 w 96"/>
                <a:gd name="T1" fmla="*/ 528 h 529"/>
                <a:gd name="T2" fmla="*/ 95 w 96"/>
                <a:gd name="T3" fmla="*/ 496 h 529"/>
                <a:gd name="T4" fmla="*/ 95 w 96"/>
                <a:gd name="T5" fmla="*/ 472 h 529"/>
                <a:gd name="T6" fmla="*/ 79 w 96"/>
                <a:gd name="T7" fmla="*/ 433 h 529"/>
                <a:gd name="T8" fmla="*/ 55 w 96"/>
                <a:gd name="T9" fmla="*/ 409 h 529"/>
                <a:gd name="T10" fmla="*/ 39 w 96"/>
                <a:gd name="T11" fmla="*/ 386 h 529"/>
                <a:gd name="T12" fmla="*/ 24 w 96"/>
                <a:gd name="T13" fmla="*/ 362 h 529"/>
                <a:gd name="T14" fmla="*/ 8 w 96"/>
                <a:gd name="T15" fmla="*/ 338 h 529"/>
                <a:gd name="T16" fmla="*/ 8 w 96"/>
                <a:gd name="T17" fmla="*/ 315 h 529"/>
                <a:gd name="T18" fmla="*/ 0 w 96"/>
                <a:gd name="T19" fmla="*/ 291 h 529"/>
                <a:gd name="T20" fmla="*/ 0 w 96"/>
                <a:gd name="T21" fmla="*/ 268 h 529"/>
                <a:gd name="T22" fmla="*/ 0 w 96"/>
                <a:gd name="T23" fmla="*/ 244 h 529"/>
                <a:gd name="T24" fmla="*/ 0 w 96"/>
                <a:gd name="T25" fmla="*/ 220 h 529"/>
                <a:gd name="T26" fmla="*/ 0 w 96"/>
                <a:gd name="T27" fmla="*/ 197 h 529"/>
                <a:gd name="T28" fmla="*/ 0 w 96"/>
                <a:gd name="T29" fmla="*/ 173 h 529"/>
                <a:gd name="T30" fmla="*/ 8 w 96"/>
                <a:gd name="T31" fmla="*/ 150 h 529"/>
                <a:gd name="T32" fmla="*/ 16 w 96"/>
                <a:gd name="T33" fmla="*/ 126 h 529"/>
                <a:gd name="T34" fmla="*/ 32 w 96"/>
                <a:gd name="T35" fmla="*/ 102 h 529"/>
                <a:gd name="T36" fmla="*/ 39 w 96"/>
                <a:gd name="T37" fmla="*/ 79 h 529"/>
                <a:gd name="T38" fmla="*/ 55 w 96"/>
                <a:gd name="T39" fmla="*/ 55 h 529"/>
                <a:gd name="T40" fmla="*/ 71 w 96"/>
                <a:gd name="T41" fmla="*/ 32 h 529"/>
                <a:gd name="T42" fmla="*/ 95 w 96"/>
                <a:gd name="T43" fmla="*/ 0 h 529"/>
                <a:gd name="T44" fmla="*/ 82 w 96"/>
                <a:gd name="T45" fmla="*/ 0 h 5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529"/>
                <a:gd name="T71" fmla="*/ 96 w 96"/>
                <a:gd name="T72" fmla="*/ 529 h 5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529">
                  <a:moveTo>
                    <a:pt x="82" y="528"/>
                  </a:moveTo>
                  <a:lnTo>
                    <a:pt x="95" y="496"/>
                  </a:lnTo>
                  <a:lnTo>
                    <a:pt x="95" y="472"/>
                  </a:lnTo>
                  <a:lnTo>
                    <a:pt x="79" y="433"/>
                  </a:lnTo>
                  <a:lnTo>
                    <a:pt x="55" y="409"/>
                  </a:lnTo>
                  <a:lnTo>
                    <a:pt x="39" y="386"/>
                  </a:lnTo>
                  <a:lnTo>
                    <a:pt x="24" y="362"/>
                  </a:lnTo>
                  <a:lnTo>
                    <a:pt x="8" y="338"/>
                  </a:lnTo>
                  <a:lnTo>
                    <a:pt x="8" y="315"/>
                  </a:lnTo>
                  <a:lnTo>
                    <a:pt x="0" y="291"/>
                  </a:lnTo>
                  <a:lnTo>
                    <a:pt x="0" y="268"/>
                  </a:lnTo>
                  <a:lnTo>
                    <a:pt x="0" y="244"/>
                  </a:lnTo>
                  <a:lnTo>
                    <a:pt x="0" y="220"/>
                  </a:lnTo>
                  <a:lnTo>
                    <a:pt x="0" y="197"/>
                  </a:lnTo>
                  <a:lnTo>
                    <a:pt x="0" y="173"/>
                  </a:lnTo>
                  <a:lnTo>
                    <a:pt x="8" y="150"/>
                  </a:lnTo>
                  <a:lnTo>
                    <a:pt x="16" y="126"/>
                  </a:lnTo>
                  <a:lnTo>
                    <a:pt x="32" y="102"/>
                  </a:lnTo>
                  <a:lnTo>
                    <a:pt x="39" y="79"/>
                  </a:lnTo>
                  <a:lnTo>
                    <a:pt x="55" y="55"/>
                  </a:lnTo>
                  <a:lnTo>
                    <a:pt x="71" y="32"/>
                  </a:lnTo>
                  <a:lnTo>
                    <a:pt x="95" y="0"/>
                  </a:lnTo>
                  <a:lnTo>
                    <a:pt x="82"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2" name="Freeform 12"/>
            <p:cNvSpPr>
              <a:spLocks/>
            </p:cNvSpPr>
            <p:nvPr/>
          </p:nvSpPr>
          <p:spPr bwMode="auto">
            <a:xfrm>
              <a:off x="2787" y="1979"/>
              <a:ext cx="898" cy="273"/>
            </a:xfrm>
            <a:custGeom>
              <a:avLst/>
              <a:gdLst>
                <a:gd name="T0" fmla="*/ 176 w 898"/>
                <a:gd name="T1" fmla="*/ 0 h 273"/>
                <a:gd name="T2" fmla="*/ 141 w 898"/>
                <a:gd name="T3" fmla="*/ 5 h 273"/>
                <a:gd name="T4" fmla="*/ 118 w 898"/>
                <a:gd name="T5" fmla="*/ 5 h 273"/>
                <a:gd name="T6" fmla="*/ 94 w 898"/>
                <a:gd name="T7" fmla="*/ 5 h 273"/>
                <a:gd name="T8" fmla="*/ 70 w 898"/>
                <a:gd name="T9" fmla="*/ 13 h 273"/>
                <a:gd name="T10" fmla="*/ 47 w 898"/>
                <a:gd name="T11" fmla="*/ 29 h 273"/>
                <a:gd name="T12" fmla="*/ 23 w 898"/>
                <a:gd name="T13" fmla="*/ 60 h 273"/>
                <a:gd name="T14" fmla="*/ 15 w 898"/>
                <a:gd name="T15" fmla="*/ 84 h 273"/>
                <a:gd name="T16" fmla="*/ 8 w 898"/>
                <a:gd name="T17" fmla="*/ 107 h 273"/>
                <a:gd name="T18" fmla="*/ 0 w 898"/>
                <a:gd name="T19" fmla="*/ 131 h 273"/>
                <a:gd name="T20" fmla="*/ 0 w 898"/>
                <a:gd name="T21" fmla="*/ 154 h 273"/>
                <a:gd name="T22" fmla="*/ 0 w 898"/>
                <a:gd name="T23" fmla="*/ 178 h 273"/>
                <a:gd name="T24" fmla="*/ 0 w 898"/>
                <a:gd name="T25" fmla="*/ 202 h 273"/>
                <a:gd name="T26" fmla="*/ 8 w 898"/>
                <a:gd name="T27" fmla="*/ 225 h 273"/>
                <a:gd name="T28" fmla="*/ 31 w 898"/>
                <a:gd name="T29" fmla="*/ 241 h 273"/>
                <a:gd name="T30" fmla="*/ 55 w 898"/>
                <a:gd name="T31" fmla="*/ 257 h 273"/>
                <a:gd name="T32" fmla="*/ 78 w 898"/>
                <a:gd name="T33" fmla="*/ 265 h 273"/>
                <a:gd name="T34" fmla="*/ 110 w 898"/>
                <a:gd name="T35" fmla="*/ 272 h 273"/>
                <a:gd name="T36" fmla="*/ 133 w 898"/>
                <a:gd name="T37" fmla="*/ 272 h 273"/>
                <a:gd name="T38" fmla="*/ 157 w 898"/>
                <a:gd name="T39" fmla="*/ 272 h 273"/>
                <a:gd name="T40" fmla="*/ 181 w 898"/>
                <a:gd name="T41" fmla="*/ 272 h 273"/>
                <a:gd name="T42" fmla="*/ 204 w 898"/>
                <a:gd name="T43" fmla="*/ 265 h 273"/>
                <a:gd name="T44" fmla="*/ 228 w 898"/>
                <a:gd name="T45" fmla="*/ 249 h 273"/>
                <a:gd name="T46" fmla="*/ 244 w 898"/>
                <a:gd name="T47" fmla="*/ 225 h 273"/>
                <a:gd name="T48" fmla="*/ 267 w 898"/>
                <a:gd name="T49" fmla="*/ 202 h 273"/>
                <a:gd name="T50" fmla="*/ 299 w 898"/>
                <a:gd name="T51" fmla="*/ 178 h 273"/>
                <a:gd name="T52" fmla="*/ 322 w 898"/>
                <a:gd name="T53" fmla="*/ 170 h 273"/>
                <a:gd name="T54" fmla="*/ 346 w 898"/>
                <a:gd name="T55" fmla="*/ 162 h 273"/>
                <a:gd name="T56" fmla="*/ 370 w 898"/>
                <a:gd name="T57" fmla="*/ 162 h 273"/>
                <a:gd name="T58" fmla="*/ 393 w 898"/>
                <a:gd name="T59" fmla="*/ 162 h 273"/>
                <a:gd name="T60" fmla="*/ 417 w 898"/>
                <a:gd name="T61" fmla="*/ 154 h 273"/>
                <a:gd name="T62" fmla="*/ 440 w 898"/>
                <a:gd name="T63" fmla="*/ 154 h 273"/>
                <a:gd name="T64" fmla="*/ 464 w 898"/>
                <a:gd name="T65" fmla="*/ 147 h 273"/>
                <a:gd name="T66" fmla="*/ 488 w 898"/>
                <a:gd name="T67" fmla="*/ 139 h 273"/>
                <a:gd name="T68" fmla="*/ 511 w 898"/>
                <a:gd name="T69" fmla="*/ 139 h 273"/>
                <a:gd name="T70" fmla="*/ 535 w 898"/>
                <a:gd name="T71" fmla="*/ 131 h 273"/>
                <a:gd name="T72" fmla="*/ 558 w 898"/>
                <a:gd name="T73" fmla="*/ 131 h 273"/>
                <a:gd name="T74" fmla="*/ 582 w 898"/>
                <a:gd name="T75" fmla="*/ 123 h 273"/>
                <a:gd name="T76" fmla="*/ 613 w 898"/>
                <a:gd name="T77" fmla="*/ 123 h 273"/>
                <a:gd name="T78" fmla="*/ 637 w 898"/>
                <a:gd name="T79" fmla="*/ 123 h 273"/>
                <a:gd name="T80" fmla="*/ 661 w 898"/>
                <a:gd name="T81" fmla="*/ 123 h 273"/>
                <a:gd name="T82" fmla="*/ 684 w 898"/>
                <a:gd name="T83" fmla="*/ 115 h 273"/>
                <a:gd name="T84" fmla="*/ 708 w 898"/>
                <a:gd name="T85" fmla="*/ 115 h 273"/>
                <a:gd name="T86" fmla="*/ 732 w 898"/>
                <a:gd name="T87" fmla="*/ 115 h 273"/>
                <a:gd name="T88" fmla="*/ 755 w 898"/>
                <a:gd name="T89" fmla="*/ 115 h 273"/>
                <a:gd name="T90" fmla="*/ 779 w 898"/>
                <a:gd name="T91" fmla="*/ 115 h 273"/>
                <a:gd name="T92" fmla="*/ 802 w 898"/>
                <a:gd name="T93" fmla="*/ 107 h 273"/>
                <a:gd name="T94" fmla="*/ 826 w 898"/>
                <a:gd name="T95" fmla="*/ 107 h 273"/>
                <a:gd name="T96" fmla="*/ 850 w 898"/>
                <a:gd name="T97" fmla="*/ 107 h 273"/>
                <a:gd name="T98" fmla="*/ 873 w 898"/>
                <a:gd name="T99" fmla="*/ 107 h 273"/>
                <a:gd name="T100" fmla="*/ 897 w 898"/>
                <a:gd name="T101" fmla="*/ 99 h 273"/>
                <a:gd name="T102" fmla="*/ 896 w 898"/>
                <a:gd name="T103" fmla="*/ 96 h 2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8"/>
                <a:gd name="T157" fmla="*/ 0 h 273"/>
                <a:gd name="T158" fmla="*/ 898 w 898"/>
                <a:gd name="T159" fmla="*/ 273 h 2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8" h="273">
                  <a:moveTo>
                    <a:pt x="176" y="0"/>
                  </a:moveTo>
                  <a:lnTo>
                    <a:pt x="141" y="5"/>
                  </a:lnTo>
                  <a:lnTo>
                    <a:pt x="118" y="5"/>
                  </a:lnTo>
                  <a:lnTo>
                    <a:pt x="94" y="5"/>
                  </a:lnTo>
                  <a:lnTo>
                    <a:pt x="70" y="13"/>
                  </a:lnTo>
                  <a:lnTo>
                    <a:pt x="47" y="29"/>
                  </a:lnTo>
                  <a:lnTo>
                    <a:pt x="23" y="60"/>
                  </a:lnTo>
                  <a:lnTo>
                    <a:pt x="15" y="84"/>
                  </a:lnTo>
                  <a:lnTo>
                    <a:pt x="8" y="107"/>
                  </a:lnTo>
                  <a:lnTo>
                    <a:pt x="0" y="131"/>
                  </a:lnTo>
                  <a:lnTo>
                    <a:pt x="0" y="154"/>
                  </a:lnTo>
                  <a:lnTo>
                    <a:pt x="0" y="178"/>
                  </a:lnTo>
                  <a:lnTo>
                    <a:pt x="0" y="202"/>
                  </a:lnTo>
                  <a:lnTo>
                    <a:pt x="8" y="225"/>
                  </a:lnTo>
                  <a:lnTo>
                    <a:pt x="31" y="241"/>
                  </a:lnTo>
                  <a:lnTo>
                    <a:pt x="55" y="257"/>
                  </a:lnTo>
                  <a:lnTo>
                    <a:pt x="78" y="265"/>
                  </a:lnTo>
                  <a:lnTo>
                    <a:pt x="110" y="272"/>
                  </a:lnTo>
                  <a:lnTo>
                    <a:pt x="133" y="272"/>
                  </a:lnTo>
                  <a:lnTo>
                    <a:pt x="157" y="272"/>
                  </a:lnTo>
                  <a:lnTo>
                    <a:pt x="181" y="272"/>
                  </a:lnTo>
                  <a:lnTo>
                    <a:pt x="204" y="265"/>
                  </a:lnTo>
                  <a:lnTo>
                    <a:pt x="228" y="249"/>
                  </a:lnTo>
                  <a:lnTo>
                    <a:pt x="244" y="225"/>
                  </a:lnTo>
                  <a:lnTo>
                    <a:pt x="267" y="202"/>
                  </a:lnTo>
                  <a:lnTo>
                    <a:pt x="299" y="178"/>
                  </a:lnTo>
                  <a:lnTo>
                    <a:pt x="322" y="170"/>
                  </a:lnTo>
                  <a:lnTo>
                    <a:pt x="346" y="162"/>
                  </a:lnTo>
                  <a:lnTo>
                    <a:pt x="370" y="162"/>
                  </a:lnTo>
                  <a:lnTo>
                    <a:pt x="393" y="162"/>
                  </a:lnTo>
                  <a:lnTo>
                    <a:pt x="417" y="154"/>
                  </a:lnTo>
                  <a:lnTo>
                    <a:pt x="440" y="154"/>
                  </a:lnTo>
                  <a:lnTo>
                    <a:pt x="464" y="147"/>
                  </a:lnTo>
                  <a:lnTo>
                    <a:pt x="488" y="139"/>
                  </a:lnTo>
                  <a:lnTo>
                    <a:pt x="511" y="139"/>
                  </a:lnTo>
                  <a:lnTo>
                    <a:pt x="535" y="131"/>
                  </a:lnTo>
                  <a:lnTo>
                    <a:pt x="558" y="131"/>
                  </a:lnTo>
                  <a:lnTo>
                    <a:pt x="582" y="123"/>
                  </a:lnTo>
                  <a:lnTo>
                    <a:pt x="613" y="123"/>
                  </a:lnTo>
                  <a:lnTo>
                    <a:pt x="637" y="123"/>
                  </a:lnTo>
                  <a:lnTo>
                    <a:pt x="661" y="123"/>
                  </a:lnTo>
                  <a:lnTo>
                    <a:pt x="684" y="115"/>
                  </a:lnTo>
                  <a:lnTo>
                    <a:pt x="708" y="115"/>
                  </a:lnTo>
                  <a:lnTo>
                    <a:pt x="732" y="115"/>
                  </a:lnTo>
                  <a:lnTo>
                    <a:pt x="755" y="115"/>
                  </a:lnTo>
                  <a:lnTo>
                    <a:pt x="779" y="115"/>
                  </a:lnTo>
                  <a:lnTo>
                    <a:pt x="802" y="107"/>
                  </a:lnTo>
                  <a:lnTo>
                    <a:pt x="826" y="107"/>
                  </a:lnTo>
                  <a:lnTo>
                    <a:pt x="850" y="107"/>
                  </a:lnTo>
                  <a:lnTo>
                    <a:pt x="873" y="107"/>
                  </a:lnTo>
                  <a:lnTo>
                    <a:pt x="897" y="99"/>
                  </a:lnTo>
                  <a:lnTo>
                    <a:pt x="896" y="9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3" name="Freeform 13"/>
            <p:cNvSpPr>
              <a:spLocks/>
            </p:cNvSpPr>
            <p:nvPr/>
          </p:nvSpPr>
          <p:spPr bwMode="auto">
            <a:xfrm>
              <a:off x="2956" y="1947"/>
              <a:ext cx="721" cy="51"/>
            </a:xfrm>
            <a:custGeom>
              <a:avLst/>
              <a:gdLst>
                <a:gd name="T0" fmla="*/ 0 w 721"/>
                <a:gd name="T1" fmla="*/ 50 h 51"/>
                <a:gd name="T2" fmla="*/ 75 w 721"/>
                <a:gd name="T3" fmla="*/ 47 h 51"/>
                <a:gd name="T4" fmla="*/ 107 w 721"/>
                <a:gd name="T5" fmla="*/ 47 h 51"/>
                <a:gd name="T6" fmla="*/ 131 w 721"/>
                <a:gd name="T7" fmla="*/ 47 h 51"/>
                <a:gd name="T8" fmla="*/ 154 w 721"/>
                <a:gd name="T9" fmla="*/ 47 h 51"/>
                <a:gd name="T10" fmla="*/ 178 w 721"/>
                <a:gd name="T11" fmla="*/ 47 h 51"/>
                <a:gd name="T12" fmla="*/ 201 w 721"/>
                <a:gd name="T13" fmla="*/ 47 h 51"/>
                <a:gd name="T14" fmla="*/ 233 w 721"/>
                <a:gd name="T15" fmla="*/ 47 h 51"/>
                <a:gd name="T16" fmla="*/ 256 w 721"/>
                <a:gd name="T17" fmla="*/ 47 h 51"/>
                <a:gd name="T18" fmla="*/ 280 w 721"/>
                <a:gd name="T19" fmla="*/ 47 h 51"/>
                <a:gd name="T20" fmla="*/ 304 w 721"/>
                <a:gd name="T21" fmla="*/ 47 h 51"/>
                <a:gd name="T22" fmla="*/ 327 w 721"/>
                <a:gd name="T23" fmla="*/ 47 h 51"/>
                <a:gd name="T24" fmla="*/ 351 w 721"/>
                <a:gd name="T25" fmla="*/ 47 h 51"/>
                <a:gd name="T26" fmla="*/ 382 w 721"/>
                <a:gd name="T27" fmla="*/ 47 h 51"/>
                <a:gd name="T28" fmla="*/ 437 w 721"/>
                <a:gd name="T29" fmla="*/ 47 h 51"/>
                <a:gd name="T30" fmla="*/ 461 w 721"/>
                <a:gd name="T31" fmla="*/ 47 h 51"/>
                <a:gd name="T32" fmla="*/ 493 w 721"/>
                <a:gd name="T33" fmla="*/ 39 h 51"/>
                <a:gd name="T34" fmla="*/ 516 w 721"/>
                <a:gd name="T35" fmla="*/ 39 h 51"/>
                <a:gd name="T36" fmla="*/ 540 w 721"/>
                <a:gd name="T37" fmla="*/ 31 h 51"/>
                <a:gd name="T38" fmla="*/ 563 w 721"/>
                <a:gd name="T39" fmla="*/ 31 h 51"/>
                <a:gd name="T40" fmla="*/ 603 w 721"/>
                <a:gd name="T41" fmla="*/ 16 h 51"/>
                <a:gd name="T42" fmla="*/ 626 w 721"/>
                <a:gd name="T43" fmla="*/ 8 h 51"/>
                <a:gd name="T44" fmla="*/ 650 w 721"/>
                <a:gd name="T45" fmla="*/ 8 h 51"/>
                <a:gd name="T46" fmla="*/ 674 w 721"/>
                <a:gd name="T47" fmla="*/ 8 h 51"/>
                <a:gd name="T48" fmla="*/ 697 w 721"/>
                <a:gd name="T49" fmla="*/ 0 h 51"/>
                <a:gd name="T50" fmla="*/ 720 w 721"/>
                <a:gd name="T51" fmla="*/ 2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1"/>
                <a:gd name="T79" fmla="*/ 0 h 51"/>
                <a:gd name="T80" fmla="*/ 721 w 721"/>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1" h="51">
                  <a:moveTo>
                    <a:pt x="0" y="50"/>
                  </a:moveTo>
                  <a:lnTo>
                    <a:pt x="75" y="47"/>
                  </a:lnTo>
                  <a:lnTo>
                    <a:pt x="107" y="47"/>
                  </a:lnTo>
                  <a:lnTo>
                    <a:pt x="131" y="47"/>
                  </a:lnTo>
                  <a:lnTo>
                    <a:pt x="154" y="47"/>
                  </a:lnTo>
                  <a:lnTo>
                    <a:pt x="178" y="47"/>
                  </a:lnTo>
                  <a:lnTo>
                    <a:pt x="201" y="47"/>
                  </a:lnTo>
                  <a:lnTo>
                    <a:pt x="233" y="47"/>
                  </a:lnTo>
                  <a:lnTo>
                    <a:pt x="256" y="47"/>
                  </a:lnTo>
                  <a:lnTo>
                    <a:pt x="280" y="47"/>
                  </a:lnTo>
                  <a:lnTo>
                    <a:pt x="304" y="47"/>
                  </a:lnTo>
                  <a:lnTo>
                    <a:pt x="327" y="47"/>
                  </a:lnTo>
                  <a:lnTo>
                    <a:pt x="351" y="47"/>
                  </a:lnTo>
                  <a:lnTo>
                    <a:pt x="382" y="47"/>
                  </a:lnTo>
                  <a:lnTo>
                    <a:pt x="437" y="47"/>
                  </a:lnTo>
                  <a:lnTo>
                    <a:pt x="461" y="47"/>
                  </a:lnTo>
                  <a:lnTo>
                    <a:pt x="493" y="39"/>
                  </a:lnTo>
                  <a:lnTo>
                    <a:pt x="516" y="39"/>
                  </a:lnTo>
                  <a:lnTo>
                    <a:pt x="540" y="31"/>
                  </a:lnTo>
                  <a:lnTo>
                    <a:pt x="563" y="31"/>
                  </a:lnTo>
                  <a:lnTo>
                    <a:pt x="603" y="16"/>
                  </a:lnTo>
                  <a:lnTo>
                    <a:pt x="626" y="8"/>
                  </a:lnTo>
                  <a:lnTo>
                    <a:pt x="650" y="8"/>
                  </a:lnTo>
                  <a:lnTo>
                    <a:pt x="674" y="8"/>
                  </a:lnTo>
                  <a:lnTo>
                    <a:pt x="697" y="0"/>
                  </a:lnTo>
                  <a:lnTo>
                    <a:pt x="720" y="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4" name="Freeform 14"/>
            <p:cNvSpPr>
              <a:spLocks/>
            </p:cNvSpPr>
            <p:nvPr/>
          </p:nvSpPr>
          <p:spPr bwMode="auto">
            <a:xfrm>
              <a:off x="2418" y="1709"/>
              <a:ext cx="1307" cy="176"/>
            </a:xfrm>
            <a:custGeom>
              <a:avLst/>
              <a:gdLst>
                <a:gd name="T0" fmla="*/ 10 w 1307"/>
                <a:gd name="T1" fmla="*/ 96 h 176"/>
                <a:gd name="T2" fmla="*/ 0 w 1307"/>
                <a:gd name="T3" fmla="*/ 128 h 176"/>
                <a:gd name="T4" fmla="*/ 15 w 1307"/>
                <a:gd name="T5" fmla="*/ 151 h 176"/>
                <a:gd name="T6" fmla="*/ 47 w 1307"/>
                <a:gd name="T7" fmla="*/ 175 h 176"/>
                <a:gd name="T8" fmla="*/ 70 w 1307"/>
                <a:gd name="T9" fmla="*/ 175 h 176"/>
                <a:gd name="T10" fmla="*/ 94 w 1307"/>
                <a:gd name="T11" fmla="*/ 175 h 176"/>
                <a:gd name="T12" fmla="*/ 126 w 1307"/>
                <a:gd name="T13" fmla="*/ 175 h 176"/>
                <a:gd name="T14" fmla="*/ 149 w 1307"/>
                <a:gd name="T15" fmla="*/ 175 h 176"/>
                <a:gd name="T16" fmla="*/ 181 w 1307"/>
                <a:gd name="T17" fmla="*/ 167 h 176"/>
                <a:gd name="T18" fmla="*/ 204 w 1307"/>
                <a:gd name="T19" fmla="*/ 143 h 176"/>
                <a:gd name="T20" fmla="*/ 228 w 1307"/>
                <a:gd name="T21" fmla="*/ 128 h 176"/>
                <a:gd name="T22" fmla="*/ 251 w 1307"/>
                <a:gd name="T23" fmla="*/ 120 h 176"/>
                <a:gd name="T24" fmla="*/ 275 w 1307"/>
                <a:gd name="T25" fmla="*/ 104 h 176"/>
                <a:gd name="T26" fmla="*/ 307 w 1307"/>
                <a:gd name="T27" fmla="*/ 88 h 176"/>
                <a:gd name="T28" fmla="*/ 330 w 1307"/>
                <a:gd name="T29" fmla="*/ 81 h 176"/>
                <a:gd name="T30" fmla="*/ 354 w 1307"/>
                <a:gd name="T31" fmla="*/ 73 h 176"/>
                <a:gd name="T32" fmla="*/ 377 w 1307"/>
                <a:gd name="T33" fmla="*/ 57 h 176"/>
                <a:gd name="T34" fmla="*/ 401 w 1307"/>
                <a:gd name="T35" fmla="*/ 57 h 176"/>
                <a:gd name="T36" fmla="*/ 425 w 1307"/>
                <a:gd name="T37" fmla="*/ 49 h 176"/>
                <a:gd name="T38" fmla="*/ 448 w 1307"/>
                <a:gd name="T39" fmla="*/ 49 h 176"/>
                <a:gd name="T40" fmla="*/ 472 w 1307"/>
                <a:gd name="T41" fmla="*/ 49 h 176"/>
                <a:gd name="T42" fmla="*/ 495 w 1307"/>
                <a:gd name="T43" fmla="*/ 41 h 176"/>
                <a:gd name="T44" fmla="*/ 519 w 1307"/>
                <a:gd name="T45" fmla="*/ 41 h 176"/>
                <a:gd name="T46" fmla="*/ 543 w 1307"/>
                <a:gd name="T47" fmla="*/ 41 h 176"/>
                <a:gd name="T48" fmla="*/ 566 w 1307"/>
                <a:gd name="T49" fmla="*/ 41 h 176"/>
                <a:gd name="T50" fmla="*/ 590 w 1307"/>
                <a:gd name="T51" fmla="*/ 41 h 176"/>
                <a:gd name="T52" fmla="*/ 613 w 1307"/>
                <a:gd name="T53" fmla="*/ 49 h 176"/>
                <a:gd name="T54" fmla="*/ 637 w 1307"/>
                <a:gd name="T55" fmla="*/ 57 h 176"/>
                <a:gd name="T56" fmla="*/ 661 w 1307"/>
                <a:gd name="T57" fmla="*/ 65 h 176"/>
                <a:gd name="T58" fmla="*/ 684 w 1307"/>
                <a:gd name="T59" fmla="*/ 73 h 176"/>
                <a:gd name="T60" fmla="*/ 708 w 1307"/>
                <a:gd name="T61" fmla="*/ 81 h 176"/>
                <a:gd name="T62" fmla="*/ 732 w 1307"/>
                <a:gd name="T63" fmla="*/ 81 h 176"/>
                <a:gd name="T64" fmla="*/ 755 w 1307"/>
                <a:gd name="T65" fmla="*/ 81 h 176"/>
                <a:gd name="T66" fmla="*/ 779 w 1307"/>
                <a:gd name="T67" fmla="*/ 81 h 176"/>
                <a:gd name="T68" fmla="*/ 810 w 1307"/>
                <a:gd name="T69" fmla="*/ 81 h 176"/>
                <a:gd name="T70" fmla="*/ 834 w 1307"/>
                <a:gd name="T71" fmla="*/ 81 h 176"/>
                <a:gd name="T72" fmla="*/ 857 w 1307"/>
                <a:gd name="T73" fmla="*/ 81 h 176"/>
                <a:gd name="T74" fmla="*/ 881 w 1307"/>
                <a:gd name="T75" fmla="*/ 81 h 176"/>
                <a:gd name="T76" fmla="*/ 905 w 1307"/>
                <a:gd name="T77" fmla="*/ 81 h 176"/>
                <a:gd name="T78" fmla="*/ 928 w 1307"/>
                <a:gd name="T79" fmla="*/ 81 h 176"/>
                <a:gd name="T80" fmla="*/ 960 w 1307"/>
                <a:gd name="T81" fmla="*/ 81 h 176"/>
                <a:gd name="T82" fmla="*/ 983 w 1307"/>
                <a:gd name="T83" fmla="*/ 81 h 176"/>
                <a:gd name="T84" fmla="*/ 1007 w 1307"/>
                <a:gd name="T85" fmla="*/ 73 h 176"/>
                <a:gd name="T86" fmla="*/ 1054 w 1307"/>
                <a:gd name="T87" fmla="*/ 73 h 176"/>
                <a:gd name="T88" fmla="*/ 1078 w 1307"/>
                <a:gd name="T89" fmla="*/ 65 h 176"/>
                <a:gd name="T90" fmla="*/ 1101 w 1307"/>
                <a:gd name="T91" fmla="*/ 57 h 176"/>
                <a:gd name="T92" fmla="*/ 1125 w 1307"/>
                <a:gd name="T93" fmla="*/ 57 h 176"/>
                <a:gd name="T94" fmla="*/ 1149 w 1307"/>
                <a:gd name="T95" fmla="*/ 57 h 176"/>
                <a:gd name="T96" fmla="*/ 1172 w 1307"/>
                <a:gd name="T97" fmla="*/ 49 h 176"/>
                <a:gd name="T98" fmla="*/ 1196 w 1307"/>
                <a:gd name="T99" fmla="*/ 41 h 176"/>
                <a:gd name="T100" fmla="*/ 1227 w 1307"/>
                <a:gd name="T101" fmla="*/ 33 h 176"/>
                <a:gd name="T102" fmla="*/ 1251 w 1307"/>
                <a:gd name="T103" fmla="*/ 25 h 176"/>
                <a:gd name="T104" fmla="*/ 1282 w 1307"/>
                <a:gd name="T105" fmla="*/ 18 h 176"/>
                <a:gd name="T106" fmla="*/ 1306 w 1307"/>
                <a:gd name="T107" fmla="*/ 10 h 176"/>
                <a:gd name="T108" fmla="*/ 1306 w 1307"/>
                <a:gd name="T109" fmla="*/ 0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7"/>
                <a:gd name="T166" fmla="*/ 0 h 176"/>
                <a:gd name="T167" fmla="*/ 1307 w 1307"/>
                <a:gd name="T168" fmla="*/ 176 h 1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7" h="176">
                  <a:moveTo>
                    <a:pt x="10" y="96"/>
                  </a:moveTo>
                  <a:lnTo>
                    <a:pt x="0" y="128"/>
                  </a:lnTo>
                  <a:lnTo>
                    <a:pt x="15" y="151"/>
                  </a:lnTo>
                  <a:lnTo>
                    <a:pt x="47" y="175"/>
                  </a:lnTo>
                  <a:lnTo>
                    <a:pt x="70" y="175"/>
                  </a:lnTo>
                  <a:lnTo>
                    <a:pt x="94" y="175"/>
                  </a:lnTo>
                  <a:lnTo>
                    <a:pt x="126" y="175"/>
                  </a:lnTo>
                  <a:lnTo>
                    <a:pt x="149" y="175"/>
                  </a:lnTo>
                  <a:lnTo>
                    <a:pt x="181" y="167"/>
                  </a:lnTo>
                  <a:lnTo>
                    <a:pt x="204" y="143"/>
                  </a:lnTo>
                  <a:lnTo>
                    <a:pt x="228" y="128"/>
                  </a:lnTo>
                  <a:lnTo>
                    <a:pt x="251" y="120"/>
                  </a:lnTo>
                  <a:lnTo>
                    <a:pt x="275" y="104"/>
                  </a:lnTo>
                  <a:lnTo>
                    <a:pt x="307" y="88"/>
                  </a:lnTo>
                  <a:lnTo>
                    <a:pt x="330" y="81"/>
                  </a:lnTo>
                  <a:lnTo>
                    <a:pt x="354" y="73"/>
                  </a:lnTo>
                  <a:lnTo>
                    <a:pt x="377" y="57"/>
                  </a:lnTo>
                  <a:lnTo>
                    <a:pt x="401" y="57"/>
                  </a:lnTo>
                  <a:lnTo>
                    <a:pt x="425" y="49"/>
                  </a:lnTo>
                  <a:lnTo>
                    <a:pt x="448" y="49"/>
                  </a:lnTo>
                  <a:lnTo>
                    <a:pt x="472" y="49"/>
                  </a:lnTo>
                  <a:lnTo>
                    <a:pt x="495" y="41"/>
                  </a:lnTo>
                  <a:lnTo>
                    <a:pt x="519" y="41"/>
                  </a:lnTo>
                  <a:lnTo>
                    <a:pt x="543" y="41"/>
                  </a:lnTo>
                  <a:lnTo>
                    <a:pt x="566" y="41"/>
                  </a:lnTo>
                  <a:lnTo>
                    <a:pt x="590" y="41"/>
                  </a:lnTo>
                  <a:lnTo>
                    <a:pt x="613" y="49"/>
                  </a:lnTo>
                  <a:lnTo>
                    <a:pt x="637" y="57"/>
                  </a:lnTo>
                  <a:lnTo>
                    <a:pt x="661" y="65"/>
                  </a:lnTo>
                  <a:lnTo>
                    <a:pt x="684" y="73"/>
                  </a:lnTo>
                  <a:lnTo>
                    <a:pt x="708" y="81"/>
                  </a:lnTo>
                  <a:lnTo>
                    <a:pt x="732" y="81"/>
                  </a:lnTo>
                  <a:lnTo>
                    <a:pt x="755" y="81"/>
                  </a:lnTo>
                  <a:lnTo>
                    <a:pt x="779" y="81"/>
                  </a:lnTo>
                  <a:lnTo>
                    <a:pt x="810" y="81"/>
                  </a:lnTo>
                  <a:lnTo>
                    <a:pt x="834" y="81"/>
                  </a:lnTo>
                  <a:lnTo>
                    <a:pt x="857" y="81"/>
                  </a:lnTo>
                  <a:lnTo>
                    <a:pt x="881" y="81"/>
                  </a:lnTo>
                  <a:lnTo>
                    <a:pt x="905" y="81"/>
                  </a:lnTo>
                  <a:lnTo>
                    <a:pt x="928" y="81"/>
                  </a:lnTo>
                  <a:lnTo>
                    <a:pt x="960" y="81"/>
                  </a:lnTo>
                  <a:lnTo>
                    <a:pt x="983" y="81"/>
                  </a:lnTo>
                  <a:lnTo>
                    <a:pt x="1007" y="73"/>
                  </a:lnTo>
                  <a:lnTo>
                    <a:pt x="1054" y="73"/>
                  </a:lnTo>
                  <a:lnTo>
                    <a:pt x="1078" y="65"/>
                  </a:lnTo>
                  <a:lnTo>
                    <a:pt x="1101" y="57"/>
                  </a:lnTo>
                  <a:lnTo>
                    <a:pt x="1125" y="57"/>
                  </a:lnTo>
                  <a:lnTo>
                    <a:pt x="1149" y="57"/>
                  </a:lnTo>
                  <a:lnTo>
                    <a:pt x="1172" y="49"/>
                  </a:lnTo>
                  <a:lnTo>
                    <a:pt x="1196" y="41"/>
                  </a:lnTo>
                  <a:lnTo>
                    <a:pt x="1227" y="33"/>
                  </a:lnTo>
                  <a:lnTo>
                    <a:pt x="1251" y="25"/>
                  </a:lnTo>
                  <a:lnTo>
                    <a:pt x="1282" y="18"/>
                  </a:lnTo>
                  <a:lnTo>
                    <a:pt x="1306" y="10"/>
                  </a:lnTo>
                  <a:lnTo>
                    <a:pt x="1306"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5" name="Freeform 15"/>
            <p:cNvSpPr>
              <a:spLocks/>
            </p:cNvSpPr>
            <p:nvPr/>
          </p:nvSpPr>
          <p:spPr bwMode="auto">
            <a:xfrm>
              <a:off x="2945" y="2189"/>
              <a:ext cx="828" cy="530"/>
            </a:xfrm>
            <a:custGeom>
              <a:avLst/>
              <a:gdLst>
                <a:gd name="T0" fmla="*/ 827 w 828"/>
                <a:gd name="T1" fmla="*/ 0 h 530"/>
                <a:gd name="T2" fmla="*/ 795 w 828"/>
                <a:gd name="T3" fmla="*/ 17 h 530"/>
                <a:gd name="T4" fmla="*/ 771 w 828"/>
                <a:gd name="T5" fmla="*/ 17 h 530"/>
                <a:gd name="T6" fmla="*/ 748 w 828"/>
                <a:gd name="T7" fmla="*/ 17 h 530"/>
                <a:gd name="T8" fmla="*/ 724 w 828"/>
                <a:gd name="T9" fmla="*/ 25 h 530"/>
                <a:gd name="T10" fmla="*/ 700 w 828"/>
                <a:gd name="T11" fmla="*/ 33 h 530"/>
                <a:gd name="T12" fmla="*/ 677 w 828"/>
                <a:gd name="T13" fmla="*/ 33 h 530"/>
                <a:gd name="T14" fmla="*/ 645 w 828"/>
                <a:gd name="T15" fmla="*/ 33 h 530"/>
                <a:gd name="T16" fmla="*/ 614 w 828"/>
                <a:gd name="T17" fmla="*/ 41 h 530"/>
                <a:gd name="T18" fmla="*/ 590 w 828"/>
                <a:gd name="T19" fmla="*/ 41 h 530"/>
                <a:gd name="T20" fmla="*/ 567 w 828"/>
                <a:gd name="T21" fmla="*/ 41 h 530"/>
                <a:gd name="T22" fmla="*/ 543 w 828"/>
                <a:gd name="T23" fmla="*/ 41 h 530"/>
                <a:gd name="T24" fmla="*/ 519 w 828"/>
                <a:gd name="T25" fmla="*/ 49 h 530"/>
                <a:gd name="T26" fmla="*/ 496 w 828"/>
                <a:gd name="T27" fmla="*/ 49 h 530"/>
                <a:gd name="T28" fmla="*/ 472 w 828"/>
                <a:gd name="T29" fmla="*/ 57 h 530"/>
                <a:gd name="T30" fmla="*/ 448 w 828"/>
                <a:gd name="T31" fmla="*/ 65 h 530"/>
                <a:gd name="T32" fmla="*/ 425 w 828"/>
                <a:gd name="T33" fmla="*/ 73 h 530"/>
                <a:gd name="T34" fmla="*/ 401 w 828"/>
                <a:gd name="T35" fmla="*/ 80 h 530"/>
                <a:gd name="T36" fmla="*/ 370 w 828"/>
                <a:gd name="T37" fmla="*/ 88 h 530"/>
                <a:gd name="T38" fmla="*/ 346 w 828"/>
                <a:gd name="T39" fmla="*/ 96 h 530"/>
                <a:gd name="T40" fmla="*/ 323 w 828"/>
                <a:gd name="T41" fmla="*/ 104 h 530"/>
                <a:gd name="T42" fmla="*/ 299 w 828"/>
                <a:gd name="T43" fmla="*/ 120 h 530"/>
                <a:gd name="T44" fmla="*/ 275 w 828"/>
                <a:gd name="T45" fmla="*/ 135 h 530"/>
                <a:gd name="T46" fmla="*/ 252 w 828"/>
                <a:gd name="T47" fmla="*/ 151 h 530"/>
                <a:gd name="T48" fmla="*/ 228 w 828"/>
                <a:gd name="T49" fmla="*/ 167 h 530"/>
                <a:gd name="T50" fmla="*/ 205 w 828"/>
                <a:gd name="T51" fmla="*/ 183 h 530"/>
                <a:gd name="T52" fmla="*/ 173 w 828"/>
                <a:gd name="T53" fmla="*/ 198 h 530"/>
                <a:gd name="T54" fmla="*/ 149 w 828"/>
                <a:gd name="T55" fmla="*/ 214 h 530"/>
                <a:gd name="T56" fmla="*/ 134 w 828"/>
                <a:gd name="T57" fmla="*/ 238 h 530"/>
                <a:gd name="T58" fmla="*/ 110 w 828"/>
                <a:gd name="T59" fmla="*/ 261 h 530"/>
                <a:gd name="T60" fmla="*/ 86 w 828"/>
                <a:gd name="T61" fmla="*/ 285 h 530"/>
                <a:gd name="T62" fmla="*/ 71 w 828"/>
                <a:gd name="T63" fmla="*/ 309 h 530"/>
                <a:gd name="T64" fmla="*/ 55 w 828"/>
                <a:gd name="T65" fmla="*/ 332 h 530"/>
                <a:gd name="T66" fmla="*/ 47 w 828"/>
                <a:gd name="T67" fmla="*/ 356 h 530"/>
                <a:gd name="T68" fmla="*/ 39 w 828"/>
                <a:gd name="T69" fmla="*/ 379 h 530"/>
                <a:gd name="T70" fmla="*/ 31 w 828"/>
                <a:gd name="T71" fmla="*/ 403 h 530"/>
                <a:gd name="T72" fmla="*/ 16 w 828"/>
                <a:gd name="T73" fmla="*/ 427 h 530"/>
                <a:gd name="T74" fmla="*/ 8 w 828"/>
                <a:gd name="T75" fmla="*/ 458 h 530"/>
                <a:gd name="T76" fmla="*/ 0 w 828"/>
                <a:gd name="T77" fmla="*/ 482 h 530"/>
                <a:gd name="T78" fmla="*/ 0 w 828"/>
                <a:gd name="T79" fmla="*/ 505 h 530"/>
                <a:gd name="T80" fmla="*/ 0 w 828"/>
                <a:gd name="T81" fmla="*/ 529 h 530"/>
                <a:gd name="T82" fmla="*/ 11 w 828"/>
                <a:gd name="T83" fmla="*/ 528 h 5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8"/>
                <a:gd name="T127" fmla="*/ 0 h 530"/>
                <a:gd name="T128" fmla="*/ 828 w 828"/>
                <a:gd name="T129" fmla="*/ 530 h 5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8" h="530">
                  <a:moveTo>
                    <a:pt x="827" y="0"/>
                  </a:moveTo>
                  <a:lnTo>
                    <a:pt x="795" y="17"/>
                  </a:lnTo>
                  <a:lnTo>
                    <a:pt x="771" y="17"/>
                  </a:lnTo>
                  <a:lnTo>
                    <a:pt x="748" y="17"/>
                  </a:lnTo>
                  <a:lnTo>
                    <a:pt x="724" y="25"/>
                  </a:lnTo>
                  <a:lnTo>
                    <a:pt x="700" y="33"/>
                  </a:lnTo>
                  <a:lnTo>
                    <a:pt x="677" y="33"/>
                  </a:lnTo>
                  <a:lnTo>
                    <a:pt x="645" y="33"/>
                  </a:lnTo>
                  <a:lnTo>
                    <a:pt x="614" y="41"/>
                  </a:lnTo>
                  <a:lnTo>
                    <a:pt x="590" y="41"/>
                  </a:lnTo>
                  <a:lnTo>
                    <a:pt x="567" y="41"/>
                  </a:lnTo>
                  <a:lnTo>
                    <a:pt x="543" y="41"/>
                  </a:lnTo>
                  <a:lnTo>
                    <a:pt x="519" y="49"/>
                  </a:lnTo>
                  <a:lnTo>
                    <a:pt x="496" y="49"/>
                  </a:lnTo>
                  <a:lnTo>
                    <a:pt x="472" y="57"/>
                  </a:lnTo>
                  <a:lnTo>
                    <a:pt x="448" y="65"/>
                  </a:lnTo>
                  <a:lnTo>
                    <a:pt x="425" y="73"/>
                  </a:lnTo>
                  <a:lnTo>
                    <a:pt x="401" y="80"/>
                  </a:lnTo>
                  <a:lnTo>
                    <a:pt x="370" y="88"/>
                  </a:lnTo>
                  <a:lnTo>
                    <a:pt x="346" y="96"/>
                  </a:lnTo>
                  <a:lnTo>
                    <a:pt x="323" y="104"/>
                  </a:lnTo>
                  <a:lnTo>
                    <a:pt x="299" y="120"/>
                  </a:lnTo>
                  <a:lnTo>
                    <a:pt x="275" y="135"/>
                  </a:lnTo>
                  <a:lnTo>
                    <a:pt x="252" y="151"/>
                  </a:lnTo>
                  <a:lnTo>
                    <a:pt x="228" y="167"/>
                  </a:lnTo>
                  <a:lnTo>
                    <a:pt x="205" y="183"/>
                  </a:lnTo>
                  <a:lnTo>
                    <a:pt x="173" y="198"/>
                  </a:lnTo>
                  <a:lnTo>
                    <a:pt x="149" y="214"/>
                  </a:lnTo>
                  <a:lnTo>
                    <a:pt x="134" y="238"/>
                  </a:lnTo>
                  <a:lnTo>
                    <a:pt x="110" y="261"/>
                  </a:lnTo>
                  <a:lnTo>
                    <a:pt x="86" y="285"/>
                  </a:lnTo>
                  <a:lnTo>
                    <a:pt x="71" y="309"/>
                  </a:lnTo>
                  <a:lnTo>
                    <a:pt x="55" y="332"/>
                  </a:lnTo>
                  <a:lnTo>
                    <a:pt x="47" y="356"/>
                  </a:lnTo>
                  <a:lnTo>
                    <a:pt x="39" y="379"/>
                  </a:lnTo>
                  <a:lnTo>
                    <a:pt x="31" y="403"/>
                  </a:lnTo>
                  <a:lnTo>
                    <a:pt x="16" y="427"/>
                  </a:lnTo>
                  <a:lnTo>
                    <a:pt x="8" y="458"/>
                  </a:lnTo>
                  <a:lnTo>
                    <a:pt x="0" y="482"/>
                  </a:lnTo>
                  <a:lnTo>
                    <a:pt x="0" y="505"/>
                  </a:lnTo>
                  <a:lnTo>
                    <a:pt x="0" y="529"/>
                  </a:lnTo>
                  <a:lnTo>
                    <a:pt x="11" y="52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6" name="Freeform 16"/>
            <p:cNvSpPr>
              <a:spLocks/>
            </p:cNvSpPr>
            <p:nvPr/>
          </p:nvSpPr>
          <p:spPr bwMode="auto">
            <a:xfrm>
              <a:off x="2716" y="3053"/>
              <a:ext cx="193" cy="769"/>
            </a:xfrm>
            <a:custGeom>
              <a:avLst/>
              <a:gdLst>
                <a:gd name="T0" fmla="*/ 192 w 193"/>
                <a:gd name="T1" fmla="*/ 0 h 769"/>
                <a:gd name="T2" fmla="*/ 174 w 193"/>
                <a:gd name="T3" fmla="*/ 35 h 769"/>
                <a:gd name="T4" fmla="*/ 166 w 193"/>
                <a:gd name="T5" fmla="*/ 58 h 769"/>
                <a:gd name="T6" fmla="*/ 166 w 193"/>
                <a:gd name="T7" fmla="*/ 82 h 769"/>
                <a:gd name="T8" fmla="*/ 150 w 193"/>
                <a:gd name="T9" fmla="*/ 105 h 769"/>
                <a:gd name="T10" fmla="*/ 134 w 193"/>
                <a:gd name="T11" fmla="*/ 129 h 769"/>
                <a:gd name="T12" fmla="*/ 134 w 193"/>
                <a:gd name="T13" fmla="*/ 153 h 769"/>
                <a:gd name="T14" fmla="*/ 127 w 193"/>
                <a:gd name="T15" fmla="*/ 176 h 769"/>
                <a:gd name="T16" fmla="*/ 119 w 193"/>
                <a:gd name="T17" fmla="*/ 200 h 769"/>
                <a:gd name="T18" fmla="*/ 111 w 193"/>
                <a:gd name="T19" fmla="*/ 223 h 769"/>
                <a:gd name="T20" fmla="*/ 103 w 193"/>
                <a:gd name="T21" fmla="*/ 255 h 769"/>
                <a:gd name="T22" fmla="*/ 103 w 193"/>
                <a:gd name="T23" fmla="*/ 286 h 769"/>
                <a:gd name="T24" fmla="*/ 103 w 193"/>
                <a:gd name="T25" fmla="*/ 310 h 769"/>
                <a:gd name="T26" fmla="*/ 95 w 193"/>
                <a:gd name="T27" fmla="*/ 333 h 769"/>
                <a:gd name="T28" fmla="*/ 87 w 193"/>
                <a:gd name="T29" fmla="*/ 357 h 769"/>
                <a:gd name="T30" fmla="*/ 79 w 193"/>
                <a:gd name="T31" fmla="*/ 381 h 769"/>
                <a:gd name="T32" fmla="*/ 79 w 193"/>
                <a:gd name="T33" fmla="*/ 404 h 769"/>
                <a:gd name="T34" fmla="*/ 72 w 193"/>
                <a:gd name="T35" fmla="*/ 436 h 769"/>
                <a:gd name="T36" fmla="*/ 72 w 193"/>
                <a:gd name="T37" fmla="*/ 459 h 769"/>
                <a:gd name="T38" fmla="*/ 64 w 193"/>
                <a:gd name="T39" fmla="*/ 499 h 769"/>
                <a:gd name="T40" fmla="*/ 64 w 193"/>
                <a:gd name="T41" fmla="*/ 522 h 769"/>
                <a:gd name="T42" fmla="*/ 64 w 193"/>
                <a:gd name="T43" fmla="*/ 554 h 769"/>
                <a:gd name="T44" fmla="*/ 64 w 193"/>
                <a:gd name="T45" fmla="*/ 585 h 769"/>
                <a:gd name="T46" fmla="*/ 48 w 193"/>
                <a:gd name="T47" fmla="*/ 648 h 769"/>
                <a:gd name="T48" fmla="*/ 40 w 193"/>
                <a:gd name="T49" fmla="*/ 687 h 769"/>
                <a:gd name="T50" fmla="*/ 40 w 193"/>
                <a:gd name="T51" fmla="*/ 711 h 769"/>
                <a:gd name="T52" fmla="*/ 32 w 193"/>
                <a:gd name="T53" fmla="*/ 735 h 769"/>
                <a:gd name="T54" fmla="*/ 24 w 193"/>
                <a:gd name="T55" fmla="*/ 758 h 769"/>
                <a:gd name="T56" fmla="*/ 0 w 193"/>
                <a:gd name="T57" fmla="*/ 768 h 7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3"/>
                <a:gd name="T88" fmla="*/ 0 h 769"/>
                <a:gd name="T89" fmla="*/ 193 w 193"/>
                <a:gd name="T90" fmla="*/ 769 h 7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3" h="769">
                  <a:moveTo>
                    <a:pt x="192" y="0"/>
                  </a:moveTo>
                  <a:lnTo>
                    <a:pt x="174" y="35"/>
                  </a:lnTo>
                  <a:lnTo>
                    <a:pt x="166" y="58"/>
                  </a:lnTo>
                  <a:lnTo>
                    <a:pt x="166" y="82"/>
                  </a:lnTo>
                  <a:lnTo>
                    <a:pt x="150" y="105"/>
                  </a:lnTo>
                  <a:lnTo>
                    <a:pt x="134" y="129"/>
                  </a:lnTo>
                  <a:lnTo>
                    <a:pt x="134" y="153"/>
                  </a:lnTo>
                  <a:lnTo>
                    <a:pt x="127" y="176"/>
                  </a:lnTo>
                  <a:lnTo>
                    <a:pt x="119" y="200"/>
                  </a:lnTo>
                  <a:lnTo>
                    <a:pt x="111" y="223"/>
                  </a:lnTo>
                  <a:lnTo>
                    <a:pt x="103" y="255"/>
                  </a:lnTo>
                  <a:lnTo>
                    <a:pt x="103" y="286"/>
                  </a:lnTo>
                  <a:lnTo>
                    <a:pt x="103" y="310"/>
                  </a:lnTo>
                  <a:lnTo>
                    <a:pt x="95" y="333"/>
                  </a:lnTo>
                  <a:lnTo>
                    <a:pt x="87" y="357"/>
                  </a:lnTo>
                  <a:lnTo>
                    <a:pt x="79" y="381"/>
                  </a:lnTo>
                  <a:lnTo>
                    <a:pt x="79" y="404"/>
                  </a:lnTo>
                  <a:lnTo>
                    <a:pt x="72" y="436"/>
                  </a:lnTo>
                  <a:lnTo>
                    <a:pt x="72" y="459"/>
                  </a:lnTo>
                  <a:lnTo>
                    <a:pt x="64" y="499"/>
                  </a:lnTo>
                  <a:lnTo>
                    <a:pt x="64" y="522"/>
                  </a:lnTo>
                  <a:lnTo>
                    <a:pt x="64" y="554"/>
                  </a:lnTo>
                  <a:lnTo>
                    <a:pt x="64" y="585"/>
                  </a:lnTo>
                  <a:lnTo>
                    <a:pt x="48" y="648"/>
                  </a:lnTo>
                  <a:lnTo>
                    <a:pt x="40" y="687"/>
                  </a:lnTo>
                  <a:lnTo>
                    <a:pt x="40" y="711"/>
                  </a:lnTo>
                  <a:lnTo>
                    <a:pt x="32" y="735"/>
                  </a:lnTo>
                  <a:lnTo>
                    <a:pt x="24" y="758"/>
                  </a:lnTo>
                  <a:lnTo>
                    <a:pt x="0" y="768"/>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7" name="Freeform 17"/>
            <p:cNvSpPr>
              <a:spLocks/>
            </p:cNvSpPr>
            <p:nvPr/>
          </p:nvSpPr>
          <p:spPr bwMode="auto">
            <a:xfrm>
              <a:off x="1749" y="2899"/>
              <a:ext cx="95" cy="95"/>
            </a:xfrm>
            <a:custGeom>
              <a:avLst/>
              <a:gdLst>
                <a:gd name="T0" fmla="*/ 55 w 95"/>
                <a:gd name="T1" fmla="*/ 10 h 95"/>
                <a:gd name="T2" fmla="*/ 23 w 95"/>
                <a:gd name="T3" fmla="*/ 0 h 95"/>
                <a:gd name="T4" fmla="*/ 8 w 95"/>
                <a:gd name="T5" fmla="*/ 23 h 95"/>
                <a:gd name="T6" fmla="*/ 0 w 95"/>
                <a:gd name="T7" fmla="*/ 47 h 95"/>
                <a:gd name="T8" fmla="*/ 0 w 95"/>
                <a:gd name="T9" fmla="*/ 71 h 95"/>
                <a:gd name="T10" fmla="*/ 15 w 95"/>
                <a:gd name="T11" fmla="*/ 94 h 95"/>
                <a:gd name="T12" fmla="*/ 39 w 95"/>
                <a:gd name="T13" fmla="*/ 94 h 95"/>
                <a:gd name="T14" fmla="*/ 63 w 95"/>
                <a:gd name="T15" fmla="*/ 94 h 95"/>
                <a:gd name="T16" fmla="*/ 78 w 95"/>
                <a:gd name="T17" fmla="*/ 71 h 95"/>
                <a:gd name="T18" fmla="*/ 94 w 95"/>
                <a:gd name="T19" fmla="*/ 47 h 95"/>
                <a:gd name="T20" fmla="*/ 86 w 95"/>
                <a:gd name="T21" fmla="*/ 23 h 95"/>
                <a:gd name="T22" fmla="*/ 55 w 95"/>
                <a:gd name="T23" fmla="*/ 1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95"/>
                <a:gd name="T38" fmla="*/ 95 w 95"/>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95">
                  <a:moveTo>
                    <a:pt x="55" y="10"/>
                  </a:moveTo>
                  <a:lnTo>
                    <a:pt x="23" y="0"/>
                  </a:lnTo>
                  <a:lnTo>
                    <a:pt x="8" y="23"/>
                  </a:lnTo>
                  <a:lnTo>
                    <a:pt x="0" y="47"/>
                  </a:lnTo>
                  <a:lnTo>
                    <a:pt x="0" y="71"/>
                  </a:lnTo>
                  <a:lnTo>
                    <a:pt x="15" y="94"/>
                  </a:lnTo>
                  <a:lnTo>
                    <a:pt x="39" y="94"/>
                  </a:lnTo>
                  <a:lnTo>
                    <a:pt x="63" y="94"/>
                  </a:lnTo>
                  <a:lnTo>
                    <a:pt x="78" y="71"/>
                  </a:lnTo>
                  <a:lnTo>
                    <a:pt x="94" y="47"/>
                  </a:lnTo>
                  <a:lnTo>
                    <a:pt x="86" y="23"/>
                  </a:lnTo>
                  <a:lnTo>
                    <a:pt x="55" y="1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8" name="Freeform 18"/>
            <p:cNvSpPr>
              <a:spLocks/>
            </p:cNvSpPr>
            <p:nvPr/>
          </p:nvSpPr>
          <p:spPr bwMode="auto">
            <a:xfrm>
              <a:off x="2567" y="2907"/>
              <a:ext cx="119" cy="79"/>
            </a:xfrm>
            <a:custGeom>
              <a:avLst/>
              <a:gdLst>
                <a:gd name="T0" fmla="*/ 53 w 119"/>
                <a:gd name="T1" fmla="*/ 2 h 79"/>
                <a:gd name="T2" fmla="*/ 16 w 119"/>
                <a:gd name="T3" fmla="*/ 0 h 79"/>
                <a:gd name="T4" fmla="*/ 8 w 119"/>
                <a:gd name="T5" fmla="*/ 23 h 79"/>
                <a:gd name="T6" fmla="*/ 0 w 119"/>
                <a:gd name="T7" fmla="*/ 47 h 79"/>
                <a:gd name="T8" fmla="*/ 0 w 119"/>
                <a:gd name="T9" fmla="*/ 70 h 79"/>
                <a:gd name="T10" fmla="*/ 24 w 119"/>
                <a:gd name="T11" fmla="*/ 78 h 79"/>
                <a:gd name="T12" fmla="*/ 63 w 119"/>
                <a:gd name="T13" fmla="*/ 78 h 79"/>
                <a:gd name="T14" fmla="*/ 87 w 119"/>
                <a:gd name="T15" fmla="*/ 70 h 79"/>
                <a:gd name="T16" fmla="*/ 110 w 119"/>
                <a:gd name="T17" fmla="*/ 55 h 79"/>
                <a:gd name="T18" fmla="*/ 118 w 119"/>
                <a:gd name="T19" fmla="*/ 31 h 79"/>
                <a:gd name="T20" fmla="*/ 102 w 119"/>
                <a:gd name="T21" fmla="*/ 7 h 79"/>
                <a:gd name="T22" fmla="*/ 53 w 119"/>
                <a:gd name="T23" fmla="*/ 2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79"/>
                <a:gd name="T38" fmla="*/ 119 w 119"/>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79">
                  <a:moveTo>
                    <a:pt x="53" y="2"/>
                  </a:moveTo>
                  <a:lnTo>
                    <a:pt x="16" y="0"/>
                  </a:lnTo>
                  <a:lnTo>
                    <a:pt x="8" y="23"/>
                  </a:lnTo>
                  <a:lnTo>
                    <a:pt x="0" y="47"/>
                  </a:lnTo>
                  <a:lnTo>
                    <a:pt x="0" y="70"/>
                  </a:lnTo>
                  <a:lnTo>
                    <a:pt x="24" y="78"/>
                  </a:lnTo>
                  <a:lnTo>
                    <a:pt x="63" y="78"/>
                  </a:lnTo>
                  <a:lnTo>
                    <a:pt x="87" y="70"/>
                  </a:lnTo>
                  <a:lnTo>
                    <a:pt x="110" y="55"/>
                  </a:lnTo>
                  <a:lnTo>
                    <a:pt x="118" y="31"/>
                  </a:lnTo>
                  <a:lnTo>
                    <a:pt x="102" y="7"/>
                  </a:lnTo>
                  <a:lnTo>
                    <a:pt x="53" y="2"/>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9" name="Line 19"/>
            <p:cNvSpPr>
              <a:spLocks noChangeShapeType="1"/>
            </p:cNvSpPr>
            <p:nvPr/>
          </p:nvSpPr>
          <p:spPr bwMode="auto">
            <a:xfrm>
              <a:off x="2188" y="1757"/>
              <a:ext cx="0" cy="201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70" name="Rectangle 69"/>
            <p:cNvSpPr>
              <a:spLocks noChangeArrowheads="1"/>
            </p:cNvSpPr>
            <p:nvPr/>
          </p:nvSpPr>
          <p:spPr bwMode="auto">
            <a:xfrm>
              <a:off x="2148" y="1957"/>
              <a:ext cx="65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71" name="Rectangle 70"/>
            <p:cNvSpPr>
              <a:spLocks noChangeArrowheads="1"/>
            </p:cNvSpPr>
            <p:nvPr/>
          </p:nvSpPr>
          <p:spPr bwMode="auto">
            <a:xfrm>
              <a:off x="1801" y="799"/>
              <a:ext cx="4326" cy="325"/>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800" b="1">
                <a:solidFill>
                  <a:srgbClr val="FFFF00"/>
                </a:solidFill>
                <a:effectLst>
                  <a:outerShdw blurRad="38100" dist="38100" dir="2700000" algn="tl">
                    <a:srgbClr val="C0C0C0"/>
                  </a:outerShdw>
                </a:effectLst>
                <a:latin typeface="Arial" charset="0"/>
              </a:endParaRPr>
            </a:p>
          </p:txBody>
        </p:sp>
        <p:sp>
          <p:nvSpPr>
            <p:cNvPr id="72" name="Rectangle 71"/>
            <p:cNvSpPr>
              <a:spLocks noChangeArrowheads="1"/>
            </p:cNvSpPr>
            <p:nvPr/>
          </p:nvSpPr>
          <p:spPr bwMode="auto">
            <a:xfrm>
              <a:off x="5296" y="2018"/>
              <a:ext cx="128" cy="248"/>
            </a:xfrm>
            <a:prstGeom prst="rect">
              <a:avLst/>
            </a:prstGeom>
            <a:noFill/>
            <a:ln w="12700">
              <a:noFill/>
              <a:miter lim="800000"/>
              <a:headEnd/>
              <a:tailEnd/>
            </a:ln>
            <a:effectLst/>
          </p:spPr>
          <p:txBody>
            <a:bodyPr wrap="none"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sp>
          <p:nvSpPr>
            <p:cNvPr id="73" name="Rectangle 72"/>
            <p:cNvSpPr>
              <a:spLocks noChangeArrowheads="1"/>
            </p:cNvSpPr>
            <p:nvPr/>
          </p:nvSpPr>
          <p:spPr bwMode="auto">
            <a:xfrm>
              <a:off x="745" y="2545"/>
              <a:ext cx="822" cy="248"/>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sp>
          <p:nvSpPr>
            <p:cNvPr id="74" name="Rectangle 73"/>
            <p:cNvSpPr>
              <a:spLocks noChangeArrowheads="1"/>
            </p:cNvSpPr>
            <p:nvPr/>
          </p:nvSpPr>
          <p:spPr bwMode="auto">
            <a:xfrm>
              <a:off x="3625" y="2833"/>
              <a:ext cx="2454" cy="248"/>
            </a:xfrm>
            <a:prstGeom prst="rect">
              <a:avLst/>
            </a:prstGeom>
            <a:noFill/>
            <a:ln w="12700">
              <a:noFill/>
              <a:miter lim="800000"/>
              <a:headEnd/>
              <a:tailEnd/>
            </a:ln>
            <a:effectLst/>
          </p:spPr>
          <p:txBody>
            <a:bodyPr lIns="90488" tIns="44450" rIns="90488" bIns="44450">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0" hangingPunct="0">
                <a:defRPr/>
              </a:pPr>
              <a:endParaRPr lang="fr-FR" sz="2000">
                <a:solidFill>
                  <a:srgbClr val="FFFF00"/>
                </a:solidFill>
                <a:effectLst>
                  <a:outerShdw blurRad="38100" dist="38100" dir="2700000" algn="tl">
                    <a:srgbClr val="C0C0C0"/>
                  </a:outerShdw>
                </a:effectLst>
                <a:latin typeface="Arial" charset="0"/>
              </a:endParaRPr>
            </a:p>
          </p:txBody>
        </p:sp>
      </p:grpSp>
      <p:sp>
        <p:nvSpPr>
          <p:cNvPr id="53" name="Rectangle 52"/>
          <p:cNvSpPr>
            <a:spLocks noChangeArrowheads="1"/>
          </p:cNvSpPr>
          <p:nvPr/>
        </p:nvSpPr>
        <p:spPr bwMode="auto">
          <a:xfrm>
            <a:off x="1196781" y="4119917"/>
            <a:ext cx="174220" cy="592310"/>
          </a:xfrm>
          <a:prstGeom prst="rect">
            <a:avLst/>
          </a:prstGeom>
          <a:solidFill>
            <a:srgbClr val="00FFFF">
              <a:alpha val="47842"/>
            </a:srgbClr>
          </a:solidFill>
          <a:ln w="19050">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75" name="Rectangle 74"/>
          <p:cNvSpPr/>
          <p:nvPr/>
        </p:nvSpPr>
        <p:spPr>
          <a:xfrm>
            <a:off x="2009581" y="4511846"/>
            <a:ext cx="4572000" cy="369332"/>
          </a:xfrm>
          <a:prstGeom prst="rect">
            <a:avLst/>
          </a:prstGeom>
        </p:spPr>
        <p:txBody>
          <a:bodyPr>
            <a:spAutoFit/>
          </a:bodyPr>
          <a:lstStyle/>
          <a:p>
            <a:r>
              <a:rPr lang="fr-FR" altLang="fr-FR" b="1" dirty="0">
                <a:latin typeface="Times New Roman" pitchFamily="18" charset="0"/>
              </a:rPr>
              <a:t>Si N+ </a:t>
            </a:r>
            <a:r>
              <a:rPr lang="fr-FR" altLang="fr-FR" b="1" dirty="0" smtClean="0">
                <a:latin typeface="Times New Roman" pitchFamily="18" charset="0"/>
              </a:rPr>
              <a:t>massif</a:t>
            </a:r>
            <a:endParaRPr lang="fr-FR" altLang="fr-FR" b="1" dirty="0">
              <a:latin typeface="Times New Roman" pitchFamily="18" charset="0"/>
            </a:endParaRPr>
          </a:p>
        </p:txBody>
      </p:sp>
      <p:sp>
        <p:nvSpPr>
          <p:cNvPr id="76" name="Rectangle 75"/>
          <p:cNvSpPr/>
          <p:nvPr/>
        </p:nvSpPr>
        <p:spPr>
          <a:xfrm>
            <a:off x="4016754" y="3081885"/>
            <a:ext cx="4788024" cy="2246769"/>
          </a:xfrm>
          <a:prstGeom prst="rect">
            <a:avLst/>
          </a:prstGeom>
        </p:spPr>
        <p:txBody>
          <a:bodyPr wrap="square">
            <a:spAutoFit/>
          </a:bodyPr>
          <a:lstStyle/>
          <a:p>
            <a:pPr lvl="1"/>
            <a:r>
              <a:rPr lang="fr-FR" altLang="fr-FR" sz="2000" dirty="0" smtClean="0"/>
              <a:t>Si envahissement ganglionnaire axillaire massif et/ou si ganglion visualisé sur une imagerie</a:t>
            </a:r>
          </a:p>
          <a:p>
            <a:pPr lvl="1"/>
            <a:r>
              <a:rPr lang="fr-FR" altLang="fr-FR" sz="2000" dirty="0" smtClean="0"/>
              <a:t>Effet </a:t>
            </a:r>
            <a:r>
              <a:rPr lang="fr-FR" altLang="fr-FR" sz="2000" dirty="0"/>
              <a:t>bénéfique sur la survie dans les premières années mais …</a:t>
            </a:r>
          </a:p>
          <a:p>
            <a:pPr lvl="1"/>
            <a:r>
              <a:rPr lang="fr-FR" altLang="fr-FR" sz="2000" dirty="0"/>
              <a:t>Effet délétère à long terme, en raison des complications cardiaques.</a:t>
            </a:r>
          </a:p>
        </p:txBody>
      </p:sp>
      <p:sp>
        <p:nvSpPr>
          <p:cNvPr id="3" name="Espace réservé du numéro de diapositive 2"/>
          <p:cNvSpPr>
            <a:spLocks noGrp="1"/>
          </p:cNvSpPr>
          <p:nvPr>
            <p:ph type="sldNum" sz="quarter" idx="12"/>
          </p:nvPr>
        </p:nvSpPr>
        <p:spPr>
          <a:xfrm>
            <a:off x="8244408" y="55548"/>
            <a:ext cx="762000" cy="365125"/>
          </a:xfrm>
        </p:spPr>
        <p:txBody>
          <a:bodyPr/>
          <a:lstStyle/>
          <a:p>
            <a:fld id="{BFBC3150-ACAE-4811-9650-668F0020AE14}" type="slidenum">
              <a:rPr lang="fr-FR" smtClean="0"/>
              <a:t>30</a:t>
            </a:fld>
            <a:endParaRPr lang="fr-FR" dirty="0"/>
          </a:p>
        </p:txBody>
      </p:sp>
    </p:spTree>
    <p:extLst>
      <p:ext uri="{BB962C8B-B14F-4D97-AF65-F5344CB8AC3E}">
        <p14:creationId xmlns:p14="http://schemas.microsoft.com/office/powerpoint/2010/main" val="16150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altLang="fr-FR" sz="3700" dirty="0"/>
              <a:t>L</a:t>
            </a:r>
            <a:r>
              <a:rPr lang="fr-FR" altLang="fr-FR" sz="3700" dirty="0" smtClean="0"/>
              <a:t>a </a:t>
            </a:r>
            <a:r>
              <a:rPr lang="fr-FR" altLang="fr-FR" sz="3700" dirty="0"/>
              <a:t>radiothérapie </a:t>
            </a:r>
            <a:r>
              <a:rPr lang="fr-FR" altLang="fr-FR" sz="3700" dirty="0" smtClean="0"/>
              <a:t>exclusive:</a:t>
            </a:r>
            <a:endParaRPr lang="fr-FR" sz="3700" dirty="0"/>
          </a:p>
        </p:txBody>
      </p:sp>
      <p:sp>
        <p:nvSpPr>
          <p:cNvPr id="3" name="Espace réservé du contenu 2"/>
          <p:cNvSpPr>
            <a:spLocks noGrp="1"/>
          </p:cNvSpPr>
          <p:nvPr>
            <p:ph idx="1"/>
          </p:nvPr>
        </p:nvSpPr>
        <p:spPr>
          <a:xfrm>
            <a:off x="467544" y="2276872"/>
            <a:ext cx="8229600" cy="2692896"/>
          </a:xfrm>
        </p:spPr>
        <p:txBody>
          <a:bodyPr>
            <a:normAutofit/>
          </a:bodyPr>
          <a:lstStyle/>
          <a:p>
            <a:pPr marL="137160" indent="0">
              <a:buNone/>
            </a:pPr>
            <a:endParaRPr lang="fr-FR" dirty="0" smtClean="0"/>
          </a:p>
          <a:p>
            <a:pPr>
              <a:buFont typeface="Arial" panose="020B0604020202020204" pitchFamily="34" charset="0"/>
              <a:buChar char="•"/>
            </a:pPr>
            <a:r>
              <a:rPr lang="fr-FR" dirty="0" smtClean="0"/>
              <a:t>RHE </a:t>
            </a:r>
            <a:r>
              <a:rPr lang="fr-FR" dirty="0"/>
              <a:t>exclusive </a:t>
            </a:r>
            <a:r>
              <a:rPr lang="fr-FR" dirty="0" smtClean="0"/>
              <a:t>: Contre indications de l’Anesthésie Générale.</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316416" y="44624"/>
            <a:ext cx="762000" cy="365125"/>
          </a:xfrm>
        </p:spPr>
        <p:txBody>
          <a:bodyPr/>
          <a:lstStyle/>
          <a:p>
            <a:fld id="{BFBC3150-ACAE-4811-9650-668F0020AE14}" type="slidenum">
              <a:rPr lang="fr-FR" smtClean="0"/>
              <a:t>31</a:t>
            </a:fld>
            <a:endParaRPr lang="fr-FR" dirty="0"/>
          </a:p>
        </p:txBody>
      </p:sp>
    </p:spTree>
    <p:extLst>
      <p:ext uri="{BB962C8B-B14F-4D97-AF65-F5344CB8AC3E}">
        <p14:creationId xmlns:p14="http://schemas.microsoft.com/office/powerpoint/2010/main" val="865310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fontScale="90000"/>
          </a:bodyPr>
          <a:lstStyle/>
          <a:p>
            <a:r>
              <a:rPr lang="fr-FR" dirty="0" smtClean="0"/>
              <a:t>Rappels dosimétriques Irradiation mammaire:</a:t>
            </a:r>
            <a:endParaRPr lang="fr-FR" dirty="0"/>
          </a:p>
        </p:txBody>
      </p:sp>
      <p:sp>
        <p:nvSpPr>
          <p:cNvPr id="3" name="Espace réservé du contenu 2"/>
          <p:cNvSpPr>
            <a:spLocks noGrp="1"/>
          </p:cNvSpPr>
          <p:nvPr>
            <p:ph idx="1"/>
          </p:nvPr>
        </p:nvSpPr>
        <p:spPr>
          <a:xfrm>
            <a:off x="0" y="1556792"/>
            <a:ext cx="8592751" cy="4824536"/>
          </a:xfrm>
        </p:spPr>
        <p:txBody>
          <a:bodyPr/>
          <a:lstStyle/>
          <a:p>
            <a:pPr marL="137160" indent="0">
              <a:buNone/>
            </a:pPr>
            <a:r>
              <a:rPr lang="fr-FR" sz="2000" dirty="0" smtClean="0"/>
              <a:t>	</a:t>
            </a:r>
            <a:r>
              <a:rPr lang="fr-FR" sz="2400" dirty="0" smtClean="0"/>
              <a:t>Depuis environ 4 ans, on utilise une technique d’irradiation dite </a:t>
            </a:r>
            <a:r>
              <a:rPr lang="fr-FR" sz="2400" b="1" dirty="0" smtClean="0">
                <a:solidFill>
                  <a:srgbClr val="FFFF00"/>
                </a:solidFill>
              </a:rPr>
              <a:t>asymétrique</a:t>
            </a:r>
            <a:r>
              <a:rPr lang="fr-FR" sz="2400" dirty="0" smtClean="0"/>
              <a:t> et on a en même temps </a:t>
            </a:r>
            <a:r>
              <a:rPr lang="fr-FR" sz="2400" b="1" dirty="0" smtClean="0">
                <a:solidFill>
                  <a:srgbClr val="FFFF00"/>
                </a:solidFill>
              </a:rPr>
              <a:t>supprimé l’utilisation des filtres en coins.</a:t>
            </a:r>
            <a:endParaRPr lang="fr-FR" sz="2400" b="1" dirty="0">
              <a:solidFill>
                <a:srgbClr val="FFFF00"/>
              </a:solidFill>
            </a:endParaRPr>
          </a:p>
          <a:p>
            <a:pPr marL="137160" indent="0">
              <a:buNone/>
            </a:pPr>
            <a:r>
              <a:rPr lang="fr-FR" sz="2400" b="1" i="1" u="sng" dirty="0" smtClean="0"/>
              <a:t>Plusieurs intérêts : </a:t>
            </a:r>
            <a:endParaRPr lang="fr-FR" sz="2400" dirty="0" smtClean="0"/>
          </a:p>
          <a:p>
            <a:pPr marL="137160" indent="0">
              <a:buNone/>
            </a:pPr>
            <a:r>
              <a:rPr lang="fr-FR" sz="2400" dirty="0" smtClean="0"/>
              <a:t>1.La suppression des filtres en coins a été remplacé par la création de </a:t>
            </a:r>
            <a:r>
              <a:rPr lang="fr-FR" sz="2400" b="1" dirty="0" smtClean="0">
                <a:solidFill>
                  <a:srgbClr val="FFFF00"/>
                </a:solidFill>
              </a:rPr>
              <a:t>faisceaux réduits</a:t>
            </a:r>
            <a:r>
              <a:rPr lang="fr-FR" sz="2400" dirty="0" smtClean="0"/>
              <a:t>, ce qui a pour intérêt principal d’éviter toutes les erreurs possibles liées a l’utilisation des filtres en coins (erreur de positionnement ou carrément oubli de les mettre en place).</a:t>
            </a:r>
          </a:p>
          <a:p>
            <a:pPr marL="137160" indent="0">
              <a:buNone/>
            </a:pPr>
            <a:r>
              <a:rPr lang="fr-FR" sz="2400" dirty="0" smtClean="0"/>
              <a:t>2.Une </a:t>
            </a:r>
            <a:r>
              <a:rPr lang="fr-FR" sz="2400" b="1" dirty="0" smtClean="0">
                <a:solidFill>
                  <a:srgbClr val="FFFF00"/>
                </a:solidFill>
              </a:rPr>
              <a:t>DSP plus reproductible</a:t>
            </a:r>
            <a:r>
              <a:rPr lang="fr-FR" sz="2400" dirty="0"/>
              <a:t> </a:t>
            </a:r>
            <a:r>
              <a:rPr lang="fr-FR" sz="2400" dirty="0" smtClean="0"/>
              <a:t>et un </a:t>
            </a:r>
            <a:r>
              <a:rPr lang="fr-FR" sz="2400" b="1" dirty="0" err="1" smtClean="0">
                <a:solidFill>
                  <a:srgbClr val="FFFF00"/>
                </a:solidFill>
              </a:rPr>
              <a:t>isocentre</a:t>
            </a:r>
            <a:r>
              <a:rPr lang="fr-FR" sz="2400" b="1" dirty="0" smtClean="0">
                <a:solidFill>
                  <a:srgbClr val="FFFF00"/>
                </a:solidFill>
              </a:rPr>
              <a:t> plus fiable</a:t>
            </a:r>
            <a:r>
              <a:rPr lang="fr-FR" sz="2400" dirty="0" smtClean="0"/>
              <a:t> car placés au plus proche de la ligne médiane.</a:t>
            </a:r>
            <a:endParaRPr lang="fr-FR" sz="2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98040" y="5445224"/>
            <a:ext cx="4968552" cy="369332"/>
          </a:xfrm>
          <a:prstGeom prst="rect">
            <a:avLst/>
          </a:prstGeom>
          <a:noFill/>
        </p:spPr>
        <p:txBody>
          <a:bodyPr wrap="square" rtlCol="0">
            <a:spAutoFit/>
          </a:bodyPr>
          <a:lstStyle/>
          <a:p>
            <a:r>
              <a:rPr lang="fr-FR" dirty="0"/>
              <a:t> </a:t>
            </a:r>
          </a:p>
        </p:txBody>
      </p:sp>
      <p:sp>
        <p:nvSpPr>
          <p:cNvPr id="7" name="Espace réservé du numéro de diapositive 6"/>
          <p:cNvSpPr>
            <a:spLocks noGrp="1"/>
          </p:cNvSpPr>
          <p:nvPr>
            <p:ph type="sldNum" sz="quarter" idx="12"/>
          </p:nvPr>
        </p:nvSpPr>
        <p:spPr>
          <a:xfrm>
            <a:off x="8244408" y="3012"/>
            <a:ext cx="762000" cy="365125"/>
          </a:xfrm>
        </p:spPr>
        <p:txBody>
          <a:bodyPr/>
          <a:lstStyle/>
          <a:p>
            <a:fld id="{BFBC3150-ACAE-4811-9650-668F0020AE14}" type="slidenum">
              <a:rPr lang="fr-FR" smtClean="0"/>
              <a:t>32</a:t>
            </a:fld>
            <a:endParaRPr lang="fr-FR" dirty="0"/>
          </a:p>
        </p:txBody>
      </p:sp>
    </p:spTree>
    <p:extLst>
      <p:ext uri="{BB962C8B-B14F-4D97-AF65-F5344CB8AC3E}">
        <p14:creationId xmlns:p14="http://schemas.microsoft.com/office/powerpoint/2010/main" val="80771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212" y="-99392"/>
            <a:ext cx="9144000" cy="1584176"/>
          </a:xfrm>
        </p:spPr>
        <p:txBody>
          <a:bodyPr>
            <a:normAutofit fontScale="90000"/>
          </a:bodyPr>
          <a:lstStyle/>
          <a:p>
            <a:r>
              <a:rPr lang="fr-FR" dirty="0"/>
              <a:t>Rappels dosimétriques Irradiation </a:t>
            </a:r>
            <a:r>
              <a:rPr lang="fr-FR" dirty="0" smtClean="0"/>
              <a:t>mammaire en </a:t>
            </a:r>
            <a:r>
              <a:rPr lang="fr-FR" dirty="0" err="1" smtClean="0"/>
              <a:t>Tomothérapie</a:t>
            </a:r>
            <a:r>
              <a:rPr lang="fr-FR" dirty="0" smtClean="0"/>
              <a:t> :</a:t>
            </a:r>
            <a:endParaRPr lang="fr-FR" dirty="0"/>
          </a:p>
        </p:txBody>
      </p:sp>
      <p:sp>
        <p:nvSpPr>
          <p:cNvPr id="3" name="Espace réservé du contenu 2"/>
          <p:cNvSpPr>
            <a:spLocks noGrp="1"/>
          </p:cNvSpPr>
          <p:nvPr>
            <p:ph idx="1"/>
          </p:nvPr>
        </p:nvSpPr>
        <p:spPr>
          <a:xfrm>
            <a:off x="0" y="1484784"/>
            <a:ext cx="9144000" cy="5589240"/>
          </a:xfrm>
        </p:spPr>
        <p:txBody>
          <a:bodyPr>
            <a:normAutofit/>
          </a:bodyPr>
          <a:lstStyle/>
          <a:p>
            <a:pPr marL="137160" indent="0">
              <a:buNone/>
            </a:pPr>
            <a:r>
              <a:rPr lang="fr-FR" sz="2400" dirty="0" smtClean="0"/>
              <a:t>Traitement d’un sein complet:</a:t>
            </a:r>
            <a:endParaRPr lang="fr-FR" sz="2400" u="sng" dirty="0" smtClean="0"/>
          </a:p>
          <a:p>
            <a:pPr marL="137160" indent="0">
              <a:buNone/>
            </a:pPr>
            <a:r>
              <a:rPr lang="fr-FR" sz="2000" dirty="0" smtClean="0"/>
              <a:t>Intérêts:</a:t>
            </a:r>
          </a:p>
          <a:p>
            <a:pPr>
              <a:buFont typeface="Arial" panose="020B0604020202020204" pitchFamily="34" charset="0"/>
              <a:buChar char="•"/>
            </a:pPr>
            <a:r>
              <a:rPr lang="fr-FR" sz="2000" dirty="0" smtClean="0"/>
              <a:t>Plus de jonction de champs, plus de problème de recoupes (TLI),</a:t>
            </a:r>
          </a:p>
          <a:p>
            <a:pPr>
              <a:buFont typeface="Arial" panose="020B0604020202020204" pitchFamily="34" charset="0"/>
              <a:buChar char="•"/>
            </a:pPr>
            <a:r>
              <a:rPr lang="fr-FR" sz="2000" dirty="0" smtClean="0"/>
              <a:t>Modulation augmentée : meilleure protection OAR,</a:t>
            </a:r>
          </a:p>
          <a:p>
            <a:pPr>
              <a:buFont typeface="Arial" panose="020B0604020202020204" pitchFamily="34" charset="0"/>
              <a:buChar char="•"/>
            </a:pPr>
            <a:r>
              <a:rPr lang="fr-FR" sz="2000" dirty="0" smtClean="0"/>
              <a:t>Un seul positionnement,</a:t>
            </a:r>
          </a:p>
          <a:p>
            <a:pPr>
              <a:buFont typeface="Arial" panose="020B0604020202020204" pitchFamily="34" charset="0"/>
              <a:buChar char="•"/>
            </a:pPr>
            <a:r>
              <a:rPr lang="fr-FR" sz="2000" dirty="0" smtClean="0"/>
              <a:t>Meilleure qualité d’image : IV vs MVCT, 3D vs 2D,</a:t>
            </a:r>
          </a:p>
          <a:p>
            <a:pPr>
              <a:buFont typeface="Arial" panose="020B0604020202020204" pitchFamily="34" charset="0"/>
              <a:buChar char="•"/>
            </a:pPr>
            <a:r>
              <a:rPr lang="fr-FR" sz="2000" dirty="0" smtClean="0"/>
              <a:t>Meilleure couverture dose/volume,</a:t>
            </a:r>
          </a:p>
          <a:p>
            <a:pPr>
              <a:buFont typeface="Arial" panose="020B0604020202020204" pitchFamily="34" charset="0"/>
              <a:buChar char="•"/>
            </a:pPr>
            <a:r>
              <a:rPr lang="fr-FR" sz="2000" dirty="0" smtClean="0"/>
              <a:t>Meilleure homogénéité de la dose dans les volumes cibles,</a:t>
            </a:r>
          </a:p>
          <a:p>
            <a:pPr marL="137160" indent="0">
              <a:buNone/>
            </a:pPr>
            <a:endParaRPr lang="fr-FR" sz="2000" dirty="0" smtClean="0"/>
          </a:p>
          <a:p>
            <a:pPr marL="137160" indent="0">
              <a:buNone/>
            </a:pPr>
            <a:r>
              <a:rPr lang="fr-FR" sz="2000" dirty="0" smtClean="0"/>
              <a:t>Points négatifs: </a:t>
            </a:r>
          </a:p>
          <a:p>
            <a:pPr>
              <a:buFont typeface="Arial" panose="020B0604020202020204" pitchFamily="34" charset="0"/>
              <a:buChar char="•"/>
            </a:pPr>
            <a:r>
              <a:rPr lang="fr-FR" sz="2000" dirty="0" smtClean="0"/>
              <a:t>Faibles doses plus importantes qu’en classique, (sein </a:t>
            </a:r>
            <a:r>
              <a:rPr lang="fr-FR" sz="2000" dirty="0" err="1" smtClean="0"/>
              <a:t>contro-lat</a:t>
            </a:r>
            <a:r>
              <a:rPr lang="fr-FR" sz="2000" dirty="0" smtClean="0"/>
              <a:t>, tissu sains autres que OAR),</a:t>
            </a:r>
          </a:p>
          <a:p>
            <a:pPr>
              <a:buFont typeface="Arial" panose="020B0604020202020204" pitchFamily="34" charset="0"/>
              <a:buChar char="•"/>
            </a:pPr>
            <a:r>
              <a:rPr lang="fr-FR" sz="2000" dirty="0" smtClean="0"/>
              <a:t>Contention </a:t>
            </a:r>
            <a:r>
              <a:rPr lang="fr-FR" sz="2000" dirty="0" err="1" smtClean="0"/>
              <a:t>tomo</a:t>
            </a:r>
            <a:r>
              <a:rPr lang="fr-FR" sz="2000" dirty="0" smtClean="0"/>
              <a:t> sein pas forcément idéale, problèmes lors de l’installation. </a:t>
            </a:r>
            <a:endParaRPr lang="fr-FR" sz="2000" dirty="0"/>
          </a:p>
        </p:txBody>
      </p:sp>
      <p:sp>
        <p:nvSpPr>
          <p:cNvPr id="4" name="Espace réservé du numéro de diapositive 3"/>
          <p:cNvSpPr>
            <a:spLocks noGrp="1"/>
          </p:cNvSpPr>
          <p:nvPr>
            <p:ph type="sldNum" sz="quarter" idx="12"/>
          </p:nvPr>
        </p:nvSpPr>
        <p:spPr>
          <a:xfrm>
            <a:off x="8244408" y="17025"/>
            <a:ext cx="762000" cy="365125"/>
          </a:xfrm>
        </p:spPr>
        <p:txBody>
          <a:bodyPr/>
          <a:lstStyle/>
          <a:p>
            <a:fld id="{BFBC3150-ACAE-4811-9650-668F0020AE14}" type="slidenum">
              <a:rPr lang="fr-FR" smtClean="0"/>
              <a:t>33</a:t>
            </a:fld>
            <a:endParaRPr lang="fr-FR"/>
          </a:p>
        </p:txBody>
      </p:sp>
      <p:pic>
        <p:nvPicPr>
          <p:cNvPr id="5"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733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768" y="319129"/>
            <a:ext cx="8229600" cy="1143000"/>
          </a:xfrm>
        </p:spPr>
        <p:txBody>
          <a:bodyPr>
            <a:normAutofit fontScale="90000"/>
          </a:bodyPr>
          <a:lstStyle/>
          <a:p>
            <a:r>
              <a:rPr lang="fr-FR" dirty="0" smtClean="0"/>
              <a:t>Dosimétrie d’un sein complet en </a:t>
            </a:r>
            <a:r>
              <a:rPr lang="fr-FR" dirty="0" err="1" smtClean="0"/>
              <a:t>tomothérapie</a:t>
            </a:r>
            <a:r>
              <a:rPr lang="fr-FR" dirty="0" smtClean="0"/>
              <a:t>:</a:t>
            </a:r>
            <a:endParaRPr lang="fr-FR" dirty="0"/>
          </a:p>
        </p:txBody>
      </p:sp>
      <p:sp>
        <p:nvSpPr>
          <p:cNvPr id="4" name="Espace réservé du numéro de diapositive 3"/>
          <p:cNvSpPr>
            <a:spLocks noGrp="1"/>
          </p:cNvSpPr>
          <p:nvPr>
            <p:ph type="sldNum" sz="quarter" idx="12"/>
          </p:nvPr>
        </p:nvSpPr>
        <p:spPr>
          <a:xfrm>
            <a:off x="8221664" y="116632"/>
            <a:ext cx="751656" cy="365125"/>
          </a:xfrm>
        </p:spPr>
        <p:txBody>
          <a:bodyPr/>
          <a:lstStyle/>
          <a:p>
            <a:fld id="{BFBC3150-ACAE-4811-9650-668F0020AE14}" type="slidenum">
              <a:rPr lang="fr-FR" smtClean="0"/>
              <a:t>34</a:t>
            </a:fld>
            <a:endParaRPr lang="fr-FR"/>
          </a:p>
        </p:txBody>
      </p:sp>
      <p:pic>
        <p:nvPicPr>
          <p:cNvPr id="5" name="Espace réservé du contenu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227" t="20790" r="885" b="7701"/>
          <a:stretch/>
        </p:blipFill>
        <p:spPr>
          <a:xfrm>
            <a:off x="1259632" y="1675186"/>
            <a:ext cx="6616044" cy="4549937"/>
          </a:xfrm>
          <a:prstGeom prst="rect">
            <a:avLst/>
          </a:prstGeom>
        </p:spPr>
      </p:pic>
      <p:sp>
        <p:nvSpPr>
          <p:cNvPr id="7" name="ZoneTexte 6"/>
          <p:cNvSpPr txBox="1"/>
          <p:nvPr/>
        </p:nvSpPr>
        <p:spPr>
          <a:xfrm>
            <a:off x="453656" y="1277463"/>
            <a:ext cx="4015940" cy="369332"/>
          </a:xfrm>
          <a:prstGeom prst="rect">
            <a:avLst/>
          </a:prstGeom>
          <a:noFill/>
        </p:spPr>
        <p:txBody>
          <a:bodyPr wrap="square" rtlCol="0">
            <a:spAutoFit/>
          </a:bodyPr>
          <a:lstStyle/>
          <a:p>
            <a:pPr algn="ctr"/>
            <a:r>
              <a:rPr lang="fr-FR" dirty="0" smtClean="0"/>
              <a:t> </a:t>
            </a:r>
            <a:endParaRPr lang="fr-FR" dirty="0"/>
          </a:p>
        </p:txBody>
      </p:sp>
      <p:pic>
        <p:nvPicPr>
          <p:cNvPr id="9"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906" y="6225123"/>
            <a:ext cx="1152706" cy="62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22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9392"/>
            <a:ext cx="8229600" cy="1143000"/>
          </a:xfrm>
        </p:spPr>
        <p:txBody>
          <a:bodyPr/>
          <a:lstStyle/>
          <a:p>
            <a:r>
              <a:rPr lang="fr-FR" dirty="0" smtClean="0"/>
              <a:t>La curiethérapie:</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rie sei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3" y="977183"/>
            <a:ext cx="2286000" cy="195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rie sei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3" y="3017984"/>
            <a:ext cx="2286000" cy="188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04113" y="1340956"/>
            <a:ext cx="6750496" cy="3139321"/>
          </a:xfrm>
          <a:prstGeom prst="rect">
            <a:avLst/>
          </a:prstGeom>
        </p:spPr>
        <p:txBody>
          <a:bodyPr wrap="square">
            <a:spAutoFit/>
          </a:bodyPr>
          <a:lstStyle/>
          <a:p>
            <a:pPr marL="285750" indent="-285750">
              <a:buFont typeface="Arial" panose="020B0604020202020204" pitchFamily="34" charset="0"/>
              <a:buChar char="•"/>
            </a:pPr>
            <a:r>
              <a:rPr lang="fr-FR" dirty="0"/>
              <a:t>T</a:t>
            </a:r>
            <a:r>
              <a:rPr lang="fr-FR" dirty="0" smtClean="0"/>
              <a:t>echnique qui </a:t>
            </a:r>
            <a:r>
              <a:rPr lang="fr-FR" dirty="0"/>
              <a:t>consiste à </a:t>
            </a:r>
            <a:r>
              <a:rPr lang="fr-FR" dirty="0" smtClean="0"/>
              <a:t>positionner des vecteurs (cathéters) dans lesquels une source radioactive (projecteur de source) ira cheminer un certains nombre de minutes par heure &gt; PULSES.</a:t>
            </a:r>
          </a:p>
          <a:p>
            <a:pPr marL="285750" indent="-285750">
              <a:buFont typeface="Arial" panose="020B0604020202020204" pitchFamily="34" charset="0"/>
              <a:buChar char="•"/>
            </a:pPr>
            <a:r>
              <a:rPr lang="fr-FR" dirty="0"/>
              <a:t>P</a:t>
            </a:r>
            <a:r>
              <a:rPr lang="fr-FR" dirty="0" smtClean="0"/>
              <a:t>eut </a:t>
            </a:r>
            <a:r>
              <a:rPr lang="fr-FR" dirty="0"/>
              <a:t>être utilisée pour traiter un cancer du sein après une chirurgie conservatrice, </a:t>
            </a:r>
            <a:r>
              <a:rPr lang="fr-FR" dirty="0" smtClean="0"/>
              <a:t>lorsqu'un </a:t>
            </a:r>
            <a:r>
              <a:rPr lang="fr-FR" dirty="0" err="1" smtClean="0"/>
              <a:t>boost</a:t>
            </a:r>
            <a:r>
              <a:rPr lang="fr-FR" dirty="0" smtClean="0"/>
              <a:t> dans </a:t>
            </a:r>
            <a:r>
              <a:rPr lang="fr-FR" dirty="0"/>
              <a:t>la zone opérée </a:t>
            </a:r>
            <a:r>
              <a:rPr lang="fr-FR" dirty="0" smtClean="0"/>
              <a:t>est </a:t>
            </a:r>
            <a:r>
              <a:rPr lang="fr-FR" dirty="0"/>
              <a:t>nécessaire après la radiothérapie externe de la glande </a:t>
            </a:r>
            <a:r>
              <a:rPr lang="fr-FR" dirty="0" smtClean="0"/>
              <a:t>mammaire.</a:t>
            </a:r>
          </a:p>
          <a:p>
            <a:pPr marL="285750" indent="-285750">
              <a:buFont typeface="Arial" panose="020B0604020202020204" pitchFamily="34" charset="0"/>
              <a:buChar char="•"/>
            </a:pPr>
            <a:r>
              <a:rPr lang="fr-FR" dirty="0" smtClean="0"/>
              <a:t>Le </a:t>
            </a:r>
            <a:r>
              <a:rPr lang="fr-FR" dirty="0" err="1" smtClean="0"/>
              <a:t>radioisotope</a:t>
            </a:r>
            <a:r>
              <a:rPr lang="fr-FR" dirty="0"/>
              <a:t> </a:t>
            </a:r>
            <a:r>
              <a:rPr lang="fr-FR" dirty="0" smtClean="0"/>
              <a:t>utilisé est l'Iridium </a:t>
            </a:r>
            <a:r>
              <a:rPr lang="fr-FR" dirty="0"/>
              <a:t>192. Il dégage une faible énergie sous forme de rayonnement, et est de ce fait rapidement absorbé par les tissus </a:t>
            </a:r>
            <a:r>
              <a:rPr lang="fr-FR" dirty="0" smtClean="0"/>
              <a:t>avoisinants.</a:t>
            </a:r>
            <a:endParaRPr lang="fr-FR" dirty="0"/>
          </a:p>
        </p:txBody>
      </p:sp>
      <p:sp>
        <p:nvSpPr>
          <p:cNvPr id="3" name="Espace réservé du numéro de diapositive 2"/>
          <p:cNvSpPr>
            <a:spLocks noGrp="1"/>
          </p:cNvSpPr>
          <p:nvPr>
            <p:ph type="sldNum" sz="quarter" idx="12"/>
          </p:nvPr>
        </p:nvSpPr>
        <p:spPr>
          <a:xfrm>
            <a:off x="8296346" y="116632"/>
            <a:ext cx="762000" cy="365125"/>
          </a:xfrm>
        </p:spPr>
        <p:txBody>
          <a:bodyPr/>
          <a:lstStyle/>
          <a:p>
            <a:fld id="{BFBC3150-ACAE-4811-9650-668F0020AE14}" type="slidenum">
              <a:rPr lang="fr-FR" smtClean="0"/>
              <a:t>35</a:t>
            </a:fld>
            <a:endParaRPr lang="fr-FR" dirty="0"/>
          </a:p>
        </p:txBody>
      </p:sp>
      <p:sp>
        <p:nvSpPr>
          <p:cNvPr id="8" name="Espace réservé du contenu 2"/>
          <p:cNvSpPr>
            <a:spLocks noGrp="1"/>
          </p:cNvSpPr>
          <p:nvPr>
            <p:ph idx="1"/>
          </p:nvPr>
        </p:nvSpPr>
        <p:spPr>
          <a:xfrm>
            <a:off x="683568" y="5229200"/>
            <a:ext cx="6646586" cy="1104732"/>
          </a:xfrm>
        </p:spPr>
        <p:txBody>
          <a:bodyPr>
            <a:normAutofit/>
          </a:bodyPr>
          <a:lstStyle/>
          <a:p>
            <a:pPr marL="137160" indent="0">
              <a:buNone/>
            </a:pPr>
            <a:r>
              <a:rPr lang="fr-FR" sz="1800" i="1" dirty="0"/>
              <a:t>Curiethérapie faite au CLB : Situation de récidive locale d’un cancer du sein déjà traité par radiothérapie = traitement de rattrapage après mastectomie. </a:t>
            </a:r>
          </a:p>
        </p:txBody>
      </p:sp>
    </p:spTree>
    <p:extLst>
      <p:ext uri="{BB962C8B-B14F-4D97-AF65-F5344CB8AC3E}">
        <p14:creationId xmlns:p14="http://schemas.microsoft.com/office/powerpoint/2010/main" val="1445869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BUREAU\Z-RXT\dossiers perso\manue grange\101_03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749" y="1100418"/>
            <a:ext cx="6816758"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907704" y="285208"/>
            <a:ext cx="5256584" cy="723275"/>
          </a:xfrm>
          <a:prstGeom prst="rect">
            <a:avLst/>
          </a:prstGeom>
          <a:noFill/>
        </p:spPr>
        <p:txBody>
          <a:bodyPr wrap="square" rtlCol="0">
            <a:spAutoFit/>
          </a:bodyPr>
          <a:lstStyle/>
          <a:p>
            <a:pPr algn="ctr">
              <a:spcBef>
                <a:spcPct val="0"/>
              </a:spcBef>
            </a:pPr>
            <a:r>
              <a:rPr lang="fr-F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La curiethérapie: </a:t>
            </a:r>
          </a:p>
        </p:txBody>
      </p:sp>
      <p:sp>
        <p:nvSpPr>
          <p:cNvPr id="3" name="Espace réservé du numéro de diapositive 2"/>
          <p:cNvSpPr>
            <a:spLocks noGrp="1"/>
          </p:cNvSpPr>
          <p:nvPr>
            <p:ph type="sldNum" sz="quarter" idx="12"/>
          </p:nvPr>
        </p:nvSpPr>
        <p:spPr>
          <a:xfrm>
            <a:off x="8244408" y="102645"/>
            <a:ext cx="762000" cy="365125"/>
          </a:xfrm>
        </p:spPr>
        <p:txBody>
          <a:bodyPr/>
          <a:lstStyle/>
          <a:p>
            <a:fld id="{BFBC3150-ACAE-4811-9650-668F0020AE14}" type="slidenum">
              <a:rPr lang="fr-FR" smtClean="0"/>
              <a:t>36</a:t>
            </a:fld>
            <a:endParaRPr lang="fr-FR" dirty="0"/>
          </a:p>
        </p:txBody>
      </p:sp>
    </p:spTree>
    <p:extLst>
      <p:ext uri="{BB962C8B-B14F-4D97-AF65-F5344CB8AC3E}">
        <p14:creationId xmlns:p14="http://schemas.microsoft.com/office/powerpoint/2010/main" val="4095681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826"/>
            <a:ext cx="8229600" cy="1143000"/>
          </a:xfrm>
        </p:spPr>
        <p:txBody>
          <a:bodyPr/>
          <a:lstStyle/>
          <a:p>
            <a:r>
              <a:rPr lang="fr-FR" dirty="0" smtClean="0"/>
              <a:t>L’</a:t>
            </a:r>
            <a:r>
              <a:rPr lang="fr-FR" dirty="0" err="1" smtClean="0"/>
              <a:t>intrabeam</a:t>
            </a:r>
            <a:r>
              <a:rPr lang="fr-FR" dirty="0" smtClean="0"/>
              <a:t>:</a:t>
            </a:r>
            <a:endParaRPr lang="fr-FR" dirty="0"/>
          </a:p>
        </p:txBody>
      </p:sp>
      <p:sp>
        <p:nvSpPr>
          <p:cNvPr id="3" name="Espace réservé du contenu 2"/>
          <p:cNvSpPr>
            <a:spLocks noGrp="1"/>
          </p:cNvSpPr>
          <p:nvPr>
            <p:ph idx="1"/>
          </p:nvPr>
        </p:nvSpPr>
        <p:spPr>
          <a:xfrm>
            <a:off x="374340" y="2060848"/>
            <a:ext cx="8229600" cy="3240360"/>
          </a:xfrm>
        </p:spPr>
        <p:txBody>
          <a:bodyPr>
            <a:noAutofit/>
          </a:bodyPr>
          <a:lstStyle/>
          <a:p>
            <a:pPr>
              <a:buFont typeface="Arial" panose="020B0604020202020204" pitchFamily="34" charset="0"/>
              <a:buChar char="•"/>
            </a:pPr>
            <a:r>
              <a:rPr lang="fr-FR" sz="2400" dirty="0"/>
              <a:t>L’INTRABEAM est un équipement de dernière </a:t>
            </a:r>
            <a:r>
              <a:rPr lang="fr-FR" sz="2400" dirty="0" smtClean="0"/>
              <a:t>génération. </a:t>
            </a:r>
            <a:r>
              <a:rPr lang="fr-FR" sz="2400" dirty="0"/>
              <a:t>Cet appareil permet, pendant l’opération, de délivrer une irradiation unique juste après l’enlèvement de la tumeur. Elle est réalisée avec une dose unique élevée sur une zone à fort potentiel de récidive, tout en épargnant les organes à risque</a:t>
            </a:r>
            <a:r>
              <a:rPr lang="fr-FR" sz="2400" dirty="0" smtClean="0"/>
              <a:t>.</a:t>
            </a:r>
            <a:endParaRPr lang="fr-FR" sz="2400" dirty="0"/>
          </a:p>
          <a:p>
            <a:pPr>
              <a:buFont typeface="Arial" panose="020B0604020202020204" pitchFamily="34" charset="0"/>
              <a:buChar char="•"/>
            </a:pPr>
            <a:r>
              <a:rPr lang="fr-FR" sz="2400" dirty="0" smtClean="0"/>
              <a:t>L’</a:t>
            </a:r>
            <a:r>
              <a:rPr lang="fr-FR" sz="2400" dirty="0" err="1" smtClean="0"/>
              <a:t>intrabeam</a:t>
            </a:r>
            <a:r>
              <a:rPr lang="fr-FR" sz="2400" dirty="0" smtClean="0"/>
              <a:t> remplace uniquement le </a:t>
            </a:r>
            <a:r>
              <a:rPr lang="fr-FR" sz="2400" dirty="0" err="1" smtClean="0"/>
              <a:t>boost</a:t>
            </a:r>
            <a:r>
              <a:rPr lang="fr-FR" sz="2400" dirty="0" smtClean="0"/>
              <a:t> </a:t>
            </a:r>
            <a:r>
              <a:rPr lang="fr-FR" sz="2400" dirty="0" smtClean="0">
                <a:sym typeface="Wingdings" panose="05000000000000000000" pitchFamily="2" charset="2"/>
              </a:rPr>
              <a:t>: traitement uniquement dans le cadre d’essai clinique.</a:t>
            </a:r>
          </a:p>
          <a:p>
            <a:pPr>
              <a:buFont typeface="Arial" panose="020B0604020202020204" pitchFamily="34" charset="0"/>
              <a:buChar char="•"/>
            </a:pPr>
            <a:endParaRPr lang="fr-FR" sz="2400" dirty="0">
              <a:sym typeface="Wingdings" panose="05000000000000000000" pitchFamily="2" charset="2"/>
            </a:endParaRPr>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3880" y="6276395"/>
            <a:ext cx="1080120" cy="581603"/>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316416" y="44624"/>
            <a:ext cx="762000" cy="365125"/>
          </a:xfrm>
        </p:spPr>
        <p:txBody>
          <a:bodyPr/>
          <a:lstStyle/>
          <a:p>
            <a:fld id="{BFBC3150-ACAE-4811-9650-668F0020AE14}" type="slidenum">
              <a:rPr lang="fr-FR" smtClean="0"/>
              <a:t>37</a:t>
            </a:fld>
            <a:endParaRPr lang="fr-FR" dirty="0"/>
          </a:p>
        </p:txBody>
      </p:sp>
    </p:spTree>
    <p:extLst>
      <p:ext uri="{BB962C8B-B14F-4D97-AF65-F5344CB8AC3E}">
        <p14:creationId xmlns:p14="http://schemas.microsoft.com/office/powerpoint/2010/main" val="1518161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260649"/>
            <a:ext cx="8064897"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07504" y="5157192"/>
            <a:ext cx="8856984" cy="1200329"/>
          </a:xfrm>
          <a:prstGeom prst="rect">
            <a:avLst/>
          </a:prstGeom>
          <a:noFill/>
        </p:spPr>
        <p:txBody>
          <a:bodyPr wrap="square" rtlCol="0">
            <a:spAutoFit/>
          </a:bodyPr>
          <a:lstStyle/>
          <a:p>
            <a:r>
              <a:rPr lang="fr-FR" dirty="0" smtClean="0"/>
              <a:t>Source identique à celle d’un accélérateur = photon de faible énergie </a:t>
            </a:r>
            <a:r>
              <a:rPr lang="fr-FR" dirty="0" smtClean="0">
                <a:sym typeface="Wingdings" panose="05000000000000000000" pitchFamily="2" charset="2"/>
              </a:rPr>
              <a:t></a:t>
            </a:r>
            <a:r>
              <a:rPr lang="fr-FR" dirty="0" smtClean="0"/>
              <a:t> irradiation très local.</a:t>
            </a:r>
          </a:p>
          <a:p>
            <a:endParaRPr lang="fr-FR" dirty="0"/>
          </a:p>
          <a:p>
            <a:r>
              <a:rPr lang="fr-FR" dirty="0" smtClean="0">
                <a:sym typeface="Wingdings" panose="05000000000000000000" pitchFamily="2" charset="2"/>
              </a:rPr>
              <a:t> Irradiation du lit opératoire uniquement. </a:t>
            </a:r>
            <a:endParaRPr lang="fr-FR" dirty="0"/>
          </a:p>
        </p:txBody>
      </p:sp>
      <p:sp>
        <p:nvSpPr>
          <p:cNvPr id="3" name="Espace réservé du numéro de diapositive 2"/>
          <p:cNvSpPr>
            <a:spLocks noGrp="1"/>
          </p:cNvSpPr>
          <p:nvPr>
            <p:ph type="sldNum" sz="quarter" idx="12"/>
          </p:nvPr>
        </p:nvSpPr>
        <p:spPr>
          <a:xfrm>
            <a:off x="8316416" y="78086"/>
            <a:ext cx="762000" cy="365125"/>
          </a:xfrm>
        </p:spPr>
        <p:txBody>
          <a:bodyPr/>
          <a:lstStyle/>
          <a:p>
            <a:fld id="{BFBC3150-ACAE-4811-9650-668F0020AE14}" type="slidenum">
              <a:rPr lang="fr-FR" smtClean="0"/>
              <a:t>38</a:t>
            </a:fld>
            <a:endParaRPr lang="fr-FR" dirty="0"/>
          </a:p>
        </p:txBody>
      </p:sp>
    </p:spTree>
    <p:extLst>
      <p:ext uri="{BB962C8B-B14F-4D97-AF65-F5344CB8AC3E}">
        <p14:creationId xmlns:p14="http://schemas.microsoft.com/office/powerpoint/2010/main" val="2136555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294" y="6237312"/>
            <a:ext cx="1152706" cy="6206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96" y="188640"/>
            <a:ext cx="7803815"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a:xfrm>
            <a:off x="8316416" y="6077"/>
            <a:ext cx="762000" cy="365125"/>
          </a:xfrm>
        </p:spPr>
        <p:txBody>
          <a:bodyPr/>
          <a:lstStyle/>
          <a:p>
            <a:fld id="{BFBC3150-ACAE-4811-9650-668F0020AE14}" type="slidenum">
              <a:rPr lang="fr-FR" smtClean="0"/>
              <a:t>39</a:t>
            </a:fld>
            <a:endParaRPr lang="fr-FR" dirty="0"/>
          </a:p>
        </p:txBody>
      </p:sp>
    </p:spTree>
    <p:extLst>
      <p:ext uri="{BB962C8B-B14F-4D97-AF65-F5344CB8AC3E}">
        <p14:creationId xmlns:p14="http://schemas.microsoft.com/office/powerpoint/2010/main" val="357701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836712"/>
          </a:xfrm>
        </p:spPr>
        <p:txBody>
          <a:bodyPr/>
          <a:lstStyle/>
          <a:p>
            <a:r>
              <a:rPr lang="fr-FR" dirty="0" smtClean="0"/>
              <a:t>Anatomie:</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428" y="980728"/>
            <a:ext cx="5040560" cy="516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437493" y="2132856"/>
            <a:ext cx="3706507" cy="1015663"/>
          </a:xfrm>
          <a:prstGeom prst="rect">
            <a:avLst/>
          </a:prstGeom>
          <a:noFill/>
        </p:spPr>
        <p:txBody>
          <a:bodyPr wrap="square" rtlCol="0">
            <a:spAutoFit/>
          </a:bodyPr>
          <a:lstStyle/>
          <a:p>
            <a:r>
              <a:rPr lang="fr-FR" sz="2000" dirty="0"/>
              <a:t>Plusieurs types de cancers possible en fonction de leurs localisations.</a:t>
            </a:r>
          </a:p>
        </p:txBody>
      </p:sp>
      <p:sp>
        <p:nvSpPr>
          <p:cNvPr id="5" name="ZoneTexte 4"/>
          <p:cNvSpPr txBox="1"/>
          <p:nvPr/>
        </p:nvSpPr>
        <p:spPr>
          <a:xfrm>
            <a:off x="6209021" y="4484402"/>
            <a:ext cx="2683459" cy="707886"/>
          </a:xfrm>
          <a:prstGeom prst="rect">
            <a:avLst/>
          </a:prstGeom>
          <a:noFill/>
        </p:spPr>
        <p:txBody>
          <a:bodyPr wrap="square" rtlCol="0">
            <a:spAutoFit/>
          </a:bodyPr>
          <a:lstStyle/>
          <a:p>
            <a:r>
              <a:rPr lang="fr-FR" altLang="fr-FR" sz="2000" dirty="0" smtClean="0"/>
              <a:t>Carcinomes lobulaires </a:t>
            </a:r>
            <a:r>
              <a:rPr lang="fr-FR" altLang="fr-FR" sz="2000" dirty="0" err="1"/>
              <a:t>infiltrants</a:t>
            </a:r>
            <a:r>
              <a:rPr lang="fr-FR" altLang="fr-FR" sz="2000" dirty="0"/>
              <a:t>.</a:t>
            </a:r>
            <a:endParaRPr lang="fr-FR" sz="2000" dirty="0"/>
          </a:p>
        </p:txBody>
      </p:sp>
      <p:sp>
        <p:nvSpPr>
          <p:cNvPr id="6" name="Rectangle 5"/>
          <p:cNvSpPr/>
          <p:nvPr/>
        </p:nvSpPr>
        <p:spPr>
          <a:xfrm>
            <a:off x="5944785" y="3344678"/>
            <a:ext cx="2684698" cy="707886"/>
          </a:xfrm>
          <a:prstGeom prst="rect">
            <a:avLst/>
          </a:prstGeom>
        </p:spPr>
        <p:txBody>
          <a:bodyPr wrap="square">
            <a:spAutoFit/>
          </a:bodyPr>
          <a:lstStyle/>
          <a:p>
            <a:r>
              <a:rPr lang="fr-FR" altLang="fr-FR" sz="2000" dirty="0"/>
              <a:t>Carcinomes canalaires </a:t>
            </a:r>
            <a:r>
              <a:rPr lang="fr-FR" altLang="fr-FR" sz="2000" dirty="0" err="1"/>
              <a:t>infiltrants</a:t>
            </a:r>
            <a:r>
              <a:rPr lang="fr-FR" altLang="fr-FR" sz="2000" dirty="0"/>
              <a:t>.</a:t>
            </a:r>
            <a:endParaRPr lang="fr-FR" sz="2000" dirty="0"/>
          </a:p>
        </p:txBody>
      </p:sp>
      <p:sp>
        <p:nvSpPr>
          <p:cNvPr id="10" name="Flèche droite à entaille 9"/>
          <p:cNvSpPr/>
          <p:nvPr/>
        </p:nvSpPr>
        <p:spPr>
          <a:xfrm rot="8540107">
            <a:off x="5077921" y="5029796"/>
            <a:ext cx="1288191" cy="209771"/>
          </a:xfrm>
          <a:prstGeom prst="notched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483767" y="4449689"/>
            <a:ext cx="288032" cy="249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à entaille 12"/>
          <p:cNvSpPr/>
          <p:nvPr/>
        </p:nvSpPr>
        <p:spPr>
          <a:xfrm rot="8540107">
            <a:off x="4712528" y="4043273"/>
            <a:ext cx="1320283" cy="268186"/>
          </a:xfrm>
          <a:prstGeom prst="notchedRightArrow">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720525" y="3763403"/>
            <a:ext cx="267299" cy="25973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a:xfrm>
            <a:off x="8892480" y="0"/>
            <a:ext cx="154360" cy="365125"/>
          </a:xfrm>
        </p:spPr>
        <p:txBody>
          <a:bodyPr/>
          <a:lstStyle/>
          <a:p>
            <a:fld id="{BFBC3150-ACAE-4811-9650-668F0020AE14}" type="slidenum">
              <a:rPr lang="fr-FR" smtClean="0"/>
              <a:t>4</a:t>
            </a:fld>
            <a:endParaRPr lang="fr-FR" dirty="0"/>
          </a:p>
        </p:txBody>
      </p:sp>
    </p:spTree>
    <p:extLst>
      <p:ext uri="{BB962C8B-B14F-4D97-AF65-F5344CB8AC3E}">
        <p14:creationId xmlns:p14="http://schemas.microsoft.com/office/powerpoint/2010/main" val="138616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dirty="0" smtClean="0"/>
              <a:t>L’hormonothérapie:</a:t>
            </a:r>
            <a:endParaRPr lang="fr-FR" dirty="0"/>
          </a:p>
        </p:txBody>
      </p:sp>
      <p:sp>
        <p:nvSpPr>
          <p:cNvPr id="3" name="Espace réservé du contenu 2"/>
          <p:cNvSpPr>
            <a:spLocks noGrp="1"/>
          </p:cNvSpPr>
          <p:nvPr>
            <p:ph idx="1"/>
          </p:nvPr>
        </p:nvSpPr>
        <p:spPr>
          <a:xfrm>
            <a:off x="122312" y="980728"/>
            <a:ext cx="8229600" cy="5789240"/>
          </a:xfrm>
        </p:spPr>
        <p:txBody>
          <a:bodyPr>
            <a:noAutofit/>
          </a:bodyPr>
          <a:lstStyle/>
          <a:p>
            <a:pPr marL="137160" indent="0">
              <a:buNone/>
            </a:pPr>
            <a:r>
              <a:rPr lang="fr-FR" sz="2400" b="1" u="sng" dirty="0" smtClean="0"/>
              <a:t>BUT:</a:t>
            </a:r>
            <a:r>
              <a:rPr lang="fr-FR" sz="2400" dirty="0" smtClean="0"/>
              <a:t>  Bloquer l’action ou la production d’hormones naturelles afin d’empêcher le développement de cellules cancéreuses.</a:t>
            </a:r>
          </a:p>
          <a:p>
            <a:pPr marL="137160" indent="0">
              <a:buNone/>
            </a:pPr>
            <a:endParaRPr lang="fr-FR" sz="2400" dirty="0" smtClean="0"/>
          </a:p>
          <a:p>
            <a:pPr>
              <a:buFont typeface="Arial" panose="020B0604020202020204" pitchFamily="34" charset="0"/>
              <a:buChar char="•"/>
            </a:pPr>
            <a:r>
              <a:rPr lang="fr-FR" sz="2400" dirty="0" smtClean="0"/>
              <a:t>Si RE – RP - </a:t>
            </a:r>
            <a:r>
              <a:rPr lang="fr-FR" sz="2400" dirty="0" smtClean="0">
                <a:sym typeface="Wingdings" panose="05000000000000000000" pitchFamily="2" charset="2"/>
              </a:rPr>
              <a:t> Pas d’hormonothérapie.</a:t>
            </a:r>
          </a:p>
          <a:p>
            <a:pPr>
              <a:buFont typeface="Arial" panose="020B0604020202020204" pitchFamily="34" charset="0"/>
              <a:buChar char="•"/>
            </a:pPr>
            <a:r>
              <a:rPr lang="fr-FR" sz="2400" dirty="0" smtClean="0">
                <a:sym typeface="Wingdings" panose="05000000000000000000" pitchFamily="2" charset="2"/>
              </a:rPr>
              <a:t>Si RE + et/ou RP + Hormonothérapie.</a:t>
            </a:r>
          </a:p>
          <a:p>
            <a:pPr>
              <a:buFont typeface="Arial" panose="020B0604020202020204" pitchFamily="34" charset="0"/>
              <a:buChar char="•"/>
            </a:pPr>
            <a:r>
              <a:rPr lang="fr-FR" sz="2400" dirty="0" smtClean="0">
                <a:sym typeface="Wingdings" panose="05000000000000000000" pitchFamily="2" charset="2"/>
              </a:rPr>
              <a:t>Prescrit pour </a:t>
            </a:r>
            <a:r>
              <a:rPr lang="fr-FR" sz="2400" b="1" dirty="0" smtClean="0">
                <a:solidFill>
                  <a:srgbClr val="FFFF00"/>
                </a:solidFill>
                <a:sym typeface="Wingdings" panose="05000000000000000000" pitchFamily="2" charset="2"/>
              </a:rPr>
              <a:t>5 ans </a:t>
            </a:r>
            <a:r>
              <a:rPr lang="fr-FR" sz="2400" dirty="0" smtClean="0">
                <a:sym typeface="Wingdings" panose="05000000000000000000" pitchFamily="2" charset="2"/>
              </a:rPr>
              <a:t>et elle est a prendre le jour suivant la fin du traitement de radiothérapie. </a:t>
            </a:r>
          </a:p>
          <a:p>
            <a:pPr>
              <a:buFont typeface="Arial" panose="020B0604020202020204" pitchFamily="34" charset="0"/>
              <a:buChar char="•"/>
            </a:pPr>
            <a:r>
              <a:rPr lang="fr-FR" sz="2400" dirty="0" smtClean="0">
                <a:sym typeface="Wingdings" panose="05000000000000000000" pitchFamily="2" charset="2"/>
              </a:rPr>
              <a:t>Patiente non ménopausées: </a:t>
            </a:r>
            <a:r>
              <a:rPr lang="fr-FR" sz="2400" dirty="0" err="1" smtClean="0">
                <a:solidFill>
                  <a:srgbClr val="FFFF00"/>
                </a:solidFill>
                <a:sym typeface="Wingdings" panose="05000000000000000000" pitchFamily="2" charset="2"/>
              </a:rPr>
              <a:t>Tamoxifène</a:t>
            </a:r>
            <a:r>
              <a:rPr lang="fr-FR" sz="2400" dirty="0" smtClean="0">
                <a:sym typeface="Wingdings" panose="05000000000000000000" pitchFamily="2" charset="2"/>
              </a:rPr>
              <a:t>: pseudo œstrogène (leurre) qui se fixe sur le récepteur de l’œstrogène et le bloque. </a:t>
            </a:r>
          </a:p>
          <a:p>
            <a:pPr>
              <a:buFont typeface="Arial" panose="020B0604020202020204" pitchFamily="34" charset="0"/>
              <a:buChar char="•"/>
            </a:pPr>
            <a:r>
              <a:rPr lang="fr-FR" sz="2400" dirty="0"/>
              <a:t>Patientes </a:t>
            </a:r>
            <a:r>
              <a:rPr lang="fr-FR" sz="2400" dirty="0" smtClean="0"/>
              <a:t>ménopausées: </a:t>
            </a:r>
            <a:r>
              <a:rPr lang="fr-FR" sz="2400" dirty="0"/>
              <a:t>prescription d’anti-aromatases  </a:t>
            </a:r>
            <a:r>
              <a:rPr lang="fr-FR" sz="2400" dirty="0" smtClean="0"/>
              <a:t>(substance qui inhibe </a:t>
            </a:r>
            <a:r>
              <a:rPr lang="fr-FR" sz="2400" dirty="0"/>
              <a:t>la production des </a:t>
            </a:r>
            <a:r>
              <a:rPr lang="fr-FR" sz="2400" dirty="0" smtClean="0"/>
              <a:t>œstrogènes).</a:t>
            </a:r>
            <a:endParaRPr lang="fr-FR" sz="2400" dirty="0"/>
          </a:p>
          <a:p>
            <a:pPr>
              <a:buFont typeface="Arial" panose="020B0604020202020204" pitchFamily="34" charset="0"/>
              <a:buChar char="•"/>
            </a:pPr>
            <a:endParaRPr lang="fr-FR" sz="2400" dirty="0">
              <a:sym typeface="Wingdings" panose="05000000000000000000" pitchFamily="2" charset="2"/>
            </a:endParaRPr>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218510"/>
            <a:ext cx="1187624" cy="63949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244408" y="116632"/>
            <a:ext cx="762000" cy="365125"/>
          </a:xfrm>
        </p:spPr>
        <p:txBody>
          <a:bodyPr/>
          <a:lstStyle/>
          <a:p>
            <a:fld id="{BFBC3150-ACAE-4811-9650-668F0020AE14}" type="slidenum">
              <a:rPr lang="fr-FR" smtClean="0"/>
              <a:t>40</a:t>
            </a:fld>
            <a:endParaRPr lang="fr-FR" dirty="0"/>
          </a:p>
        </p:txBody>
      </p:sp>
    </p:spTree>
    <p:extLst>
      <p:ext uri="{BB962C8B-B14F-4D97-AF65-F5344CB8AC3E}">
        <p14:creationId xmlns:p14="http://schemas.microsoft.com/office/powerpoint/2010/main" val="3974705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620688"/>
          </a:xfrm>
        </p:spPr>
        <p:txBody>
          <a:bodyPr>
            <a:normAutofit fontScale="90000"/>
          </a:bodyPr>
          <a:lstStyle/>
          <a:p>
            <a:r>
              <a:rPr lang="fr-FR" dirty="0" smtClean="0"/>
              <a:t>Effets secondaires: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08870268"/>
              </p:ext>
            </p:extLst>
          </p:nvPr>
        </p:nvGraphicFramePr>
        <p:xfrm>
          <a:off x="35496" y="673773"/>
          <a:ext cx="9073008" cy="6067537"/>
        </p:xfrm>
        <a:graphic>
          <a:graphicData uri="http://schemas.openxmlformats.org/drawingml/2006/table">
            <a:tbl>
              <a:tblPr firstRow="1" bandRow="1">
                <a:tableStyleId>{5C22544A-7EE6-4342-B048-85BDC9FD1C3A}</a:tableStyleId>
              </a:tblPr>
              <a:tblGrid>
                <a:gridCol w="2016224"/>
                <a:gridCol w="7056784"/>
              </a:tblGrid>
              <a:tr h="392216">
                <a:tc>
                  <a:txBody>
                    <a:bodyPr/>
                    <a:lstStyle/>
                    <a:p>
                      <a:pPr algn="ctr"/>
                      <a:r>
                        <a:rPr lang="fr-FR" dirty="0" smtClean="0"/>
                        <a:t>   Traitements:</a:t>
                      </a:r>
                      <a:endParaRPr lang="fr-FR" dirty="0"/>
                    </a:p>
                  </a:txBody>
                  <a:tcPr/>
                </a:tc>
                <a:tc>
                  <a:txBody>
                    <a:bodyPr/>
                    <a:lstStyle/>
                    <a:p>
                      <a:pPr algn="ctr"/>
                      <a:r>
                        <a:rPr lang="fr-FR" dirty="0" smtClean="0"/>
                        <a:t>Effets secondaires possibles:</a:t>
                      </a:r>
                      <a:endParaRPr lang="fr-FR" dirty="0"/>
                    </a:p>
                  </a:txBody>
                  <a:tcPr/>
                </a:tc>
              </a:tr>
              <a:tr h="1295438">
                <a:tc>
                  <a:txBody>
                    <a:bodyPr/>
                    <a:lstStyle/>
                    <a:p>
                      <a:pPr algn="ctr"/>
                      <a:r>
                        <a:rPr lang="fr-FR" dirty="0" smtClean="0"/>
                        <a:t>Chirurgie </a:t>
                      </a:r>
                      <a:endParaRPr lang="fr-FR" dirty="0"/>
                    </a:p>
                  </a:txBody>
                  <a:tcPr/>
                </a:tc>
                <a:tc>
                  <a:txBody>
                    <a:bodyPr/>
                    <a:lstStyle/>
                    <a:p>
                      <a:r>
                        <a:rPr kumimoji="0" lang="fr-FR" sz="1600" b="0" i="0" kern="1200" dirty="0" smtClean="0">
                          <a:solidFill>
                            <a:schemeClr val="dk1"/>
                          </a:solidFill>
                          <a:effectLst/>
                          <a:latin typeface="+mn-lt"/>
                          <a:ea typeface="+mn-ea"/>
                          <a:cs typeface="+mn-cs"/>
                        </a:rPr>
                        <a:t>Douleur, surtout au niveau du bras en raison du prélèvement (curage) des ganglions de l’aisselle,</a:t>
                      </a:r>
                    </a:p>
                    <a:p>
                      <a:r>
                        <a:rPr kumimoji="0" lang="fr-FR" sz="1600" b="0" i="0" kern="1200" dirty="0" smtClean="0">
                          <a:solidFill>
                            <a:srgbClr val="FF0000"/>
                          </a:solidFill>
                          <a:effectLst/>
                          <a:latin typeface="+mn-lt"/>
                          <a:ea typeface="+mn-ea"/>
                          <a:cs typeface="+mn-cs"/>
                        </a:rPr>
                        <a:t>Risques d'infection </a:t>
                      </a:r>
                      <a:r>
                        <a:rPr kumimoji="0" lang="fr-FR" sz="1600" b="0" i="0" kern="1200" dirty="0" smtClean="0">
                          <a:solidFill>
                            <a:schemeClr val="dk1"/>
                          </a:solidFill>
                          <a:effectLst/>
                          <a:latin typeface="+mn-lt"/>
                          <a:ea typeface="+mn-ea"/>
                          <a:cs typeface="+mn-cs"/>
                        </a:rPr>
                        <a:t>de la plaie,</a:t>
                      </a:r>
                    </a:p>
                    <a:p>
                      <a:r>
                        <a:rPr kumimoji="0" lang="fr-FR" sz="1600" b="0" i="0" kern="1200" dirty="0" smtClean="0">
                          <a:solidFill>
                            <a:schemeClr val="dk1"/>
                          </a:solidFill>
                          <a:effectLst/>
                          <a:latin typeface="+mn-lt"/>
                          <a:ea typeface="+mn-ea"/>
                          <a:cs typeface="+mn-cs"/>
                        </a:rPr>
                        <a:t>Préjudice esthétique,</a:t>
                      </a:r>
                    </a:p>
                    <a:p>
                      <a:r>
                        <a:rPr kumimoji="0" lang="fr-FR" sz="1600" b="0" i="0" kern="1200" dirty="0" smtClean="0">
                          <a:solidFill>
                            <a:srgbClr val="FF0000"/>
                          </a:solidFill>
                          <a:effectLst/>
                          <a:latin typeface="+mn-lt"/>
                          <a:ea typeface="+mn-ea"/>
                          <a:cs typeface="+mn-cs"/>
                        </a:rPr>
                        <a:t>Œdème</a:t>
                      </a:r>
                      <a:r>
                        <a:rPr kumimoji="0" lang="fr-FR" sz="1600" b="0" i="0" kern="1200" dirty="0" smtClean="0">
                          <a:solidFill>
                            <a:schemeClr val="dk1"/>
                          </a:solidFill>
                          <a:effectLst/>
                          <a:latin typeface="+mn-lt"/>
                          <a:ea typeface="+mn-ea"/>
                          <a:cs typeface="+mn-cs"/>
                        </a:rPr>
                        <a:t> du membre supérieur lié au curage de l’aisselle (gros bras).</a:t>
                      </a:r>
                    </a:p>
                  </a:txBody>
                  <a:tcPr/>
                </a:tc>
              </a:tr>
              <a:tr h="1309661">
                <a:tc>
                  <a:txBody>
                    <a:bodyPr/>
                    <a:lstStyle/>
                    <a:p>
                      <a:pPr algn="ctr"/>
                      <a:r>
                        <a:rPr lang="fr-FR" dirty="0" smtClean="0"/>
                        <a:t>Radiothérapie</a:t>
                      </a:r>
                      <a:endParaRPr lang="fr-FR" dirty="0"/>
                    </a:p>
                  </a:txBody>
                  <a:tcPr/>
                </a:tc>
                <a:tc>
                  <a:txBody>
                    <a:bodyPr/>
                    <a:lstStyle/>
                    <a:p>
                      <a:pPr marL="0" indent="0">
                        <a:buFontTx/>
                        <a:buNone/>
                      </a:pPr>
                      <a:r>
                        <a:rPr kumimoji="0" lang="fr-FR" sz="1600" b="0" i="0" kern="1200" dirty="0" smtClean="0">
                          <a:solidFill>
                            <a:schemeClr val="dk1"/>
                          </a:solidFill>
                          <a:effectLst/>
                          <a:latin typeface="+mn-lt"/>
                          <a:ea typeface="+mn-ea"/>
                          <a:cs typeface="+mn-cs"/>
                        </a:rPr>
                        <a:t>Réactions</a:t>
                      </a:r>
                      <a:r>
                        <a:rPr kumimoji="0" lang="fr-FR" sz="1600" b="0" i="0" kern="1200" baseline="0" dirty="0" smtClean="0">
                          <a:solidFill>
                            <a:schemeClr val="dk1"/>
                          </a:solidFill>
                          <a:effectLst/>
                          <a:latin typeface="+mn-lt"/>
                          <a:ea typeface="+mn-ea"/>
                          <a:cs typeface="+mn-cs"/>
                        </a:rPr>
                        <a:t> </a:t>
                      </a:r>
                      <a:r>
                        <a:rPr kumimoji="0" lang="fr-FR" sz="1600" b="0" i="0" kern="1200" baseline="0" dirty="0" smtClean="0">
                          <a:solidFill>
                            <a:srgbClr val="FF0000"/>
                          </a:solidFill>
                          <a:effectLst/>
                          <a:latin typeface="+mn-lt"/>
                          <a:ea typeface="+mn-ea"/>
                          <a:cs typeface="+mn-cs"/>
                        </a:rPr>
                        <a:t>cutanées</a:t>
                      </a:r>
                      <a:r>
                        <a:rPr kumimoji="0" lang="fr-FR" sz="1600" b="0" i="0" kern="1200" baseline="0" dirty="0" smtClean="0">
                          <a:solidFill>
                            <a:schemeClr val="dk1"/>
                          </a:solidFill>
                          <a:effectLst/>
                          <a:latin typeface="+mn-lt"/>
                          <a:ea typeface="+mn-ea"/>
                          <a:cs typeface="+mn-cs"/>
                        </a:rPr>
                        <a:t> précoces et tardives (1),</a:t>
                      </a:r>
                    </a:p>
                    <a:p>
                      <a:pPr marL="0" indent="0">
                        <a:buFontTx/>
                        <a:buNone/>
                      </a:pPr>
                      <a:r>
                        <a:rPr kumimoji="0" lang="fr-FR" sz="1600" b="0" i="0" kern="1200" baseline="0" dirty="0" smtClean="0">
                          <a:solidFill>
                            <a:schemeClr val="dk1"/>
                          </a:solidFill>
                          <a:effectLst/>
                          <a:latin typeface="+mn-lt"/>
                          <a:ea typeface="+mn-ea"/>
                          <a:cs typeface="+mn-cs"/>
                        </a:rPr>
                        <a:t>Réactions </a:t>
                      </a:r>
                      <a:r>
                        <a:rPr kumimoji="0" lang="fr-FR" sz="1600" b="0" i="0" kern="1200" baseline="0" dirty="0" smtClean="0">
                          <a:solidFill>
                            <a:srgbClr val="FF0000"/>
                          </a:solidFill>
                          <a:effectLst/>
                          <a:latin typeface="+mn-lt"/>
                          <a:ea typeface="+mn-ea"/>
                          <a:cs typeface="+mn-cs"/>
                        </a:rPr>
                        <a:t>pulmonaires</a:t>
                      </a:r>
                      <a:r>
                        <a:rPr kumimoji="0" lang="fr-FR" sz="1600" b="0" i="0" kern="1200" baseline="0" dirty="0" smtClean="0">
                          <a:solidFill>
                            <a:schemeClr val="dk1"/>
                          </a:solidFill>
                          <a:effectLst/>
                          <a:latin typeface="+mn-lt"/>
                          <a:ea typeface="+mn-ea"/>
                          <a:cs typeface="+mn-cs"/>
                        </a:rPr>
                        <a:t> précoces et tardives (2), </a:t>
                      </a:r>
                    </a:p>
                    <a:p>
                      <a:pPr marL="0" indent="0">
                        <a:buFontTx/>
                        <a:buNone/>
                      </a:pPr>
                      <a:r>
                        <a:rPr kumimoji="0" lang="fr-FR" sz="1600" b="0" i="0" kern="1200" baseline="0" dirty="0" smtClean="0">
                          <a:solidFill>
                            <a:schemeClr val="dk1"/>
                          </a:solidFill>
                          <a:effectLst/>
                          <a:latin typeface="+mn-lt"/>
                          <a:ea typeface="+mn-ea"/>
                          <a:cs typeface="+mn-cs"/>
                        </a:rPr>
                        <a:t>Réactions tardives du </a:t>
                      </a:r>
                      <a:r>
                        <a:rPr kumimoji="0" lang="fr-FR" sz="1600" b="0" i="0" kern="1200" baseline="0" dirty="0" smtClean="0">
                          <a:solidFill>
                            <a:srgbClr val="FF0000"/>
                          </a:solidFill>
                          <a:effectLst/>
                          <a:latin typeface="+mn-lt"/>
                          <a:ea typeface="+mn-ea"/>
                          <a:cs typeface="+mn-cs"/>
                        </a:rPr>
                        <a:t>système cardio-vasculaire </a:t>
                      </a:r>
                      <a:r>
                        <a:rPr kumimoji="0" lang="fr-FR" sz="1600" b="0" i="0" kern="1200" baseline="0" dirty="0" smtClean="0">
                          <a:solidFill>
                            <a:schemeClr val="dk1"/>
                          </a:solidFill>
                          <a:effectLst/>
                          <a:latin typeface="+mn-lt"/>
                          <a:ea typeface="+mn-ea"/>
                          <a:cs typeface="+mn-cs"/>
                        </a:rPr>
                        <a:t>(3),</a:t>
                      </a:r>
                    </a:p>
                    <a:p>
                      <a:pPr marL="0" indent="0">
                        <a:buFontTx/>
                        <a:buNone/>
                      </a:pPr>
                      <a:r>
                        <a:rPr kumimoji="0" lang="fr-FR" sz="1600" b="0" i="0" kern="1200" baseline="0" dirty="0" smtClean="0">
                          <a:solidFill>
                            <a:schemeClr val="dk1"/>
                          </a:solidFill>
                          <a:effectLst/>
                          <a:latin typeface="+mn-lt"/>
                          <a:ea typeface="+mn-ea"/>
                          <a:cs typeface="+mn-cs"/>
                        </a:rPr>
                        <a:t>Réactions précoces et complications liées à l’</a:t>
                      </a:r>
                      <a:r>
                        <a:rPr kumimoji="0" lang="fr-FR" sz="1600" b="0" i="0" kern="1200" baseline="0" dirty="0" smtClean="0">
                          <a:solidFill>
                            <a:srgbClr val="FF0000"/>
                          </a:solidFill>
                          <a:effectLst/>
                          <a:latin typeface="+mn-lt"/>
                          <a:ea typeface="+mn-ea"/>
                          <a:cs typeface="+mn-cs"/>
                        </a:rPr>
                        <a:t>œsophage </a:t>
                      </a:r>
                      <a:r>
                        <a:rPr kumimoji="0" lang="fr-FR" sz="1600" b="0" i="0" kern="1200" baseline="0" dirty="0" smtClean="0">
                          <a:solidFill>
                            <a:schemeClr val="dk1"/>
                          </a:solidFill>
                          <a:effectLst/>
                          <a:latin typeface="+mn-lt"/>
                          <a:ea typeface="+mn-ea"/>
                          <a:cs typeface="+mn-cs"/>
                        </a:rPr>
                        <a:t>(5),</a:t>
                      </a:r>
                      <a:endParaRPr kumimoji="0" lang="fr-FR" sz="1600" b="0" i="0" kern="1200" dirty="0" smtClean="0">
                        <a:solidFill>
                          <a:schemeClr val="dk1"/>
                        </a:solidFill>
                        <a:effectLst/>
                        <a:latin typeface="+mn-lt"/>
                        <a:ea typeface="+mn-ea"/>
                        <a:cs typeface="+mn-cs"/>
                      </a:endParaRPr>
                    </a:p>
                    <a:p>
                      <a:pPr marL="0" indent="0">
                        <a:buFontTx/>
                        <a:buNone/>
                      </a:pPr>
                      <a:r>
                        <a:rPr kumimoji="0" lang="fr-FR" sz="1600" b="0" i="0" kern="1200" dirty="0" smtClean="0">
                          <a:solidFill>
                            <a:schemeClr val="dk1"/>
                          </a:solidFill>
                          <a:effectLst/>
                          <a:latin typeface="+mn-lt"/>
                          <a:ea typeface="+mn-ea"/>
                          <a:cs typeface="+mn-cs"/>
                        </a:rPr>
                        <a:t>Douleurs</a:t>
                      </a:r>
                      <a:r>
                        <a:rPr kumimoji="0" lang="fr-FR" sz="1600" b="0" i="0" kern="1200" baseline="0" dirty="0" smtClean="0">
                          <a:solidFill>
                            <a:schemeClr val="dk1"/>
                          </a:solidFill>
                          <a:effectLst/>
                          <a:latin typeface="+mn-lt"/>
                          <a:ea typeface="+mn-ea"/>
                          <a:cs typeface="+mn-cs"/>
                        </a:rPr>
                        <a:t> mammaires tardives.</a:t>
                      </a:r>
                      <a:endParaRPr kumimoji="0" lang="fr-FR" b="0" i="0" kern="1200" dirty="0" smtClean="0">
                        <a:solidFill>
                          <a:schemeClr val="dk1"/>
                        </a:solidFill>
                        <a:effectLst/>
                        <a:latin typeface="+mn-lt"/>
                        <a:ea typeface="+mn-ea"/>
                        <a:cs typeface="+mn-cs"/>
                      </a:endParaRPr>
                    </a:p>
                  </a:txBody>
                  <a:tcPr/>
                </a:tc>
              </a:tr>
              <a:tr h="1756137">
                <a:tc>
                  <a:txBody>
                    <a:bodyPr/>
                    <a:lstStyle/>
                    <a:p>
                      <a:pPr algn="ctr"/>
                      <a:r>
                        <a:rPr lang="fr-FR" dirty="0" smtClean="0"/>
                        <a:t>Curiethérapie</a:t>
                      </a:r>
                      <a:endParaRPr lang="fr-FR" dirty="0"/>
                    </a:p>
                  </a:txBody>
                  <a:tcPr/>
                </a:tc>
                <a:tc>
                  <a:txBody>
                    <a:bodyPr/>
                    <a:lstStyle/>
                    <a:p>
                      <a:r>
                        <a:rPr kumimoji="0" lang="fr-FR" sz="1600" b="0" i="0" kern="1200" dirty="0" smtClean="0">
                          <a:solidFill>
                            <a:schemeClr val="dk1"/>
                          </a:solidFill>
                          <a:effectLst/>
                          <a:latin typeface="+mn-lt"/>
                          <a:ea typeface="+mn-ea"/>
                          <a:cs typeface="+mn-cs"/>
                        </a:rPr>
                        <a:t>La curiethérapie entraîne </a:t>
                      </a:r>
                      <a:r>
                        <a:rPr kumimoji="0" lang="fr-FR" sz="1600" b="0" i="0" kern="1200" dirty="0" smtClean="0">
                          <a:solidFill>
                            <a:srgbClr val="FF0000"/>
                          </a:solidFill>
                          <a:effectLst/>
                          <a:latin typeface="+mn-lt"/>
                          <a:ea typeface="+mn-ea"/>
                          <a:cs typeface="+mn-cs"/>
                        </a:rPr>
                        <a:t>relativement peu d'effets secondaires </a:t>
                      </a:r>
                      <a:r>
                        <a:rPr kumimoji="0" lang="fr-FR" sz="1600" b="0" i="0" kern="1200" dirty="0" smtClean="0">
                          <a:solidFill>
                            <a:schemeClr val="dk1"/>
                          </a:solidFill>
                          <a:effectLst/>
                          <a:latin typeface="+mn-lt"/>
                          <a:ea typeface="+mn-ea"/>
                          <a:cs typeface="+mn-cs"/>
                        </a:rPr>
                        <a:t>dans la mesure où les tissus sains ne sont pas touchés par l'irradiation. De plus, les quelques effets indésirables qui peuvent survenir sont généralement de courte durée</a:t>
                      </a:r>
                      <a:r>
                        <a:rPr kumimoji="0" lang="fr-FR" sz="1600" b="0" i="0" kern="1200" baseline="0" dirty="0" smtClean="0">
                          <a:solidFill>
                            <a:schemeClr val="dk1"/>
                          </a:solidFill>
                          <a:effectLst/>
                          <a:latin typeface="+mn-lt"/>
                          <a:ea typeface="+mn-ea"/>
                          <a:cs typeface="+mn-cs"/>
                        </a:rPr>
                        <a:t> et</a:t>
                      </a:r>
                      <a:r>
                        <a:rPr kumimoji="0" lang="fr-FR" sz="1600" b="0" i="0" kern="1200" dirty="0" smtClean="0">
                          <a:solidFill>
                            <a:schemeClr val="dk1"/>
                          </a:solidFill>
                          <a:effectLst/>
                          <a:latin typeface="+mn-lt"/>
                          <a:ea typeface="+mn-ea"/>
                          <a:cs typeface="+mn-cs"/>
                        </a:rPr>
                        <a:t> liés au cathéter et à l'implant :</a:t>
                      </a:r>
                    </a:p>
                    <a:p>
                      <a:r>
                        <a:rPr kumimoji="0" lang="fr-FR" sz="1600" b="0" i="0" kern="1200" dirty="0" smtClean="0">
                          <a:solidFill>
                            <a:schemeClr val="dk1"/>
                          </a:solidFill>
                          <a:effectLst/>
                          <a:latin typeface="+mn-lt"/>
                          <a:ea typeface="+mn-ea"/>
                          <a:cs typeface="+mn-cs"/>
                        </a:rPr>
                        <a:t>des </a:t>
                      </a:r>
                      <a:r>
                        <a:rPr kumimoji="0" lang="fr-FR" sz="1600" b="0" i="0" kern="1200" dirty="0" smtClean="0">
                          <a:solidFill>
                            <a:srgbClr val="FF0000"/>
                          </a:solidFill>
                          <a:effectLst/>
                          <a:latin typeface="+mn-lt"/>
                          <a:ea typeface="+mn-ea"/>
                          <a:cs typeface="+mn-cs"/>
                        </a:rPr>
                        <a:t>écoulements sanguins lors de leur retrait </a:t>
                      </a:r>
                      <a:r>
                        <a:rPr kumimoji="0" lang="fr-FR" sz="1600" b="0" i="0" kern="1200" dirty="0" smtClean="0">
                          <a:solidFill>
                            <a:schemeClr val="dk1"/>
                          </a:solidFill>
                          <a:effectLst/>
                          <a:latin typeface="+mn-lt"/>
                          <a:ea typeface="+mn-ea"/>
                          <a:cs typeface="+mn-cs"/>
                        </a:rPr>
                        <a:t>(plus rarement une infection),</a:t>
                      </a:r>
                    </a:p>
                    <a:p>
                      <a:r>
                        <a:rPr kumimoji="0" lang="fr-FR" sz="1600" b="0" i="0" kern="1200" dirty="0" smtClean="0">
                          <a:solidFill>
                            <a:schemeClr val="dk1"/>
                          </a:solidFill>
                          <a:effectLst/>
                          <a:latin typeface="+mn-lt"/>
                          <a:ea typeface="+mn-ea"/>
                          <a:cs typeface="+mn-cs"/>
                        </a:rPr>
                        <a:t>des </a:t>
                      </a:r>
                      <a:r>
                        <a:rPr kumimoji="0" lang="fr-FR" sz="1600" b="0" i="0" kern="1200" dirty="0" smtClean="0">
                          <a:solidFill>
                            <a:srgbClr val="FF0000"/>
                          </a:solidFill>
                          <a:effectLst/>
                          <a:latin typeface="+mn-lt"/>
                          <a:ea typeface="+mn-ea"/>
                          <a:cs typeface="+mn-cs"/>
                        </a:rPr>
                        <a:t>douleurs à l'endroit où se trouvait l'implant</a:t>
                      </a:r>
                      <a:r>
                        <a:rPr kumimoji="0" lang="fr-FR" sz="1600" b="0" i="0" kern="1200" dirty="0" smtClean="0">
                          <a:solidFill>
                            <a:schemeClr val="dk1"/>
                          </a:solidFill>
                          <a:effectLst/>
                          <a:latin typeface="+mn-lt"/>
                          <a:ea typeface="+mn-ea"/>
                          <a:cs typeface="+mn-cs"/>
                        </a:rPr>
                        <a:t>.</a:t>
                      </a:r>
                    </a:p>
                    <a:p>
                      <a:endParaRPr lang="fr-FR" sz="1600" dirty="0"/>
                    </a:p>
                  </a:txBody>
                  <a:tcPr/>
                </a:tc>
              </a:tr>
              <a:tr h="676601">
                <a:tc>
                  <a:txBody>
                    <a:bodyPr/>
                    <a:lstStyle/>
                    <a:p>
                      <a:pPr algn="ctr"/>
                      <a:r>
                        <a:rPr lang="fr-FR" dirty="0" smtClean="0"/>
                        <a:t>Chimiothérapie</a:t>
                      </a:r>
                      <a:endParaRPr lang="fr-FR" dirty="0"/>
                    </a:p>
                  </a:txBody>
                  <a:tcPr/>
                </a:tc>
                <a:tc>
                  <a:txBody>
                    <a:bodyPr/>
                    <a:lstStyle/>
                    <a:p>
                      <a:r>
                        <a:rPr lang="fr-FR" sz="1600" dirty="0" smtClean="0"/>
                        <a:t>Anémie, Alopécie,</a:t>
                      </a:r>
                      <a:r>
                        <a:rPr lang="fr-FR" sz="1600" baseline="0" dirty="0" smtClean="0"/>
                        <a:t> Troubles intestinaux,  </a:t>
                      </a:r>
                      <a:r>
                        <a:rPr lang="fr-FR" sz="1600" baseline="0" dirty="0" err="1" smtClean="0"/>
                        <a:t>Mucites</a:t>
                      </a:r>
                      <a:r>
                        <a:rPr lang="fr-FR" sz="1600" baseline="0" dirty="0" smtClean="0"/>
                        <a:t>, Bouffée de chaleur.</a:t>
                      </a:r>
                      <a:endParaRPr lang="fr-FR" sz="1600" dirty="0"/>
                    </a:p>
                  </a:txBody>
                  <a:tcPr/>
                </a:tc>
              </a:tr>
              <a:tr h="565536">
                <a:tc>
                  <a:txBody>
                    <a:bodyPr/>
                    <a:lstStyle/>
                    <a:p>
                      <a:pPr algn="ctr"/>
                      <a:r>
                        <a:rPr lang="fr-FR" dirty="0" smtClean="0"/>
                        <a:t>Hormonothérapie </a:t>
                      </a:r>
                      <a:endParaRPr lang="fr-FR" dirty="0"/>
                    </a:p>
                  </a:txBody>
                  <a:tcPr/>
                </a:tc>
                <a:tc>
                  <a:txBody>
                    <a:bodyPr/>
                    <a:lstStyle/>
                    <a:p>
                      <a:r>
                        <a:rPr lang="fr-FR" sz="1600" dirty="0" smtClean="0"/>
                        <a:t>Bouffée de chaleur, désagréments</a:t>
                      </a:r>
                      <a:r>
                        <a:rPr lang="fr-FR" sz="1600" baseline="0" dirty="0" smtClean="0"/>
                        <a:t> vaginaux (sécheresses, pertes…) </a:t>
                      </a:r>
                    </a:p>
                    <a:p>
                      <a:r>
                        <a:rPr lang="fr-FR" sz="1600" baseline="0" dirty="0" smtClean="0"/>
                        <a:t>Arthralgies +++ Ostéoporose. Diminution de la libido.</a:t>
                      </a:r>
                    </a:p>
                  </a:txBody>
                  <a:tcPr/>
                </a:tc>
              </a:tr>
            </a:tbl>
          </a:graphicData>
        </a:graphic>
      </p:graphicFrame>
      <p:pic>
        <p:nvPicPr>
          <p:cNvPr id="5"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3258" y="6259622"/>
            <a:ext cx="885246" cy="47667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284881" y="116632"/>
            <a:ext cx="762000" cy="365125"/>
          </a:xfrm>
        </p:spPr>
        <p:txBody>
          <a:bodyPr/>
          <a:lstStyle/>
          <a:p>
            <a:fld id="{BFBC3150-ACAE-4811-9650-668F0020AE14}" type="slidenum">
              <a:rPr lang="fr-FR" smtClean="0"/>
              <a:t>41</a:t>
            </a:fld>
            <a:endParaRPr lang="fr-FR" dirty="0"/>
          </a:p>
        </p:txBody>
      </p:sp>
    </p:spTree>
    <p:extLst>
      <p:ext uri="{BB962C8B-B14F-4D97-AF65-F5344CB8AC3E}">
        <p14:creationId xmlns:p14="http://schemas.microsoft.com/office/powerpoint/2010/main" val="750819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539552" y="188640"/>
            <a:ext cx="8229600" cy="1143000"/>
          </a:xfrm>
        </p:spPr>
        <p:txBody>
          <a:bodyPr>
            <a:normAutofit fontScale="90000"/>
          </a:bodyPr>
          <a:lstStyle/>
          <a:p>
            <a:r>
              <a:rPr lang="fr-FR" dirty="0"/>
              <a:t>E</a:t>
            </a:r>
            <a:r>
              <a:rPr lang="fr-FR" dirty="0" smtClean="0"/>
              <a:t>ffets secondaires liés à la radiothérapie:</a:t>
            </a:r>
            <a:endParaRPr lang="fr-FR" dirty="0"/>
          </a:p>
        </p:txBody>
      </p:sp>
      <p:sp>
        <p:nvSpPr>
          <p:cNvPr id="7" name="ZoneTexte 6"/>
          <p:cNvSpPr txBox="1"/>
          <p:nvPr/>
        </p:nvSpPr>
        <p:spPr>
          <a:xfrm>
            <a:off x="0" y="1572293"/>
            <a:ext cx="9036496" cy="4955203"/>
          </a:xfrm>
          <a:prstGeom prst="rect">
            <a:avLst/>
          </a:prstGeom>
          <a:noFill/>
        </p:spPr>
        <p:txBody>
          <a:bodyPr wrap="square" rtlCol="0">
            <a:spAutoFit/>
          </a:bodyPr>
          <a:lstStyle/>
          <a:p>
            <a:r>
              <a:rPr lang="fr-FR" b="1" u="sng" dirty="0" smtClean="0">
                <a:solidFill>
                  <a:schemeClr val="bg1">
                    <a:lumMod val="95000"/>
                    <a:lumOff val="5000"/>
                  </a:schemeClr>
                </a:solidFill>
              </a:rPr>
              <a:t>Réaction cutanées précoces :</a:t>
            </a:r>
          </a:p>
          <a:p>
            <a:r>
              <a:rPr lang="fr-FR" dirty="0" smtClean="0"/>
              <a:t>Elles sont liées aux réactions de l’épiderme (Erythème, </a:t>
            </a:r>
            <a:r>
              <a:rPr lang="fr-FR" dirty="0" err="1" smtClean="0"/>
              <a:t>radioépithélite</a:t>
            </a:r>
            <a:r>
              <a:rPr lang="fr-FR" dirty="0" smtClean="0"/>
              <a:t> sèche, </a:t>
            </a:r>
            <a:r>
              <a:rPr lang="fr-FR" dirty="0" err="1" smtClean="0"/>
              <a:t>radioépithélite</a:t>
            </a:r>
            <a:r>
              <a:rPr lang="fr-FR" dirty="0" smtClean="0"/>
              <a:t> exsudative, radionécrose </a:t>
            </a:r>
            <a:r>
              <a:rPr lang="fr-FR" dirty="0" err="1" smtClean="0"/>
              <a:t>cutannée</a:t>
            </a:r>
            <a:r>
              <a:rPr lang="fr-FR" dirty="0" smtClean="0"/>
              <a:t>).</a:t>
            </a:r>
          </a:p>
          <a:p>
            <a:endParaRPr lang="fr-FR" b="1" dirty="0" smtClean="0">
              <a:solidFill>
                <a:schemeClr val="bg1"/>
              </a:solidFill>
            </a:endParaRPr>
          </a:p>
          <a:p>
            <a:r>
              <a:rPr lang="fr-FR" b="1" u="sng" dirty="0">
                <a:solidFill>
                  <a:schemeClr val="bg1"/>
                </a:solidFill>
              </a:rPr>
              <a:t>Réaction </a:t>
            </a:r>
            <a:r>
              <a:rPr lang="fr-FR" b="1" u="sng" dirty="0" smtClean="0">
                <a:solidFill>
                  <a:schemeClr val="bg1"/>
                </a:solidFill>
              </a:rPr>
              <a:t>cutanées tardives :</a:t>
            </a:r>
            <a:endParaRPr lang="fr-FR" b="1" u="sng" dirty="0">
              <a:solidFill>
                <a:schemeClr val="bg1"/>
              </a:solidFill>
            </a:endParaRPr>
          </a:p>
          <a:p>
            <a:pPr marL="342900" indent="-342900">
              <a:buClr>
                <a:schemeClr val="tx1"/>
              </a:buClr>
              <a:buSzPct val="130000"/>
              <a:buFont typeface="Arial" panose="020B0604020202020204" pitchFamily="34" charset="0"/>
              <a:buChar char="•"/>
            </a:pPr>
            <a:r>
              <a:rPr lang="fr-FR" altLang="fr-FR" sz="2000" dirty="0">
                <a:latin typeface="Times New Roman" pitchFamily="18" charset="0"/>
              </a:rPr>
              <a:t>Association de manière variable :</a:t>
            </a:r>
          </a:p>
          <a:p>
            <a:pPr lvl="3">
              <a:buClr>
                <a:schemeClr val="tx1"/>
              </a:buClr>
            </a:pPr>
            <a:r>
              <a:rPr lang="fr-FR" altLang="fr-FR" dirty="0">
                <a:latin typeface="Times New Roman" pitchFamily="18" charset="0"/>
              </a:rPr>
              <a:t>- ATROPHIE </a:t>
            </a:r>
            <a:r>
              <a:rPr lang="fr-FR" altLang="fr-FR" dirty="0" smtClean="0">
                <a:latin typeface="Times New Roman" pitchFamily="18" charset="0"/>
              </a:rPr>
              <a:t>CUTANEE,</a:t>
            </a:r>
            <a:endParaRPr lang="fr-FR" altLang="fr-FR" dirty="0">
              <a:latin typeface="Times New Roman" pitchFamily="18" charset="0"/>
            </a:endParaRPr>
          </a:p>
          <a:p>
            <a:pPr lvl="3">
              <a:buClr>
                <a:schemeClr val="tx1"/>
              </a:buClr>
            </a:pPr>
            <a:r>
              <a:rPr lang="fr-FR" altLang="fr-FR" dirty="0">
                <a:latin typeface="Times New Roman" pitchFamily="18" charset="0"/>
              </a:rPr>
              <a:t>- SCLEROSE CUTANEO SOUS </a:t>
            </a:r>
            <a:r>
              <a:rPr lang="fr-FR" altLang="fr-FR" dirty="0" smtClean="0">
                <a:latin typeface="Times New Roman" pitchFamily="18" charset="0"/>
              </a:rPr>
              <a:t>CUTANEE,</a:t>
            </a:r>
            <a:endParaRPr lang="fr-FR" altLang="fr-FR" dirty="0">
              <a:latin typeface="Times New Roman" pitchFamily="18" charset="0"/>
            </a:endParaRPr>
          </a:p>
          <a:p>
            <a:pPr lvl="3">
              <a:buClr>
                <a:schemeClr val="tx1"/>
              </a:buClr>
            </a:pPr>
            <a:r>
              <a:rPr lang="fr-FR" altLang="fr-FR" dirty="0">
                <a:latin typeface="Times New Roman" pitchFamily="18" charset="0"/>
              </a:rPr>
              <a:t>- HYPO ou </a:t>
            </a:r>
            <a:r>
              <a:rPr lang="fr-FR" altLang="fr-FR" dirty="0" smtClean="0">
                <a:latin typeface="Times New Roman" pitchFamily="18" charset="0"/>
              </a:rPr>
              <a:t>HYPERPIGMENTATION,</a:t>
            </a:r>
            <a:endParaRPr lang="fr-FR" altLang="fr-FR" dirty="0">
              <a:latin typeface="Times New Roman" pitchFamily="18" charset="0"/>
            </a:endParaRPr>
          </a:p>
          <a:p>
            <a:pPr lvl="3">
              <a:buClr>
                <a:schemeClr val="tx1"/>
              </a:buClr>
            </a:pPr>
            <a:r>
              <a:rPr lang="fr-FR" altLang="fr-FR" dirty="0">
                <a:latin typeface="Times New Roman" pitchFamily="18" charset="0"/>
              </a:rPr>
              <a:t>- </a:t>
            </a:r>
            <a:r>
              <a:rPr lang="fr-FR" altLang="fr-FR" dirty="0" smtClean="0">
                <a:latin typeface="Times New Roman" pitchFamily="18" charset="0"/>
              </a:rPr>
              <a:t>TELANGIECTASIES.</a:t>
            </a:r>
            <a:endParaRPr lang="fr-FR" altLang="fr-FR" dirty="0">
              <a:latin typeface="Times New Roman" pitchFamily="18" charset="0"/>
            </a:endParaRPr>
          </a:p>
          <a:p>
            <a:pPr lvl="3">
              <a:buClr>
                <a:schemeClr val="tx1"/>
              </a:buClr>
            </a:pPr>
            <a:endParaRPr lang="fr-FR" altLang="fr-FR" sz="1200" dirty="0">
              <a:latin typeface="Times New Roman" pitchFamily="18" charset="0"/>
            </a:endParaRPr>
          </a:p>
          <a:p>
            <a:pPr marL="342900" indent="-342900">
              <a:buClr>
                <a:schemeClr val="tx1"/>
              </a:buClr>
              <a:buSzPct val="130000"/>
              <a:buFont typeface="Arial" panose="020B0604020202020204" pitchFamily="34" charset="0"/>
              <a:buChar char="•"/>
            </a:pPr>
            <a:r>
              <a:rPr lang="fr-FR" altLang="fr-FR" sz="2000" dirty="0">
                <a:latin typeface="Times New Roman" pitchFamily="18" charset="0"/>
              </a:rPr>
              <a:t>Ces lésions peuvent se compliquer de :</a:t>
            </a:r>
          </a:p>
          <a:p>
            <a:pPr lvl="3">
              <a:buClr>
                <a:schemeClr val="tx1"/>
              </a:buClr>
            </a:pPr>
            <a:r>
              <a:rPr lang="fr-FR" altLang="fr-FR" dirty="0">
                <a:latin typeface="Times New Roman" pitchFamily="18" charset="0"/>
              </a:rPr>
              <a:t>- GENE  </a:t>
            </a:r>
            <a:r>
              <a:rPr lang="fr-FR" altLang="fr-FR" dirty="0" smtClean="0">
                <a:latin typeface="Times New Roman" pitchFamily="18" charset="0"/>
              </a:rPr>
              <a:t>FONCTIONNELLE,</a:t>
            </a:r>
            <a:endParaRPr lang="fr-FR" altLang="fr-FR" dirty="0">
              <a:latin typeface="Times New Roman" pitchFamily="18" charset="0"/>
            </a:endParaRPr>
          </a:p>
          <a:p>
            <a:pPr lvl="3">
              <a:buClr>
                <a:schemeClr val="tx1"/>
              </a:buClr>
            </a:pPr>
            <a:r>
              <a:rPr lang="fr-FR" altLang="fr-FR" dirty="0">
                <a:latin typeface="Times New Roman" pitchFamily="18" charset="0"/>
              </a:rPr>
              <a:t>- </a:t>
            </a:r>
            <a:r>
              <a:rPr lang="fr-FR" altLang="fr-FR" dirty="0" smtClean="0">
                <a:latin typeface="Times New Roman" pitchFamily="18" charset="0"/>
              </a:rPr>
              <a:t>RADIONECROSE,</a:t>
            </a:r>
            <a:endParaRPr lang="fr-FR" altLang="fr-FR" dirty="0">
              <a:latin typeface="Times New Roman" pitchFamily="18" charset="0"/>
            </a:endParaRPr>
          </a:p>
          <a:p>
            <a:pPr lvl="3">
              <a:buClr>
                <a:schemeClr val="tx1"/>
              </a:buClr>
            </a:pPr>
            <a:r>
              <a:rPr lang="fr-FR" altLang="fr-FR" dirty="0">
                <a:latin typeface="Times New Roman" pitchFamily="18" charset="0"/>
              </a:rPr>
              <a:t>- CANCERS </a:t>
            </a:r>
            <a:r>
              <a:rPr lang="fr-FR" altLang="fr-FR" dirty="0" smtClean="0">
                <a:latin typeface="Times New Roman" pitchFamily="18" charset="0"/>
              </a:rPr>
              <a:t>CUTANES SECONDAIRES.</a:t>
            </a:r>
            <a:endParaRPr lang="fr-FR" altLang="fr-FR" dirty="0">
              <a:latin typeface="Times New Roman" pitchFamily="18" charset="0"/>
            </a:endParaRPr>
          </a:p>
          <a:p>
            <a:pPr lvl="3">
              <a:buClr>
                <a:schemeClr val="tx1"/>
              </a:buClr>
            </a:pPr>
            <a:endParaRPr lang="fr-FR" altLang="fr-FR" sz="1000" dirty="0">
              <a:latin typeface="Times New Roman" pitchFamily="18" charset="0"/>
            </a:endParaRPr>
          </a:p>
          <a:p>
            <a:pPr>
              <a:buClr>
                <a:schemeClr val="tx1"/>
              </a:buClr>
              <a:buSzPct val="130000"/>
            </a:pPr>
            <a:r>
              <a:rPr lang="fr-FR" altLang="fr-FR" sz="2000" b="1" dirty="0">
                <a:solidFill>
                  <a:srgbClr val="FFFF00"/>
                </a:solidFill>
                <a:latin typeface="Times New Roman" pitchFamily="18" charset="0"/>
              </a:rPr>
              <a:t>Ces complications sont très sensibles aux variations de dose par </a:t>
            </a:r>
            <a:r>
              <a:rPr lang="fr-FR" altLang="fr-FR" sz="2000" b="1" dirty="0" smtClean="0">
                <a:solidFill>
                  <a:srgbClr val="FFFF00"/>
                </a:solidFill>
                <a:latin typeface="Times New Roman" pitchFamily="18" charset="0"/>
              </a:rPr>
              <a:t>fraction.</a:t>
            </a:r>
            <a:endParaRPr lang="fr-FR" altLang="fr-FR" sz="2000" b="1" dirty="0">
              <a:solidFill>
                <a:srgbClr val="FFFF00"/>
              </a:solidFill>
              <a:latin typeface="Times New Roman" pitchFamily="18" charset="0"/>
            </a:endParaRPr>
          </a:p>
          <a:p>
            <a:endParaRPr lang="fr-FR" dirty="0">
              <a:solidFill>
                <a:srgbClr val="FFFF00"/>
              </a:solidFill>
            </a:endParaRPr>
          </a:p>
        </p:txBody>
      </p:sp>
      <p:sp>
        <p:nvSpPr>
          <p:cNvPr id="8" name="Rectangle 7"/>
          <p:cNvSpPr>
            <a:spLocks noChangeArrowheads="1"/>
          </p:cNvSpPr>
          <p:nvPr/>
        </p:nvSpPr>
        <p:spPr bwMode="auto">
          <a:xfrm>
            <a:off x="-57944" y="6324600"/>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9" name="Rectangle 8"/>
          <p:cNvSpPr>
            <a:spLocks noChangeArrowheads="1"/>
          </p:cNvSpPr>
          <p:nvPr/>
        </p:nvSpPr>
        <p:spPr bwMode="auto">
          <a:xfrm>
            <a:off x="396081" y="76200"/>
            <a:ext cx="8805863" cy="1143000"/>
          </a:xfrm>
          <a:prstGeom prst="rect">
            <a:avLst/>
          </a:prstGeom>
          <a:noFill/>
          <a:ln>
            <a:noFill/>
          </a:ln>
          <a:effectLst>
            <a:outerShdw dist="1347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r>
              <a:rPr lang="fr-FR" altLang="fr-FR" sz="4000" b="1" dirty="0">
                <a:solidFill>
                  <a:srgbClr val="FFFF00"/>
                </a:solidFill>
                <a:latin typeface="Arial" charset="0"/>
              </a:rPr>
              <a:t>   </a:t>
            </a:r>
            <a:endParaRPr lang="fr-FR" altLang="fr-FR" sz="4000" b="1" dirty="0">
              <a:solidFill>
                <a:schemeClr val="accent2"/>
              </a:solidFill>
            </a:endParaRPr>
          </a:p>
        </p:txBody>
      </p:sp>
      <p:pic>
        <p:nvPicPr>
          <p:cNvPr id="13"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6140962"/>
            <a:ext cx="1331640" cy="7170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a:xfrm>
            <a:off x="8273329" y="76200"/>
            <a:ext cx="762000" cy="365125"/>
          </a:xfrm>
        </p:spPr>
        <p:txBody>
          <a:bodyPr/>
          <a:lstStyle/>
          <a:p>
            <a:fld id="{BFBC3150-ACAE-4811-9650-668F0020AE14}" type="slidenum">
              <a:rPr lang="fr-FR" smtClean="0"/>
              <a:t>42</a:t>
            </a:fld>
            <a:endParaRPr lang="fr-FR" dirty="0"/>
          </a:p>
        </p:txBody>
      </p:sp>
    </p:spTree>
    <p:extLst>
      <p:ext uri="{BB962C8B-B14F-4D97-AF65-F5344CB8AC3E}">
        <p14:creationId xmlns:p14="http://schemas.microsoft.com/office/powerpoint/2010/main" val="1816560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7559824" cy="6597352"/>
          </a:xfrm>
        </p:spPr>
        <p:txBody>
          <a:bodyPr>
            <a:noAutofit/>
          </a:bodyPr>
          <a:lstStyle/>
          <a:p>
            <a:pPr marL="137160" indent="0">
              <a:buNone/>
            </a:pPr>
            <a:r>
              <a:rPr lang="fr-FR" sz="1600" b="1" u="sng" dirty="0">
                <a:solidFill>
                  <a:schemeClr val="bg1"/>
                </a:solidFill>
              </a:rPr>
              <a:t>Réactions pulmonaires précoces : </a:t>
            </a:r>
          </a:p>
          <a:p>
            <a:pPr>
              <a:buFont typeface="Arial" panose="020B0604020202020204" pitchFamily="34" charset="0"/>
              <a:buChar char="•"/>
            </a:pPr>
            <a:r>
              <a:rPr lang="fr-FR" altLang="fr-FR" sz="1300" dirty="0" smtClean="0">
                <a:latin typeface="Times New Roman" pitchFamily="18" charset="0"/>
              </a:rPr>
              <a:t>Toux sèche, </a:t>
            </a:r>
          </a:p>
          <a:p>
            <a:pPr>
              <a:buFont typeface="Arial" panose="020B0604020202020204" pitchFamily="34" charset="0"/>
              <a:buChar char="•"/>
            </a:pPr>
            <a:r>
              <a:rPr lang="fr-FR" altLang="fr-FR" sz="1300" dirty="0" smtClean="0">
                <a:latin typeface="Times New Roman" pitchFamily="18" charset="0"/>
              </a:rPr>
              <a:t>Dyspnée d'effort,</a:t>
            </a:r>
          </a:p>
          <a:p>
            <a:pPr>
              <a:buFont typeface="Arial" panose="020B0604020202020204" pitchFamily="34" charset="0"/>
              <a:buChar char="•"/>
            </a:pPr>
            <a:r>
              <a:rPr lang="fr-FR" altLang="fr-FR" sz="1300" dirty="0" smtClean="0">
                <a:latin typeface="Times New Roman" pitchFamily="18" charset="0"/>
              </a:rPr>
              <a:t>Œdème,</a:t>
            </a:r>
            <a:endParaRPr lang="fr-FR" altLang="fr-FR" sz="1300" dirty="0">
              <a:latin typeface="Times New Roman" pitchFamily="18" charset="0"/>
            </a:endParaRPr>
          </a:p>
          <a:p>
            <a:pPr>
              <a:buFont typeface="Arial" panose="020B0604020202020204" pitchFamily="34" charset="0"/>
              <a:buChar char="•"/>
            </a:pPr>
            <a:r>
              <a:rPr lang="fr-FR" altLang="fr-FR" sz="1300" dirty="0" smtClean="0">
                <a:latin typeface="Times New Roman" pitchFamily="18" charset="0"/>
              </a:rPr>
              <a:t>Surinfection,  </a:t>
            </a:r>
            <a:endParaRPr lang="fr-FR" altLang="fr-FR" sz="1300" dirty="0">
              <a:latin typeface="Times New Roman" pitchFamily="18" charset="0"/>
            </a:endParaRPr>
          </a:p>
          <a:p>
            <a:pPr>
              <a:buFont typeface="Arial" panose="020B0604020202020204" pitchFamily="34" charset="0"/>
              <a:buChar char="•"/>
            </a:pPr>
            <a:r>
              <a:rPr lang="fr-FR" altLang="fr-FR" sz="1300" dirty="0" smtClean="0">
                <a:latin typeface="Times New Roman" pitchFamily="18" charset="0"/>
              </a:rPr>
              <a:t>Pneumopathie </a:t>
            </a:r>
            <a:r>
              <a:rPr lang="fr-FR" altLang="fr-FR" sz="1300" dirty="0">
                <a:latin typeface="Times New Roman" pitchFamily="18" charset="0"/>
              </a:rPr>
              <a:t>aiguë : 2 à 4 </a:t>
            </a:r>
            <a:r>
              <a:rPr lang="fr-FR" altLang="fr-FR" sz="1300" dirty="0" smtClean="0">
                <a:latin typeface="Times New Roman" pitchFamily="18" charset="0"/>
              </a:rPr>
              <a:t>mois. </a:t>
            </a:r>
          </a:p>
          <a:p>
            <a:pPr marL="137160" indent="0">
              <a:buNone/>
            </a:pPr>
            <a:r>
              <a:rPr lang="fr-FR" sz="1400" b="1" u="sng" dirty="0" smtClean="0">
                <a:solidFill>
                  <a:schemeClr val="bg1"/>
                </a:solidFill>
              </a:rPr>
              <a:t>Réactions pulmonaires tardives</a:t>
            </a:r>
            <a:r>
              <a:rPr lang="fr-FR" sz="1600" b="1" u="sng" dirty="0" smtClean="0">
                <a:solidFill>
                  <a:schemeClr val="bg1"/>
                </a:solidFill>
              </a:rPr>
              <a:t> :</a:t>
            </a:r>
          </a:p>
          <a:p>
            <a:pPr>
              <a:buFont typeface="Arial" panose="020B0604020202020204" pitchFamily="34" charset="0"/>
              <a:buChar char="•"/>
            </a:pPr>
            <a:r>
              <a:rPr lang="fr-FR" altLang="fr-FR" sz="1300" dirty="0" smtClean="0">
                <a:latin typeface="Times New Roman" pitchFamily="18" charset="0"/>
              </a:rPr>
              <a:t>Fibrose </a:t>
            </a:r>
            <a:r>
              <a:rPr lang="fr-FR" altLang="fr-FR" sz="1300" dirty="0">
                <a:latin typeface="Times New Roman" pitchFamily="18" charset="0"/>
              </a:rPr>
              <a:t>interstitielle, </a:t>
            </a:r>
            <a:endParaRPr lang="fr-FR" altLang="fr-FR" sz="1300" dirty="0" smtClean="0">
              <a:latin typeface="Times New Roman" pitchFamily="18" charset="0"/>
            </a:endParaRPr>
          </a:p>
          <a:p>
            <a:pPr>
              <a:buFont typeface="Arial" panose="020B0604020202020204" pitchFamily="34" charset="0"/>
              <a:buChar char="•"/>
            </a:pPr>
            <a:r>
              <a:rPr lang="fr-FR" altLang="fr-FR" sz="1300" dirty="0" smtClean="0">
                <a:latin typeface="Times New Roman" pitchFamily="18" charset="0"/>
              </a:rPr>
              <a:t>Réduction </a:t>
            </a:r>
            <a:r>
              <a:rPr lang="fr-FR" altLang="fr-FR" sz="1300" dirty="0">
                <a:latin typeface="Times New Roman" pitchFamily="18" charset="0"/>
              </a:rPr>
              <a:t>de la capacité </a:t>
            </a:r>
            <a:r>
              <a:rPr lang="fr-FR" altLang="fr-FR" sz="1300" dirty="0" smtClean="0">
                <a:latin typeface="Times New Roman" pitchFamily="18" charset="0"/>
              </a:rPr>
              <a:t>respiratoire,</a:t>
            </a:r>
          </a:p>
          <a:p>
            <a:pPr>
              <a:buFont typeface="Arial" panose="020B0604020202020204" pitchFamily="34" charset="0"/>
              <a:buChar char="•"/>
            </a:pPr>
            <a:r>
              <a:rPr lang="fr-FR" altLang="fr-FR" sz="1300" dirty="0" smtClean="0">
                <a:latin typeface="Times New Roman" pitchFamily="18" charset="0"/>
              </a:rPr>
              <a:t>Surinfection.  </a:t>
            </a:r>
            <a:endParaRPr lang="fr-FR" altLang="fr-FR" sz="1300" dirty="0">
              <a:latin typeface="Times New Roman" pitchFamily="18" charset="0"/>
            </a:endParaRPr>
          </a:p>
          <a:p>
            <a:pPr marL="137160" indent="0">
              <a:buNone/>
            </a:pPr>
            <a:r>
              <a:rPr lang="fr-FR" sz="1600" b="1" u="sng" dirty="0" smtClean="0">
                <a:solidFill>
                  <a:schemeClr val="bg1"/>
                </a:solidFill>
              </a:rPr>
              <a:t>Réaction au niveau du péricarde: </a:t>
            </a:r>
          </a:p>
          <a:p>
            <a:pPr marL="137160" indent="0">
              <a:buClr>
                <a:schemeClr val="tx1"/>
              </a:buClr>
              <a:buNone/>
            </a:pPr>
            <a:r>
              <a:rPr lang="fr-FR" altLang="fr-FR" sz="1400" b="1" dirty="0">
                <a:solidFill>
                  <a:srgbClr val="FFFF00"/>
                </a:solidFill>
                <a:latin typeface="Times New Roman" pitchFamily="18" charset="0"/>
              </a:rPr>
              <a:t>	</a:t>
            </a:r>
            <a:r>
              <a:rPr lang="fr-FR" altLang="fr-FR" sz="1200" b="1" u="sng" dirty="0" smtClean="0">
                <a:solidFill>
                  <a:schemeClr val="bg1">
                    <a:lumMod val="95000"/>
                    <a:lumOff val="5000"/>
                  </a:schemeClr>
                </a:solidFill>
                <a:latin typeface="Times New Roman" pitchFamily="18" charset="0"/>
              </a:rPr>
              <a:t>REACTIONS </a:t>
            </a:r>
            <a:r>
              <a:rPr lang="fr-FR" altLang="fr-FR" sz="1200" b="1" u="sng" dirty="0">
                <a:solidFill>
                  <a:schemeClr val="bg1">
                    <a:lumMod val="95000"/>
                    <a:lumOff val="5000"/>
                  </a:schemeClr>
                </a:solidFill>
                <a:latin typeface="Times New Roman" pitchFamily="18" charset="0"/>
              </a:rPr>
              <a:t>PRECOCES</a:t>
            </a:r>
            <a:r>
              <a:rPr lang="fr-FR" altLang="fr-FR" sz="1200" b="1" dirty="0">
                <a:solidFill>
                  <a:schemeClr val="bg1">
                    <a:lumMod val="95000"/>
                    <a:lumOff val="5000"/>
                  </a:schemeClr>
                </a:solidFill>
                <a:latin typeface="Times New Roman" pitchFamily="18" charset="0"/>
              </a:rPr>
              <a:t> </a:t>
            </a:r>
            <a:r>
              <a:rPr lang="fr-FR" altLang="fr-FR" sz="1200" b="1" dirty="0" smtClean="0">
                <a:solidFill>
                  <a:schemeClr val="bg1">
                    <a:lumMod val="95000"/>
                    <a:lumOff val="5000"/>
                  </a:schemeClr>
                </a:solidFill>
                <a:latin typeface="Times New Roman" pitchFamily="18" charset="0"/>
              </a:rPr>
              <a:t>:</a:t>
            </a:r>
            <a:endParaRPr lang="fr-FR" altLang="fr-FR" sz="1200" b="1" u="sng" dirty="0">
              <a:solidFill>
                <a:schemeClr val="bg1">
                  <a:lumMod val="95000"/>
                  <a:lumOff val="5000"/>
                </a:schemeClr>
              </a:solidFill>
              <a:latin typeface="Times New Roman" pitchFamily="18" charset="0"/>
            </a:endParaRPr>
          </a:p>
          <a:p>
            <a:pPr>
              <a:buClr>
                <a:schemeClr val="tx1"/>
              </a:buClr>
              <a:buFont typeface="Arial" panose="020B0604020202020204" pitchFamily="34" charset="0"/>
              <a:buChar char="•"/>
            </a:pPr>
            <a:r>
              <a:rPr lang="fr-FR" altLang="fr-FR" sz="1300" u="sng" dirty="0" smtClean="0">
                <a:latin typeface="Times New Roman" pitchFamily="18" charset="0"/>
              </a:rPr>
              <a:t>Péricardite aiguë</a:t>
            </a:r>
            <a:r>
              <a:rPr lang="fr-FR" altLang="fr-FR" sz="1300" dirty="0" smtClean="0">
                <a:latin typeface="Times New Roman" pitchFamily="18" charset="0"/>
              </a:rPr>
              <a:t>: </a:t>
            </a:r>
            <a:r>
              <a:rPr lang="fr-FR" altLang="fr-FR" sz="1300" dirty="0">
                <a:latin typeface="Times New Roman" pitchFamily="18" charset="0"/>
              </a:rPr>
              <a:t>douleurs thoraciques, fièvre, signes  ECG, parfois épanchement. TTT par </a:t>
            </a:r>
            <a:r>
              <a:rPr lang="fr-FR" altLang="fr-FR" sz="1300" dirty="0" smtClean="0">
                <a:latin typeface="Times New Roman" pitchFamily="18" charset="0"/>
              </a:rPr>
              <a:t>aspirine. </a:t>
            </a:r>
            <a:endParaRPr lang="fr-FR" altLang="fr-FR" sz="1300" dirty="0">
              <a:latin typeface="Times New Roman" pitchFamily="18" charset="0"/>
            </a:endParaRPr>
          </a:p>
          <a:p>
            <a:pPr marL="137160" indent="0">
              <a:buClr>
                <a:schemeClr val="tx1"/>
              </a:buClr>
              <a:buNone/>
            </a:pPr>
            <a:r>
              <a:rPr lang="fr-FR" altLang="fr-FR" sz="1400" b="1" dirty="0" smtClean="0">
                <a:solidFill>
                  <a:srgbClr val="FFFF00"/>
                </a:solidFill>
                <a:latin typeface="Times New Roman" pitchFamily="18" charset="0"/>
              </a:rPr>
              <a:t>	</a:t>
            </a:r>
            <a:r>
              <a:rPr lang="fr-FR" altLang="fr-FR" sz="1200" b="1" u="sng" dirty="0" smtClean="0">
                <a:solidFill>
                  <a:schemeClr val="bg1">
                    <a:lumMod val="95000"/>
                    <a:lumOff val="5000"/>
                  </a:schemeClr>
                </a:solidFill>
                <a:latin typeface="Times New Roman" pitchFamily="18" charset="0"/>
              </a:rPr>
              <a:t>REACTIONS </a:t>
            </a:r>
            <a:r>
              <a:rPr lang="fr-FR" altLang="fr-FR" sz="1200" b="1" u="sng" dirty="0">
                <a:solidFill>
                  <a:schemeClr val="bg1">
                    <a:lumMod val="95000"/>
                    <a:lumOff val="5000"/>
                  </a:schemeClr>
                </a:solidFill>
                <a:latin typeface="Times New Roman" pitchFamily="18" charset="0"/>
              </a:rPr>
              <a:t>TARDIVES</a:t>
            </a:r>
            <a:r>
              <a:rPr lang="fr-FR" altLang="fr-FR" sz="1200" b="1" dirty="0">
                <a:solidFill>
                  <a:schemeClr val="bg1">
                    <a:lumMod val="95000"/>
                    <a:lumOff val="5000"/>
                  </a:schemeClr>
                </a:solidFill>
                <a:latin typeface="Times New Roman" pitchFamily="18" charset="0"/>
              </a:rPr>
              <a:t> : </a:t>
            </a:r>
            <a:endParaRPr lang="fr-FR" altLang="fr-FR" sz="1200" b="1" dirty="0" smtClean="0">
              <a:solidFill>
                <a:schemeClr val="bg1">
                  <a:lumMod val="95000"/>
                  <a:lumOff val="5000"/>
                </a:schemeClr>
              </a:solidFill>
              <a:latin typeface="Times New Roman" pitchFamily="18" charset="0"/>
            </a:endParaRPr>
          </a:p>
          <a:p>
            <a:pPr>
              <a:buClr>
                <a:schemeClr val="tx1"/>
              </a:buClr>
              <a:buFont typeface="Arial" panose="020B0604020202020204" pitchFamily="34" charset="0"/>
              <a:buChar char="•"/>
            </a:pPr>
            <a:r>
              <a:rPr lang="fr-FR" altLang="fr-FR" sz="1300" u="sng" dirty="0" smtClean="0">
                <a:latin typeface="Times New Roman" pitchFamily="18" charset="0"/>
              </a:rPr>
              <a:t>Péricardite séreuse</a:t>
            </a:r>
            <a:r>
              <a:rPr lang="fr-FR" altLang="fr-FR" sz="1300" dirty="0" smtClean="0">
                <a:latin typeface="Times New Roman" pitchFamily="18" charset="0"/>
              </a:rPr>
              <a:t>: </a:t>
            </a:r>
            <a:r>
              <a:rPr lang="fr-FR" altLang="fr-FR" sz="1300" dirty="0">
                <a:latin typeface="Times New Roman" pitchFamily="18" charset="0"/>
              </a:rPr>
              <a:t>évolution </a:t>
            </a:r>
            <a:r>
              <a:rPr lang="fr-FR" altLang="fr-FR" sz="1300" dirty="0" smtClean="0">
                <a:latin typeface="Times New Roman" pitchFamily="18" charset="0"/>
              </a:rPr>
              <a:t>bénigne.</a:t>
            </a:r>
          </a:p>
          <a:p>
            <a:pPr>
              <a:buClr>
                <a:schemeClr val="tx1"/>
              </a:buClr>
              <a:buFont typeface="Arial" panose="020B0604020202020204" pitchFamily="34" charset="0"/>
              <a:buChar char="•"/>
            </a:pPr>
            <a:r>
              <a:rPr lang="fr-FR" altLang="fr-FR" sz="1300" u="sng" dirty="0" smtClean="0">
                <a:latin typeface="Times New Roman" pitchFamily="18" charset="0"/>
              </a:rPr>
              <a:t>Péricardite constrictive</a:t>
            </a:r>
            <a:r>
              <a:rPr lang="fr-FR" altLang="fr-FR" sz="1300" dirty="0" smtClean="0">
                <a:latin typeface="Times New Roman" pitchFamily="18" charset="0"/>
              </a:rPr>
              <a:t>: </a:t>
            </a:r>
            <a:r>
              <a:rPr lang="fr-FR" altLang="fr-FR" sz="1300" dirty="0">
                <a:latin typeface="Times New Roman" pitchFamily="18" charset="0"/>
              </a:rPr>
              <a:t>évolution </a:t>
            </a:r>
            <a:r>
              <a:rPr lang="fr-FR" altLang="fr-FR" sz="1300" dirty="0" smtClean="0">
                <a:latin typeface="Times New Roman" pitchFamily="18" charset="0"/>
              </a:rPr>
              <a:t>défavorable.</a:t>
            </a:r>
            <a:endParaRPr lang="fr-FR" altLang="fr-FR" sz="1300" dirty="0">
              <a:latin typeface="Times New Roman" pitchFamily="18" charset="0"/>
            </a:endParaRPr>
          </a:p>
          <a:p>
            <a:pPr marL="137160" indent="0">
              <a:buNone/>
            </a:pPr>
            <a:r>
              <a:rPr lang="fr-FR" sz="1600" b="1" u="sng" dirty="0" smtClean="0">
                <a:solidFill>
                  <a:schemeClr val="bg1"/>
                </a:solidFill>
              </a:rPr>
              <a:t>Réactions au niveau de l’œsophage :</a:t>
            </a:r>
            <a:r>
              <a:rPr lang="fr-FR" sz="1600" b="1" dirty="0" smtClean="0">
                <a:solidFill>
                  <a:schemeClr val="bg1"/>
                </a:solidFill>
              </a:rPr>
              <a:t> (Si RTE au niveau des aires sus claviculaires).</a:t>
            </a:r>
          </a:p>
          <a:p>
            <a:pPr marL="137160" indent="0">
              <a:buClr>
                <a:schemeClr val="tx1"/>
              </a:buClr>
              <a:buNone/>
            </a:pPr>
            <a:r>
              <a:rPr lang="fr-FR" altLang="fr-FR" sz="1400" b="1" dirty="0">
                <a:latin typeface="Times New Roman" pitchFamily="18" charset="0"/>
              </a:rPr>
              <a:t>	</a:t>
            </a:r>
            <a:r>
              <a:rPr lang="fr-FR" altLang="fr-FR" sz="1200" b="1" u="sng" dirty="0" smtClean="0">
                <a:solidFill>
                  <a:schemeClr val="bg1">
                    <a:lumMod val="95000"/>
                    <a:lumOff val="5000"/>
                  </a:schemeClr>
                </a:solidFill>
                <a:latin typeface="Times New Roman" pitchFamily="18" charset="0"/>
              </a:rPr>
              <a:t>REACTIONS PRECOCES:</a:t>
            </a:r>
            <a:endParaRPr lang="fr-FR" altLang="fr-FR" sz="1200" dirty="0">
              <a:solidFill>
                <a:schemeClr val="bg1">
                  <a:lumMod val="95000"/>
                  <a:lumOff val="5000"/>
                </a:schemeClr>
              </a:solidFill>
              <a:latin typeface="Times New Roman" pitchFamily="18" charset="0"/>
            </a:endParaRPr>
          </a:p>
          <a:p>
            <a:pPr>
              <a:buClr>
                <a:schemeClr val="tx1"/>
              </a:buClr>
              <a:buFont typeface="Arial" panose="020B0604020202020204" pitchFamily="34" charset="0"/>
              <a:buChar char="•"/>
            </a:pPr>
            <a:r>
              <a:rPr lang="fr-FR" altLang="fr-FR" sz="1300" dirty="0" smtClean="0">
                <a:latin typeface="Times New Roman" pitchFamily="18" charset="0"/>
              </a:rPr>
              <a:t>Dysphagie</a:t>
            </a:r>
            <a:r>
              <a:rPr lang="fr-FR" altLang="fr-FR" sz="1300" dirty="0">
                <a:latin typeface="Times New Roman" pitchFamily="18" charset="0"/>
              </a:rPr>
              <a:t>, ou sensation d’accrochage des </a:t>
            </a:r>
            <a:r>
              <a:rPr lang="fr-FR" altLang="fr-FR" sz="1300" dirty="0" smtClean="0">
                <a:latin typeface="Times New Roman" pitchFamily="18" charset="0"/>
              </a:rPr>
              <a:t>aliments.</a:t>
            </a:r>
            <a:endParaRPr lang="fr-FR" altLang="fr-FR" sz="1300" dirty="0">
              <a:latin typeface="Times New Roman" pitchFamily="18" charset="0"/>
            </a:endParaRPr>
          </a:p>
          <a:p>
            <a:pPr marL="137160" indent="0">
              <a:buClr>
                <a:schemeClr val="tx1"/>
              </a:buClr>
              <a:buNone/>
            </a:pPr>
            <a:r>
              <a:rPr lang="fr-FR" altLang="fr-FR" sz="1400" b="1" dirty="0" smtClean="0">
                <a:latin typeface="Times New Roman" pitchFamily="18" charset="0"/>
              </a:rPr>
              <a:t>	</a:t>
            </a:r>
            <a:r>
              <a:rPr lang="fr-FR" altLang="fr-FR" sz="1200" b="1" u="sng" dirty="0" smtClean="0">
                <a:solidFill>
                  <a:schemeClr val="bg1">
                    <a:lumMod val="95000"/>
                    <a:lumOff val="5000"/>
                  </a:schemeClr>
                </a:solidFill>
                <a:latin typeface="Times New Roman" pitchFamily="18" charset="0"/>
              </a:rPr>
              <a:t>COMPLICATIONS:</a:t>
            </a:r>
            <a:endParaRPr lang="fr-FR" altLang="fr-FR" sz="1200" dirty="0">
              <a:solidFill>
                <a:schemeClr val="bg1">
                  <a:lumMod val="95000"/>
                  <a:lumOff val="5000"/>
                </a:schemeClr>
              </a:solidFill>
              <a:latin typeface="Times New Roman" pitchFamily="18" charset="0"/>
            </a:endParaRPr>
          </a:p>
          <a:p>
            <a:pPr>
              <a:buClr>
                <a:schemeClr val="tx1"/>
              </a:buClr>
              <a:buFont typeface="Arial" panose="020B0604020202020204" pitchFamily="34" charset="0"/>
              <a:buChar char="•"/>
            </a:pPr>
            <a:r>
              <a:rPr lang="fr-FR" altLang="fr-FR" sz="1300" dirty="0" smtClean="0">
                <a:latin typeface="Times New Roman" pitchFamily="18" charset="0"/>
              </a:rPr>
              <a:t>Sténose </a:t>
            </a:r>
            <a:r>
              <a:rPr lang="fr-FR" altLang="fr-FR" sz="1300" dirty="0">
                <a:latin typeface="Times New Roman" pitchFamily="18" charset="0"/>
              </a:rPr>
              <a:t>avec dilatation sus </a:t>
            </a:r>
            <a:r>
              <a:rPr lang="fr-FR" altLang="fr-FR" sz="1300" dirty="0" smtClean="0">
                <a:latin typeface="Times New Roman" pitchFamily="18" charset="0"/>
              </a:rPr>
              <a:t>jacente,</a:t>
            </a:r>
          </a:p>
          <a:p>
            <a:pPr>
              <a:buClr>
                <a:schemeClr val="tx1"/>
              </a:buClr>
              <a:buFont typeface="Arial" panose="020B0604020202020204" pitchFamily="34" charset="0"/>
              <a:buChar char="•"/>
            </a:pPr>
            <a:r>
              <a:rPr lang="fr-FR" altLang="fr-FR" sz="1300" dirty="0" smtClean="0">
                <a:latin typeface="Times New Roman" pitchFamily="18" charset="0"/>
              </a:rPr>
              <a:t>Fistule </a:t>
            </a:r>
            <a:r>
              <a:rPr lang="fr-FR" altLang="fr-FR" sz="1300" dirty="0" err="1" smtClean="0">
                <a:latin typeface="Times New Roman" pitchFamily="18" charset="0"/>
              </a:rPr>
              <a:t>trachéo</a:t>
            </a:r>
            <a:r>
              <a:rPr lang="fr-FR" altLang="fr-FR" sz="1300" dirty="0" smtClean="0">
                <a:latin typeface="Times New Roman" pitchFamily="18" charset="0"/>
              </a:rPr>
              <a:t>-bronchique.</a:t>
            </a:r>
            <a:endParaRPr lang="fr-FR" altLang="fr-FR" sz="1300" dirty="0">
              <a:latin typeface="Times New Roman" pitchFamily="18" charset="0"/>
            </a:endParaRPr>
          </a:p>
          <a:p>
            <a:pPr marL="137160" indent="0">
              <a:buNone/>
            </a:pPr>
            <a:r>
              <a:rPr lang="fr-FR" sz="1600" b="1" u="sng" dirty="0" smtClean="0">
                <a:solidFill>
                  <a:schemeClr val="bg1"/>
                </a:solidFill>
              </a:rPr>
              <a:t>Réactions au niveau du myocarde :</a:t>
            </a:r>
          </a:p>
          <a:p>
            <a:pPr>
              <a:buFont typeface="Arial" panose="020B0604020202020204" pitchFamily="34" charset="0"/>
              <a:buChar char="•"/>
            </a:pPr>
            <a:r>
              <a:rPr lang="fr-FR" altLang="fr-FR" sz="1300" dirty="0" smtClean="0">
                <a:latin typeface="Times New Roman" pitchFamily="18" charset="0"/>
              </a:rPr>
              <a:t>Fibrose </a:t>
            </a:r>
            <a:r>
              <a:rPr lang="fr-FR" altLang="fr-FR" sz="1300" dirty="0">
                <a:latin typeface="Times New Roman" pitchFamily="18" charset="0"/>
              </a:rPr>
              <a:t>diffuse, insuffisance </a:t>
            </a:r>
            <a:r>
              <a:rPr lang="fr-FR" altLang="fr-FR" sz="1300" dirty="0" smtClean="0">
                <a:latin typeface="Times New Roman" pitchFamily="18" charset="0"/>
              </a:rPr>
              <a:t>cardiaque.</a:t>
            </a:r>
            <a:endParaRPr lang="fr-FR" altLang="fr-FR" sz="1300" dirty="0">
              <a:latin typeface="Times New Roman" pitchFamily="18" charset="0"/>
            </a:endParaRPr>
          </a:p>
          <a:p>
            <a:pPr>
              <a:buClr>
                <a:schemeClr val="accent2"/>
              </a:buClr>
              <a:buSzPct val="80000"/>
              <a:buNone/>
            </a:pPr>
            <a:r>
              <a:rPr lang="fr-FR" altLang="fr-FR" sz="1300" dirty="0" smtClean="0">
                <a:latin typeface="Times New Roman" pitchFamily="18" charset="0"/>
              </a:rPr>
              <a:t>Surtout </a:t>
            </a:r>
            <a:r>
              <a:rPr lang="fr-FR" altLang="fr-FR" sz="1300" dirty="0">
                <a:latin typeface="Times New Roman" pitchFamily="18" charset="0"/>
              </a:rPr>
              <a:t>si le patient a reçu au préalable une chimiothérapie à base </a:t>
            </a:r>
            <a:r>
              <a:rPr lang="fr-FR" altLang="fr-FR" sz="1300" dirty="0" smtClean="0">
                <a:latin typeface="Times New Roman" pitchFamily="18" charset="0"/>
              </a:rPr>
              <a:t>d'</a:t>
            </a:r>
            <a:r>
              <a:rPr lang="fr-FR" altLang="fr-FR" sz="1300" dirty="0" err="1" smtClean="0">
                <a:latin typeface="Times New Roman" pitchFamily="18" charset="0"/>
              </a:rPr>
              <a:t>anthracycline</a:t>
            </a:r>
            <a:r>
              <a:rPr lang="fr-FR" altLang="fr-FR" sz="1300" dirty="0" smtClean="0">
                <a:latin typeface="Times New Roman" pitchFamily="18" charset="0"/>
              </a:rPr>
              <a:t>.</a:t>
            </a:r>
            <a:r>
              <a:rPr lang="fr-FR" altLang="fr-FR" sz="1300" dirty="0">
                <a:latin typeface="Times New Roman" pitchFamily="18" charset="0"/>
              </a:rPr>
              <a:t> </a:t>
            </a:r>
            <a:r>
              <a:rPr lang="fr-FR" altLang="fr-FR" sz="1300" dirty="0" smtClean="0">
                <a:latin typeface="Times New Roman" pitchFamily="18" charset="0"/>
              </a:rPr>
              <a:t>Il y a un </a:t>
            </a:r>
            <a:r>
              <a:rPr lang="fr-FR" altLang="fr-FR" sz="1300" dirty="0">
                <a:latin typeface="Times New Roman" pitchFamily="18" charset="0"/>
              </a:rPr>
              <a:t>r</a:t>
            </a:r>
            <a:r>
              <a:rPr lang="fr-FR" altLang="fr-FR" sz="1300" dirty="0" smtClean="0">
                <a:latin typeface="Times New Roman" pitchFamily="18" charset="0"/>
              </a:rPr>
              <a:t>isque d'infarctus</a:t>
            </a:r>
          </a:p>
          <a:p>
            <a:pPr>
              <a:buClr>
                <a:schemeClr val="accent2"/>
              </a:buClr>
              <a:buSzPct val="80000"/>
              <a:buNone/>
            </a:pPr>
            <a:r>
              <a:rPr lang="fr-FR" altLang="fr-FR" sz="1300" dirty="0" smtClean="0">
                <a:latin typeface="Times New Roman" pitchFamily="18" charset="0"/>
              </a:rPr>
              <a:t>du myocarde </a:t>
            </a:r>
            <a:r>
              <a:rPr lang="fr-FR" altLang="fr-FR" sz="1300" dirty="0">
                <a:latin typeface="Times New Roman" pitchFamily="18" charset="0"/>
              </a:rPr>
              <a:t>lorsque la fibrose englobe les vaisseaux coronaires. </a:t>
            </a:r>
            <a:endParaRPr lang="fr-FR" sz="1300" u="sng" dirty="0" smtClean="0">
              <a:solidFill>
                <a:srgbClr val="FFFF00"/>
              </a:solidFill>
            </a:endParaRPr>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a:xfrm>
            <a:off x="8244408" y="116632"/>
            <a:ext cx="762000" cy="365125"/>
          </a:xfrm>
        </p:spPr>
        <p:txBody>
          <a:bodyPr/>
          <a:lstStyle/>
          <a:p>
            <a:fld id="{BFBC3150-ACAE-4811-9650-668F0020AE14}" type="slidenum">
              <a:rPr lang="fr-FR" smtClean="0"/>
              <a:t>43</a:t>
            </a:fld>
            <a:endParaRPr lang="fr-FR" dirty="0"/>
          </a:p>
        </p:txBody>
      </p:sp>
    </p:spTree>
    <p:extLst>
      <p:ext uri="{BB962C8B-B14F-4D97-AF65-F5344CB8AC3E}">
        <p14:creationId xmlns:p14="http://schemas.microsoft.com/office/powerpoint/2010/main" val="2978375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fr-FR" dirty="0" smtClean="0"/>
              <a:t>Suivi de traitement:</a:t>
            </a:r>
            <a:endParaRPr lang="fr-FR" dirty="0"/>
          </a:p>
        </p:txBody>
      </p:sp>
      <p:sp>
        <p:nvSpPr>
          <p:cNvPr id="3" name="Espace réservé du contenu 2"/>
          <p:cNvSpPr>
            <a:spLocks noGrp="1"/>
          </p:cNvSpPr>
          <p:nvPr>
            <p:ph idx="1"/>
          </p:nvPr>
        </p:nvSpPr>
        <p:spPr>
          <a:xfrm>
            <a:off x="251520" y="1412776"/>
            <a:ext cx="8229600" cy="1900808"/>
          </a:xfrm>
        </p:spPr>
        <p:txBody>
          <a:bodyPr/>
          <a:lstStyle/>
          <a:p>
            <a:pPr marL="137160" indent="0">
              <a:buNone/>
            </a:pPr>
            <a:r>
              <a:rPr lang="fr-FR" b="1" i="1" u="sng" dirty="0" smtClean="0"/>
              <a:t>Intérêt</a:t>
            </a:r>
            <a:r>
              <a:rPr lang="fr-FR" b="1" dirty="0" smtClean="0"/>
              <a:t> :</a:t>
            </a:r>
            <a:r>
              <a:rPr lang="fr-FR" dirty="0" smtClean="0"/>
              <a:t> Dépister une récidive locale ou une métastase afin de mettre en place le plus rapidement possible un nouveau traitement.</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79512" y="3501008"/>
            <a:ext cx="8784976" cy="2332946"/>
          </a:xfrm>
          <a:prstGeom prst="rect">
            <a:avLst/>
          </a:prstGeom>
          <a:noFill/>
        </p:spPr>
        <p:txBody>
          <a:bodyPr wrap="square" rtlCol="0">
            <a:spAutoFit/>
          </a:bodyPr>
          <a:lstStyle/>
          <a:p>
            <a:pPr marL="137160">
              <a:spcBef>
                <a:spcPct val="20000"/>
              </a:spcBef>
              <a:buClr>
                <a:schemeClr val="tx1">
                  <a:shade val="95000"/>
                </a:schemeClr>
              </a:buClr>
              <a:buSzPct val="65000"/>
            </a:pPr>
            <a:r>
              <a:rPr lang="fr-FR" sz="2800" dirty="0"/>
              <a:t>Durant </a:t>
            </a:r>
            <a:r>
              <a:rPr lang="fr-FR" sz="2800" u="sng" dirty="0">
                <a:solidFill>
                  <a:srgbClr val="FFFF00"/>
                </a:solidFill>
              </a:rPr>
              <a:t>5 ans</a:t>
            </a:r>
            <a:r>
              <a:rPr lang="fr-FR" sz="2800" dirty="0"/>
              <a:t>, un suivi régulier avec les différents intervenants : chirurgien, radiothérapeute, oncologue...  est mis en place.</a:t>
            </a:r>
          </a:p>
          <a:p>
            <a:pPr marL="137160">
              <a:spcBef>
                <a:spcPct val="20000"/>
              </a:spcBef>
              <a:buClr>
                <a:schemeClr val="tx1">
                  <a:shade val="95000"/>
                </a:schemeClr>
              </a:buClr>
              <a:buSzPct val="65000"/>
            </a:pPr>
            <a:r>
              <a:rPr lang="fr-FR" sz="2800" dirty="0"/>
              <a:t>De manière classique une consultation tous les 4 à 6 mois avec un intervenant différent est préconisé. </a:t>
            </a:r>
          </a:p>
        </p:txBody>
      </p:sp>
      <p:sp>
        <p:nvSpPr>
          <p:cNvPr id="6" name="Espace réservé du numéro de diapositive 5"/>
          <p:cNvSpPr>
            <a:spLocks noGrp="1"/>
          </p:cNvSpPr>
          <p:nvPr>
            <p:ph type="sldNum" sz="quarter" idx="12"/>
          </p:nvPr>
        </p:nvSpPr>
        <p:spPr>
          <a:xfrm>
            <a:off x="8316416" y="44624"/>
            <a:ext cx="762000" cy="365125"/>
          </a:xfrm>
        </p:spPr>
        <p:txBody>
          <a:bodyPr/>
          <a:lstStyle/>
          <a:p>
            <a:fld id="{BFBC3150-ACAE-4811-9650-668F0020AE14}" type="slidenum">
              <a:rPr lang="fr-FR" smtClean="0"/>
              <a:t>44</a:t>
            </a:fld>
            <a:endParaRPr lang="fr-FR" dirty="0"/>
          </a:p>
        </p:txBody>
      </p:sp>
    </p:spTree>
    <p:extLst>
      <p:ext uri="{BB962C8B-B14F-4D97-AF65-F5344CB8AC3E}">
        <p14:creationId xmlns:p14="http://schemas.microsoft.com/office/powerpoint/2010/main" val="34672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22" y="1988840"/>
            <a:ext cx="9121617" cy="3910865"/>
          </a:xfrm>
        </p:spPr>
        <p:txBody>
          <a:bodyPr>
            <a:normAutofit/>
          </a:bodyPr>
          <a:lstStyle/>
          <a:p>
            <a:pPr>
              <a:buFont typeface="Arial" panose="020B0604020202020204" pitchFamily="34" charset="0"/>
              <a:buChar char="•"/>
            </a:pPr>
            <a:r>
              <a:rPr lang="fr-FR" dirty="0" smtClean="0"/>
              <a:t>Une mammographie annuelle (si conservation du sein) +/- une échographie mammaire est également demandée.</a:t>
            </a:r>
          </a:p>
          <a:p>
            <a:pPr>
              <a:buFont typeface="Arial" panose="020B0604020202020204" pitchFamily="34" charset="0"/>
              <a:buChar char="•"/>
            </a:pPr>
            <a:endParaRPr lang="fr-FR" dirty="0"/>
          </a:p>
          <a:p>
            <a:pPr>
              <a:buFont typeface="Arial" panose="020B0604020202020204" pitchFamily="34" charset="0"/>
              <a:buChar char="•"/>
            </a:pPr>
            <a:r>
              <a:rPr lang="fr-FR" dirty="0" smtClean="0"/>
              <a:t>Un dosage annuel des marqueurs anti tumoraux (comme l’antigène CA15,3 ou l’antigène </a:t>
            </a:r>
            <a:r>
              <a:rPr lang="fr-FR" dirty="0" err="1" smtClean="0"/>
              <a:t>carcino</a:t>
            </a:r>
            <a:r>
              <a:rPr lang="fr-FR" dirty="0" smtClean="0"/>
              <a:t>-embryonnaire) est parfois demandé en cas de métastases.</a:t>
            </a:r>
          </a:p>
          <a:p>
            <a:pPr>
              <a:buFont typeface="Arial" panose="020B0604020202020204" pitchFamily="34" charset="0"/>
              <a:buChar char="•"/>
            </a:pPr>
            <a:endParaRPr lang="fr-FR" dirty="0"/>
          </a:p>
          <a:p>
            <a:pPr marL="137160" indent="0">
              <a:buNone/>
            </a:pP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03648" y="436466"/>
            <a:ext cx="6120680" cy="723275"/>
          </a:xfrm>
          <a:prstGeom prst="rect">
            <a:avLst/>
          </a:prstGeom>
        </p:spPr>
        <p:txBody>
          <a:bodyPr wrap="square">
            <a:spAutoFit/>
          </a:bodyPr>
          <a:lstStyle/>
          <a:p>
            <a:pPr algn="ctr">
              <a:spcBef>
                <a:spcPct val="0"/>
              </a:spcBef>
            </a:pPr>
            <a:r>
              <a:rPr lang="fr-F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Suivi de traitement:</a:t>
            </a:r>
          </a:p>
        </p:txBody>
      </p:sp>
      <p:sp>
        <p:nvSpPr>
          <p:cNvPr id="2" name="Espace réservé du numéro de diapositive 1"/>
          <p:cNvSpPr>
            <a:spLocks noGrp="1"/>
          </p:cNvSpPr>
          <p:nvPr>
            <p:ph type="sldNum" sz="quarter" idx="12"/>
          </p:nvPr>
        </p:nvSpPr>
        <p:spPr>
          <a:xfrm>
            <a:off x="8244408" y="47002"/>
            <a:ext cx="762000" cy="365125"/>
          </a:xfrm>
        </p:spPr>
        <p:txBody>
          <a:bodyPr/>
          <a:lstStyle/>
          <a:p>
            <a:fld id="{BFBC3150-ACAE-4811-9650-668F0020AE14}" type="slidenum">
              <a:rPr lang="fr-FR" smtClean="0"/>
              <a:t>45</a:t>
            </a:fld>
            <a:endParaRPr lang="fr-FR" dirty="0"/>
          </a:p>
        </p:txBody>
      </p:sp>
    </p:spTree>
    <p:extLst>
      <p:ext uri="{BB962C8B-B14F-4D97-AF65-F5344CB8AC3E}">
        <p14:creationId xmlns:p14="http://schemas.microsoft.com/office/powerpoint/2010/main" val="502675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Statistiques:</a:t>
            </a:r>
            <a:endParaRPr lang="fr-FR" dirty="0"/>
          </a:p>
        </p:txBody>
      </p:sp>
      <p:sp>
        <p:nvSpPr>
          <p:cNvPr id="3" name="Espace réservé du contenu 2"/>
          <p:cNvSpPr>
            <a:spLocks noGrp="1"/>
          </p:cNvSpPr>
          <p:nvPr>
            <p:ph idx="1"/>
          </p:nvPr>
        </p:nvSpPr>
        <p:spPr>
          <a:xfrm>
            <a:off x="457200" y="1600200"/>
            <a:ext cx="8229600" cy="4657084"/>
          </a:xfrm>
        </p:spPr>
        <p:txBody>
          <a:bodyPr>
            <a:normAutofit fontScale="70000" lnSpcReduction="20000"/>
          </a:bodyPr>
          <a:lstStyle/>
          <a:p>
            <a:pPr marL="137160" indent="0">
              <a:buNone/>
            </a:pPr>
            <a:r>
              <a:rPr lang="fr-FR" dirty="0"/>
              <a:t>Survie globale à 5 ans selon la taille de la tumeur</a:t>
            </a:r>
            <a:r>
              <a:rPr lang="fr-FR" dirty="0" smtClean="0"/>
              <a:t>:</a:t>
            </a:r>
          </a:p>
          <a:p>
            <a:pPr>
              <a:buFont typeface="Arial" panose="020B0604020202020204" pitchFamily="34" charset="0"/>
              <a:buChar char="•"/>
            </a:pPr>
            <a:r>
              <a:rPr lang="fr-FR" dirty="0" smtClean="0"/>
              <a:t>T </a:t>
            </a:r>
            <a:r>
              <a:rPr lang="fr-FR" dirty="0"/>
              <a:t>&lt; 20 mm : 91 %</a:t>
            </a:r>
          </a:p>
          <a:p>
            <a:pPr>
              <a:buFont typeface="Arial" panose="020B0604020202020204" pitchFamily="34" charset="0"/>
              <a:buChar char="•"/>
            </a:pPr>
            <a:r>
              <a:rPr lang="fr-FR" dirty="0"/>
              <a:t>T 20-50 mm : 80%</a:t>
            </a:r>
          </a:p>
          <a:p>
            <a:pPr>
              <a:buFont typeface="Arial" panose="020B0604020202020204" pitchFamily="34" charset="0"/>
              <a:buChar char="•"/>
            </a:pPr>
            <a:r>
              <a:rPr lang="fr-FR" dirty="0"/>
              <a:t>T &gt; 50 mm : 60 %</a:t>
            </a:r>
          </a:p>
          <a:p>
            <a:pPr marL="137160" indent="0">
              <a:buNone/>
            </a:pPr>
            <a:endParaRPr lang="fr-FR" dirty="0"/>
          </a:p>
          <a:p>
            <a:pPr marL="137160" indent="0">
              <a:buNone/>
            </a:pPr>
            <a:r>
              <a:rPr lang="fr-FR" dirty="0" smtClean="0"/>
              <a:t>Survie globale à 10 ans quand les ganglions </a:t>
            </a:r>
            <a:r>
              <a:rPr lang="fr-FR" dirty="0"/>
              <a:t>axillaires sont touchées:</a:t>
            </a:r>
          </a:p>
          <a:p>
            <a:pPr>
              <a:buFont typeface="Arial" panose="020B0604020202020204" pitchFamily="34" charset="0"/>
              <a:buChar char="•"/>
            </a:pPr>
            <a:r>
              <a:rPr lang="fr-FR" dirty="0" smtClean="0"/>
              <a:t>N- </a:t>
            </a:r>
            <a:r>
              <a:rPr lang="fr-FR" dirty="0"/>
              <a:t>: environ 75 %</a:t>
            </a:r>
          </a:p>
          <a:p>
            <a:pPr>
              <a:buFont typeface="Arial" panose="020B0604020202020204" pitchFamily="34" charset="0"/>
              <a:buChar char="•"/>
            </a:pPr>
            <a:r>
              <a:rPr lang="fr-FR" dirty="0" smtClean="0"/>
              <a:t>N</a:t>
            </a:r>
            <a:r>
              <a:rPr lang="fr-FR" dirty="0"/>
              <a:t>+ : environ 25 à 30 </a:t>
            </a:r>
            <a:endParaRPr lang="fr-FR" dirty="0" smtClean="0"/>
          </a:p>
          <a:p>
            <a:pPr marL="137160" indent="0">
              <a:buNone/>
            </a:pPr>
            <a:endParaRPr lang="fr-FR" dirty="0" smtClean="0"/>
          </a:p>
          <a:p>
            <a:pPr marL="137160" indent="0">
              <a:buNone/>
            </a:pPr>
            <a:r>
              <a:rPr lang="fr-FR" dirty="0" smtClean="0"/>
              <a:t>Rechutes </a:t>
            </a:r>
            <a:r>
              <a:rPr lang="fr-FR" dirty="0"/>
              <a:t>métastatiques à 10 ans:</a:t>
            </a:r>
          </a:p>
          <a:p>
            <a:pPr>
              <a:buFont typeface="Arial" panose="020B0604020202020204" pitchFamily="34" charset="0"/>
              <a:buChar char="•"/>
            </a:pPr>
            <a:r>
              <a:rPr lang="fr-FR" dirty="0"/>
              <a:t>N- : 25%</a:t>
            </a:r>
          </a:p>
          <a:p>
            <a:pPr>
              <a:buFont typeface="Arial" panose="020B0604020202020204" pitchFamily="34" charset="0"/>
              <a:buChar char="•"/>
            </a:pPr>
            <a:r>
              <a:rPr lang="fr-FR" dirty="0"/>
              <a:t>N 1-3 : 65%</a:t>
            </a:r>
          </a:p>
          <a:p>
            <a:pPr>
              <a:buFont typeface="Arial" panose="020B0604020202020204" pitchFamily="34" charset="0"/>
              <a:buChar char="•"/>
            </a:pPr>
            <a:r>
              <a:rPr lang="fr-FR" dirty="0"/>
              <a:t>N 4: 86%</a:t>
            </a:r>
          </a:p>
          <a:p>
            <a:pPr marL="137160" indent="0">
              <a:buNone/>
            </a:pPr>
            <a:r>
              <a:rPr lang="fr-FR" dirty="0"/>
              <a:t/>
            </a:r>
            <a:br>
              <a:rPr lang="fr-FR" dirty="0"/>
            </a:br>
            <a:endParaRPr lang="fr-FR" dirty="0"/>
          </a:p>
        </p:txBody>
      </p:sp>
      <p:sp>
        <p:nvSpPr>
          <p:cNvPr id="4" name="Espace réservé du numéro de diapositive 3"/>
          <p:cNvSpPr>
            <a:spLocks noGrp="1"/>
          </p:cNvSpPr>
          <p:nvPr>
            <p:ph type="sldNum" sz="quarter" idx="12"/>
          </p:nvPr>
        </p:nvSpPr>
        <p:spPr>
          <a:xfrm>
            <a:off x="8244408" y="0"/>
            <a:ext cx="762000" cy="365125"/>
          </a:xfrm>
        </p:spPr>
        <p:txBody>
          <a:bodyPr/>
          <a:lstStyle/>
          <a:p>
            <a:fld id="{BFBC3150-ACAE-4811-9650-668F0020AE14}" type="slidenum">
              <a:rPr lang="fr-FR" smtClean="0"/>
              <a:t>46</a:t>
            </a:fld>
            <a:endParaRPr lang="fr-FR" dirty="0"/>
          </a:p>
        </p:txBody>
      </p:sp>
      <p:pic>
        <p:nvPicPr>
          <p:cNvPr id="5"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6257284"/>
            <a:ext cx="1115616" cy="60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36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88640"/>
            <a:ext cx="6552728" cy="1143000"/>
          </a:xfrm>
        </p:spPr>
        <p:txBody>
          <a:bodyPr/>
          <a:lstStyle/>
          <a:p>
            <a:r>
              <a:rPr lang="fr-FR" dirty="0" smtClean="0"/>
              <a:t>Bilan: </a:t>
            </a:r>
            <a:endParaRPr lang="fr-FR"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696"/>
          <a:stretch/>
        </p:blipFill>
        <p:spPr bwMode="auto">
          <a:xfrm>
            <a:off x="809341" y="1196752"/>
            <a:ext cx="6886859" cy="514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140961"/>
            <a:ext cx="1331640" cy="71703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a:xfrm>
            <a:off x="8244408" y="44624"/>
            <a:ext cx="762000" cy="365125"/>
          </a:xfrm>
        </p:spPr>
        <p:txBody>
          <a:bodyPr/>
          <a:lstStyle/>
          <a:p>
            <a:fld id="{BFBC3150-ACAE-4811-9650-668F0020AE14}" type="slidenum">
              <a:rPr lang="fr-FR" smtClean="0"/>
              <a:t>47</a:t>
            </a:fld>
            <a:endParaRPr lang="fr-FR" dirty="0"/>
          </a:p>
        </p:txBody>
      </p:sp>
    </p:spTree>
    <p:extLst>
      <p:ext uri="{BB962C8B-B14F-4D97-AF65-F5344CB8AC3E}">
        <p14:creationId xmlns:p14="http://schemas.microsoft.com/office/powerpoint/2010/main" val="3879749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792088"/>
          </a:xfrm>
        </p:spPr>
        <p:txBody>
          <a:bodyPr>
            <a:noAutofit/>
          </a:bodyPr>
          <a:lstStyle/>
          <a:p>
            <a:r>
              <a:rPr lang="fr-FR" dirty="0"/>
              <a:t>Merci de votre attention</a:t>
            </a:r>
          </a:p>
        </p:txBody>
      </p:sp>
      <p:sp>
        <p:nvSpPr>
          <p:cNvPr id="3" name="ZoneTexte 2"/>
          <p:cNvSpPr txBox="1"/>
          <p:nvPr/>
        </p:nvSpPr>
        <p:spPr>
          <a:xfrm>
            <a:off x="35496" y="5598398"/>
            <a:ext cx="7524328" cy="1255728"/>
          </a:xfrm>
          <a:prstGeom prst="rect">
            <a:avLst/>
          </a:prstGeom>
          <a:noFill/>
        </p:spPr>
        <p:txBody>
          <a:bodyPr wrap="square" rtlCol="0">
            <a:spAutoFit/>
          </a:bodyPr>
          <a:lstStyle/>
          <a:p>
            <a:pPr algn="ctr">
              <a:spcBef>
                <a:spcPct val="20000"/>
              </a:spcBef>
              <a:buClr>
                <a:schemeClr val="tx1">
                  <a:shade val="95000"/>
                </a:schemeClr>
              </a:buClr>
              <a:buSzPct val="65000"/>
            </a:pPr>
            <a:r>
              <a:rPr lang="fr-FR" u="sng" dirty="0"/>
              <a:t>Validation médicale </a:t>
            </a:r>
            <a:r>
              <a:rPr lang="fr-FR" dirty="0"/>
              <a:t>: Séverine </a:t>
            </a:r>
            <a:r>
              <a:rPr lang="fr-FR" dirty="0" err="1" smtClean="0"/>
              <a:t>Racadot</a:t>
            </a:r>
            <a:r>
              <a:rPr lang="fr-FR" dirty="0" smtClean="0"/>
              <a:t>, Coralie </a:t>
            </a:r>
            <a:r>
              <a:rPr lang="fr-FR" dirty="0" err="1" smtClean="0"/>
              <a:t>Moncharmont</a:t>
            </a:r>
            <a:r>
              <a:rPr lang="fr-FR" dirty="0" smtClean="0"/>
              <a:t>, Xavier </a:t>
            </a:r>
            <a:r>
              <a:rPr lang="fr-FR" dirty="0" err="1" smtClean="0"/>
              <a:t>Montbarbon</a:t>
            </a:r>
            <a:r>
              <a:rPr lang="fr-FR" dirty="0" smtClean="0"/>
              <a:t> (curiethérapie).</a:t>
            </a:r>
          </a:p>
          <a:p>
            <a:pPr algn="ctr">
              <a:spcBef>
                <a:spcPct val="20000"/>
              </a:spcBef>
              <a:buClr>
                <a:schemeClr val="tx1">
                  <a:shade val="95000"/>
                </a:schemeClr>
              </a:buClr>
              <a:buSzPct val="65000"/>
            </a:pPr>
            <a:r>
              <a:rPr lang="fr-FR" u="sng" dirty="0" smtClean="0"/>
              <a:t>Validation physique </a:t>
            </a:r>
            <a:r>
              <a:rPr lang="fr-FR" dirty="0" smtClean="0"/>
              <a:t>: Magalie </a:t>
            </a:r>
            <a:r>
              <a:rPr lang="fr-FR" dirty="0" err="1" smtClean="0"/>
              <a:t>Sandt</a:t>
            </a:r>
            <a:r>
              <a:rPr lang="fr-FR" dirty="0" smtClean="0"/>
              <a:t>, Philippe </a:t>
            </a:r>
            <a:r>
              <a:rPr lang="fr-FR" dirty="0" err="1" smtClean="0"/>
              <a:t>Boissard</a:t>
            </a:r>
            <a:r>
              <a:rPr lang="fr-FR" dirty="0" smtClean="0"/>
              <a:t>, Pauline Dupuy (</a:t>
            </a:r>
            <a:r>
              <a:rPr lang="fr-FR" dirty="0" err="1" smtClean="0"/>
              <a:t>tomothérapie</a:t>
            </a:r>
            <a:r>
              <a:rPr lang="fr-FR" dirty="0" smtClean="0"/>
              <a:t>).</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8244408" y="116632"/>
            <a:ext cx="762000" cy="365125"/>
          </a:xfrm>
        </p:spPr>
        <p:txBody>
          <a:bodyPr/>
          <a:lstStyle/>
          <a:p>
            <a:fld id="{BFBC3150-ACAE-4811-9650-668F0020AE14}" type="slidenum">
              <a:rPr lang="fr-FR" smtClean="0"/>
              <a:t>48</a:t>
            </a:fld>
            <a:endParaRPr lang="fr-FR" dirty="0"/>
          </a:p>
        </p:txBody>
      </p:sp>
      <p:sp>
        <p:nvSpPr>
          <p:cNvPr id="6" name="ZoneTexte 5"/>
          <p:cNvSpPr txBox="1"/>
          <p:nvPr/>
        </p:nvSpPr>
        <p:spPr>
          <a:xfrm>
            <a:off x="381406" y="2348880"/>
            <a:ext cx="6206817" cy="1754326"/>
          </a:xfrm>
          <a:prstGeom prst="rect">
            <a:avLst/>
          </a:prstGeom>
          <a:noFill/>
        </p:spPr>
        <p:txBody>
          <a:bodyPr wrap="square" rtlCol="0">
            <a:spAutoFit/>
          </a:bodyPr>
          <a:lstStyle/>
          <a:p>
            <a:r>
              <a:rPr lang="fr-FR" u="sng" dirty="0" smtClean="0"/>
              <a:t>Références</a:t>
            </a:r>
            <a:r>
              <a:rPr lang="fr-FR" dirty="0" smtClean="0"/>
              <a:t>:</a:t>
            </a:r>
          </a:p>
          <a:p>
            <a:endParaRPr lang="fr-FR" dirty="0" smtClean="0"/>
          </a:p>
          <a:p>
            <a:pPr marL="285750" indent="-285750">
              <a:buFont typeface="Arial" panose="020B0604020202020204" pitchFamily="34" charset="0"/>
              <a:buChar char="•"/>
            </a:pPr>
            <a:r>
              <a:rPr lang="fr-FR" dirty="0" smtClean="0"/>
              <a:t>Chimiothérapie: Elodie Lafond </a:t>
            </a:r>
          </a:p>
          <a:p>
            <a:pPr marL="285750" indent="-285750">
              <a:buFont typeface="Arial" panose="020B0604020202020204" pitchFamily="34" charset="0"/>
              <a:buChar char="•"/>
            </a:pPr>
            <a:r>
              <a:rPr lang="fr-FR" dirty="0" err="1" smtClean="0"/>
              <a:t>Intrabeam</a:t>
            </a:r>
            <a:r>
              <a:rPr lang="fr-FR" dirty="0" smtClean="0"/>
              <a:t>: Séverine </a:t>
            </a:r>
            <a:r>
              <a:rPr lang="fr-FR" dirty="0" err="1" smtClean="0"/>
              <a:t>Racadot</a:t>
            </a:r>
            <a:endParaRPr lang="fr-FR" dirty="0" smtClean="0"/>
          </a:p>
          <a:p>
            <a:pPr marL="285750" indent="-285750">
              <a:buFont typeface="Arial" panose="020B0604020202020204" pitchFamily="34" charset="0"/>
              <a:buChar char="•"/>
            </a:pPr>
            <a:r>
              <a:rPr lang="fr-FR" dirty="0"/>
              <a:t>D</a:t>
            </a:r>
            <a:r>
              <a:rPr lang="fr-FR" dirty="0" smtClean="0"/>
              <a:t>ifférentes dosimétries du sein: Philippe </a:t>
            </a:r>
            <a:r>
              <a:rPr lang="fr-FR" dirty="0" err="1" smtClean="0"/>
              <a:t>Boissard</a:t>
            </a:r>
            <a:endParaRPr lang="fr-FR" dirty="0" smtClean="0"/>
          </a:p>
          <a:p>
            <a:pPr marL="285750" indent="-285750">
              <a:buFont typeface="Arial" panose="020B0604020202020204" pitchFamily="34" charset="0"/>
              <a:buChar char="•"/>
            </a:pPr>
            <a:r>
              <a:rPr lang="fr-FR" dirty="0" smtClean="0"/>
              <a:t>Reconstruction  du sein : L. Chanel (Interne)</a:t>
            </a:r>
            <a:endParaRPr lang="fr-FR" dirty="0"/>
          </a:p>
        </p:txBody>
      </p:sp>
    </p:spTree>
    <p:extLst>
      <p:ext uri="{BB962C8B-B14F-4D97-AF65-F5344CB8AC3E}">
        <p14:creationId xmlns:p14="http://schemas.microsoft.com/office/powerpoint/2010/main" val="1105949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19160" y="1340768"/>
            <a:ext cx="5001112" cy="512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864107" y="293812"/>
            <a:ext cx="2893742" cy="723275"/>
          </a:xfrm>
          <a:prstGeom prst="rect">
            <a:avLst/>
          </a:prstGeom>
          <a:noFill/>
        </p:spPr>
        <p:txBody>
          <a:bodyPr wrap="none" rtlCol="0">
            <a:spAutoFit/>
          </a:bodyPr>
          <a:lstStyle/>
          <a:p>
            <a:pPr algn="ctr">
              <a:spcBef>
                <a:spcPct val="0"/>
              </a:spcBef>
            </a:pPr>
            <a:r>
              <a:rPr lang="fr-FR"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Anatomie:</a:t>
            </a:r>
          </a:p>
        </p:txBody>
      </p:sp>
      <p:sp>
        <p:nvSpPr>
          <p:cNvPr id="3" name="Espace réservé du numéro de diapositive 2"/>
          <p:cNvSpPr>
            <a:spLocks noGrp="1"/>
          </p:cNvSpPr>
          <p:nvPr>
            <p:ph type="sldNum" sz="quarter" idx="12"/>
          </p:nvPr>
        </p:nvSpPr>
        <p:spPr>
          <a:xfrm>
            <a:off x="8820472" y="-26267"/>
            <a:ext cx="190872" cy="365125"/>
          </a:xfrm>
        </p:spPr>
        <p:txBody>
          <a:bodyPr/>
          <a:lstStyle/>
          <a:p>
            <a:fld id="{BFBC3150-ACAE-4811-9650-668F0020AE14}" type="slidenum">
              <a:rPr lang="fr-FR" smtClean="0"/>
              <a:t>5</a:t>
            </a:fld>
            <a:endParaRPr lang="fr-FR" dirty="0"/>
          </a:p>
        </p:txBody>
      </p:sp>
    </p:spTree>
    <p:extLst>
      <p:ext uri="{BB962C8B-B14F-4D97-AF65-F5344CB8AC3E}">
        <p14:creationId xmlns:p14="http://schemas.microsoft.com/office/powerpoint/2010/main" val="37061823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1" y="1412776"/>
            <a:ext cx="8794689" cy="523220"/>
          </a:xfrm>
          <a:prstGeom prst="rect">
            <a:avLst/>
          </a:prstGeom>
        </p:spPr>
        <p:txBody>
          <a:bodyPr wrap="square">
            <a:spAutoFit/>
          </a:bodyPr>
          <a:lstStyle/>
          <a:p>
            <a:r>
              <a:rPr lang="fr-FR" sz="2800" dirty="0"/>
              <a:t>Prédisposition familiale et facteurs </a:t>
            </a:r>
            <a:r>
              <a:rPr lang="fr-FR" sz="2800" dirty="0" smtClean="0"/>
              <a:t>génétiques:</a:t>
            </a:r>
            <a:endParaRPr lang="fr-FR" sz="2800" dirty="0"/>
          </a:p>
        </p:txBody>
      </p:sp>
      <p:sp>
        <p:nvSpPr>
          <p:cNvPr id="6" name="Rectangle 5"/>
          <p:cNvSpPr/>
          <p:nvPr/>
        </p:nvSpPr>
        <p:spPr>
          <a:xfrm>
            <a:off x="266962" y="2249267"/>
            <a:ext cx="7812360" cy="1323439"/>
          </a:xfrm>
          <a:prstGeom prst="rect">
            <a:avLst/>
          </a:prstGeom>
        </p:spPr>
        <p:txBody>
          <a:bodyPr wrap="square">
            <a:spAutoFit/>
          </a:bodyPr>
          <a:lstStyle/>
          <a:p>
            <a:r>
              <a:rPr lang="fr-FR" sz="2000" dirty="0" smtClean="0"/>
              <a:t>Prédisposition familiale</a:t>
            </a:r>
            <a:r>
              <a:rPr lang="fr-FR" sz="2000" dirty="0"/>
              <a:t> </a:t>
            </a:r>
            <a:r>
              <a:rPr lang="fr-FR" sz="2000" dirty="0" smtClean="0"/>
              <a:t>= Mutation du gène BRCA =&gt; Impossibilité de réparer les dégâts fait à l’ADN par les photons de la mammographie =&gt; Cancer radio-induit par le dépistage…</a:t>
            </a:r>
          </a:p>
          <a:p>
            <a:r>
              <a:rPr lang="fr-FR" sz="2000" dirty="0"/>
              <a:t>Donc IRM et pas Mammographie.</a:t>
            </a:r>
          </a:p>
        </p:txBody>
      </p:sp>
      <p:sp>
        <p:nvSpPr>
          <p:cNvPr id="2" name="Titre 1"/>
          <p:cNvSpPr>
            <a:spLocks noGrp="1"/>
          </p:cNvSpPr>
          <p:nvPr>
            <p:ph type="ctrTitle"/>
          </p:nvPr>
        </p:nvSpPr>
        <p:spPr>
          <a:xfrm>
            <a:off x="708590" y="116632"/>
            <a:ext cx="7536014" cy="723648"/>
          </a:xfrm>
        </p:spPr>
        <p:txBody>
          <a:bodyPr>
            <a:normAutofit/>
          </a:bodyPr>
          <a:lstStyle/>
          <a:p>
            <a:r>
              <a:rPr lang="fr-FR" sz="4100" cap="none" dirty="0">
                <a:effectLst>
                  <a:outerShdw blurRad="114300" dist="101600" dir="2700000" algn="tl" rotWithShape="0">
                    <a:srgbClr val="000000">
                      <a:alpha val="40000"/>
                    </a:srgbClr>
                  </a:outerShdw>
                </a:effectLst>
              </a:rPr>
              <a:t>Facteurs de risques:</a:t>
            </a:r>
          </a:p>
        </p:txBody>
      </p:sp>
      <p:sp>
        <p:nvSpPr>
          <p:cNvPr id="8" name="Rectangle 7"/>
          <p:cNvSpPr/>
          <p:nvPr/>
        </p:nvSpPr>
        <p:spPr>
          <a:xfrm>
            <a:off x="179512" y="3861048"/>
            <a:ext cx="7344816" cy="523220"/>
          </a:xfrm>
          <a:prstGeom prst="rect">
            <a:avLst/>
          </a:prstGeom>
        </p:spPr>
        <p:txBody>
          <a:bodyPr wrap="square">
            <a:spAutoFit/>
          </a:bodyPr>
          <a:lstStyle/>
          <a:p>
            <a:r>
              <a:rPr lang="fr-FR" sz="2800" dirty="0" smtClean="0"/>
              <a:t>Facteurs favorisant l’hyper-</a:t>
            </a:r>
            <a:r>
              <a:rPr lang="fr-FR" sz="2800" dirty="0" err="1" smtClean="0"/>
              <a:t>oestrogénie</a:t>
            </a:r>
            <a:r>
              <a:rPr lang="fr-FR" sz="2800" dirty="0" smtClean="0"/>
              <a:t>:</a:t>
            </a:r>
            <a:endParaRPr lang="fr-FR" sz="2800" dirty="0"/>
          </a:p>
        </p:txBody>
      </p:sp>
      <p:sp>
        <p:nvSpPr>
          <p:cNvPr id="9" name="Rectangle 8"/>
          <p:cNvSpPr/>
          <p:nvPr/>
        </p:nvSpPr>
        <p:spPr>
          <a:xfrm>
            <a:off x="179512" y="4675091"/>
            <a:ext cx="7812360" cy="1323439"/>
          </a:xfrm>
          <a:prstGeom prst="rect">
            <a:avLst/>
          </a:prstGeom>
        </p:spPr>
        <p:txBody>
          <a:bodyPr wrap="square">
            <a:spAutoFit/>
          </a:bodyPr>
          <a:lstStyle/>
          <a:p>
            <a:pPr marL="342900" indent="-342900">
              <a:buFont typeface="Arial" panose="020B0604020202020204" pitchFamily="34" charset="0"/>
              <a:buChar char="•"/>
            </a:pPr>
            <a:r>
              <a:rPr lang="fr-FR" sz="2000" dirty="0" smtClean="0"/>
              <a:t>Absence de grossesses,</a:t>
            </a:r>
          </a:p>
          <a:p>
            <a:pPr marL="342900" indent="-342900">
              <a:buFont typeface="Arial" panose="020B0604020202020204" pitchFamily="34" charset="0"/>
              <a:buChar char="•"/>
            </a:pPr>
            <a:r>
              <a:rPr lang="fr-FR" sz="2000" dirty="0" smtClean="0"/>
              <a:t>Défaut d’allaitement,</a:t>
            </a:r>
          </a:p>
          <a:p>
            <a:pPr marL="342900" indent="-342900">
              <a:buFont typeface="Arial" panose="020B0604020202020204" pitchFamily="34" charset="0"/>
              <a:buChar char="•"/>
            </a:pPr>
            <a:r>
              <a:rPr lang="fr-FR" sz="2000" dirty="0" smtClean="0"/>
              <a:t>Graisse : sédentarité, obésité,</a:t>
            </a:r>
          </a:p>
          <a:p>
            <a:pPr marL="342900" indent="-342900">
              <a:buFont typeface="Arial" panose="020B0604020202020204" pitchFamily="34" charset="0"/>
              <a:buChar char="•"/>
            </a:pPr>
            <a:r>
              <a:rPr lang="fr-FR" sz="2000" dirty="0" smtClean="0"/>
              <a:t>Age. </a:t>
            </a:r>
            <a:endParaRPr lang="fr-FR" sz="2000" dirty="0"/>
          </a:p>
        </p:txBody>
      </p:sp>
      <p:sp>
        <p:nvSpPr>
          <p:cNvPr id="3" name="Espace réservé du numéro de diapositive 2"/>
          <p:cNvSpPr>
            <a:spLocks noGrp="1"/>
          </p:cNvSpPr>
          <p:nvPr>
            <p:ph type="sldNum" sz="quarter" idx="12"/>
          </p:nvPr>
        </p:nvSpPr>
        <p:spPr>
          <a:xfrm>
            <a:off x="8861016" y="116632"/>
            <a:ext cx="226368" cy="270487"/>
          </a:xfrm>
        </p:spPr>
        <p:txBody>
          <a:bodyPr/>
          <a:lstStyle/>
          <a:p>
            <a:fld id="{BFBC3150-ACAE-4811-9650-668F0020AE14}" type="slidenum">
              <a:rPr lang="fr-FR" smtClean="0"/>
              <a:t>6</a:t>
            </a:fld>
            <a:endParaRPr lang="fr-FR" dirty="0"/>
          </a:p>
        </p:txBody>
      </p:sp>
    </p:spTree>
    <p:extLst>
      <p:ext uri="{BB962C8B-B14F-4D97-AF65-F5344CB8AC3E}">
        <p14:creationId xmlns:p14="http://schemas.microsoft.com/office/powerpoint/2010/main" val="1315967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864" y="0"/>
            <a:ext cx="8229600" cy="954360"/>
          </a:xfrm>
        </p:spPr>
        <p:txBody>
          <a:bodyPr>
            <a:normAutofit/>
          </a:bodyPr>
          <a:lstStyle/>
          <a:p>
            <a:r>
              <a:rPr lang="fr-FR" dirty="0"/>
              <a:t>Diagnostic:</a:t>
            </a:r>
          </a:p>
        </p:txBody>
      </p:sp>
      <p:sp>
        <p:nvSpPr>
          <p:cNvPr id="3" name="Espace réservé du contenu 2"/>
          <p:cNvSpPr>
            <a:spLocks noGrp="1"/>
          </p:cNvSpPr>
          <p:nvPr>
            <p:ph idx="1"/>
          </p:nvPr>
        </p:nvSpPr>
        <p:spPr>
          <a:xfrm>
            <a:off x="0" y="2132856"/>
            <a:ext cx="8229600" cy="3456424"/>
          </a:xfrm>
        </p:spPr>
        <p:txBody>
          <a:bodyPr>
            <a:noAutofit/>
          </a:bodyPr>
          <a:lstStyle/>
          <a:p>
            <a:pPr marL="137160" indent="0">
              <a:buNone/>
            </a:pPr>
            <a:r>
              <a:rPr lang="fr-FR" sz="2000" dirty="0"/>
              <a:t>		</a:t>
            </a:r>
            <a:r>
              <a:rPr lang="fr-FR" sz="2000" i="1" dirty="0"/>
              <a:t>Le bilan a plusieurs objectifs </a:t>
            </a:r>
            <a:r>
              <a:rPr lang="fr-FR" sz="2000" dirty="0" smtClean="0"/>
              <a:t>:</a:t>
            </a:r>
          </a:p>
          <a:p>
            <a:pPr marL="137160" indent="0">
              <a:buNone/>
            </a:pPr>
            <a:endParaRPr lang="fr-FR" sz="2000" dirty="0"/>
          </a:p>
          <a:p>
            <a:pPr>
              <a:buFont typeface="Arial" panose="020B0604020202020204" pitchFamily="34" charset="0"/>
              <a:buChar char="•"/>
            </a:pPr>
            <a:r>
              <a:rPr lang="fr-FR" sz="2000" dirty="0"/>
              <a:t>Affirmer le diagnostic de cancer, </a:t>
            </a:r>
          </a:p>
          <a:p>
            <a:pPr>
              <a:buFont typeface="Arial" panose="020B0604020202020204" pitchFamily="34" charset="0"/>
              <a:buChar char="•"/>
            </a:pPr>
            <a:r>
              <a:rPr lang="fr-FR" sz="2000" dirty="0"/>
              <a:t>En préciser le type </a:t>
            </a:r>
            <a:r>
              <a:rPr lang="fr-FR" sz="2000" dirty="0" smtClean="0"/>
              <a:t>histologique</a:t>
            </a:r>
            <a:r>
              <a:rPr lang="fr-FR" sz="2000" dirty="0"/>
              <a:t> </a:t>
            </a:r>
            <a:r>
              <a:rPr lang="fr-FR" sz="2000" dirty="0" smtClean="0"/>
              <a:t>et son agressivité (cellules indifférenciées),</a:t>
            </a:r>
            <a:endParaRPr lang="fr-FR" sz="2000" dirty="0"/>
          </a:p>
          <a:p>
            <a:pPr>
              <a:buFont typeface="Arial" panose="020B0604020202020204" pitchFamily="34" charset="0"/>
              <a:buChar char="•"/>
            </a:pPr>
            <a:r>
              <a:rPr lang="fr-FR" sz="2000" dirty="0"/>
              <a:t>En déterminer l’étendue (son stade) et son agressivité,</a:t>
            </a:r>
          </a:p>
          <a:p>
            <a:pPr>
              <a:buFont typeface="Arial" panose="020B0604020202020204" pitchFamily="34" charset="0"/>
              <a:buChar char="•"/>
            </a:pPr>
            <a:r>
              <a:rPr lang="fr-FR" sz="2000" dirty="0"/>
              <a:t>Recueillir les facteurs prédictifs connus de réponse à certains traitements,</a:t>
            </a:r>
          </a:p>
          <a:p>
            <a:pPr>
              <a:buFont typeface="Arial" panose="020B0604020202020204" pitchFamily="34" charset="0"/>
              <a:buChar char="•"/>
            </a:pPr>
            <a:r>
              <a:rPr lang="fr-FR" sz="2000" dirty="0"/>
              <a:t>Identifier les contre-indications éventuelles à certains </a:t>
            </a:r>
            <a:r>
              <a:rPr lang="fr-FR" sz="2000" dirty="0" smtClean="0"/>
              <a:t>traitements.</a:t>
            </a:r>
            <a:endParaRPr lang="fr-FR" sz="2000" dirty="0"/>
          </a:p>
          <a:p>
            <a:pPr marL="137160" indent="0">
              <a:buNone/>
            </a:pPr>
            <a:endParaRPr lang="fr-FR" sz="20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51520" y="908720"/>
            <a:ext cx="8496944" cy="1015663"/>
          </a:xfrm>
          <a:prstGeom prst="rect">
            <a:avLst/>
          </a:prstGeom>
          <a:noFill/>
        </p:spPr>
        <p:txBody>
          <a:bodyPr wrap="square" rtlCol="0">
            <a:spAutoFit/>
          </a:bodyPr>
          <a:lstStyle/>
          <a:p>
            <a:r>
              <a:rPr lang="fr-FR" sz="2000" dirty="0"/>
              <a:t>Lorsqu’une personne présente des symptômes ou qu’une anomalie est décelée lors d’un examen de dépistage, un certain nombre d’examens doivent être réalisés afin d’établir un diagnostic.</a:t>
            </a:r>
          </a:p>
        </p:txBody>
      </p:sp>
      <p:sp>
        <p:nvSpPr>
          <p:cNvPr id="6" name="Espace réservé du numéro de diapositive 5"/>
          <p:cNvSpPr>
            <a:spLocks noGrp="1"/>
          </p:cNvSpPr>
          <p:nvPr>
            <p:ph type="sldNum" sz="quarter" idx="12"/>
          </p:nvPr>
        </p:nvSpPr>
        <p:spPr>
          <a:xfrm>
            <a:off x="8244408" y="11557"/>
            <a:ext cx="762000" cy="365125"/>
          </a:xfrm>
        </p:spPr>
        <p:txBody>
          <a:bodyPr/>
          <a:lstStyle/>
          <a:p>
            <a:fld id="{BFBC3150-ACAE-4811-9650-668F0020AE14}" type="slidenum">
              <a:rPr lang="fr-FR" smtClean="0"/>
              <a:t>7</a:t>
            </a:fld>
            <a:endParaRPr lang="fr-FR" dirty="0"/>
          </a:p>
        </p:txBody>
      </p:sp>
    </p:spTree>
    <p:extLst>
      <p:ext uri="{BB962C8B-B14F-4D97-AF65-F5344CB8AC3E}">
        <p14:creationId xmlns:p14="http://schemas.microsoft.com/office/powerpoint/2010/main" val="2072626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53607"/>
            <a:ext cx="3672408" cy="4824537"/>
          </a:xfrm>
        </p:spPr>
        <p:txBody>
          <a:bodyPr>
            <a:normAutofit/>
          </a:bodyPr>
          <a:lstStyle/>
          <a:p>
            <a:pPr>
              <a:buFont typeface="Arial" panose="020B0604020202020204" pitchFamily="34" charset="0"/>
              <a:buChar char="•"/>
            </a:pPr>
            <a:r>
              <a:rPr lang="fr-FR" altLang="fr-FR" sz="2200" dirty="0"/>
              <a:t>Interrogatoire:</a:t>
            </a:r>
          </a:p>
          <a:p>
            <a:pPr>
              <a:buNone/>
            </a:pPr>
            <a:endParaRPr lang="fr-FR" altLang="fr-FR" sz="2200" dirty="0"/>
          </a:p>
          <a:p>
            <a:pPr lvl="1">
              <a:buFont typeface="Arial" panose="020B0604020202020204" pitchFamily="34" charset="0"/>
              <a:buChar char="•"/>
            </a:pPr>
            <a:r>
              <a:rPr lang="fr-FR" altLang="fr-FR" sz="2200" dirty="0" smtClean="0"/>
              <a:t>Antécédents </a:t>
            </a:r>
            <a:r>
              <a:rPr lang="fr-FR" altLang="fr-FR" sz="2200" dirty="0"/>
              <a:t>gynécologiques et obstétricaux,</a:t>
            </a:r>
          </a:p>
          <a:p>
            <a:pPr lvl="1">
              <a:buFont typeface="Arial" panose="020B0604020202020204" pitchFamily="34" charset="0"/>
              <a:buChar char="•"/>
            </a:pPr>
            <a:r>
              <a:rPr lang="fr-FR" altLang="fr-FR" sz="2200" dirty="0"/>
              <a:t>Antécédents familiaux.</a:t>
            </a:r>
          </a:p>
          <a:p>
            <a:pPr lvl="1"/>
            <a:endParaRPr lang="fr-FR" altLang="fr-FR" u="sng" dirty="0">
              <a:latin typeface="Times New Roman" pitchFamily="18" charset="0"/>
              <a:cs typeface="Times New Roman" pitchFamily="18" charset="0"/>
            </a:endParaRPr>
          </a:p>
          <a:p>
            <a:pPr>
              <a:buFont typeface="Arial" panose="020B0604020202020204" pitchFamily="34" charset="0"/>
              <a:buChar char="•"/>
            </a:pPr>
            <a:r>
              <a:rPr lang="fr-FR" altLang="fr-FR" sz="2200" dirty="0"/>
              <a:t>Inspection dynamique:</a:t>
            </a:r>
          </a:p>
          <a:p>
            <a:endParaRPr lang="fr-FR" altLang="fr-FR" sz="2200" dirty="0"/>
          </a:p>
          <a:p>
            <a:pPr lvl="1">
              <a:buFont typeface="Arial" panose="020B0604020202020204" pitchFamily="34" charset="0"/>
              <a:buChar char="•"/>
            </a:pPr>
            <a:r>
              <a:rPr lang="fr-FR" altLang="fr-FR" sz="2200" dirty="0"/>
              <a:t>Palpation,</a:t>
            </a:r>
          </a:p>
          <a:p>
            <a:pPr lvl="1">
              <a:buFont typeface="Arial" panose="020B0604020202020204" pitchFamily="34" charset="0"/>
              <a:buChar char="•"/>
            </a:pPr>
            <a:r>
              <a:rPr lang="fr-FR" altLang="fr-FR" sz="2200" dirty="0"/>
              <a:t>Schéma.</a:t>
            </a:r>
          </a:p>
          <a:p>
            <a:pPr marL="137160" indent="0">
              <a:buNone/>
            </a:pP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
          <p:cNvSpPr>
            <a:spLocks/>
          </p:cNvSpPr>
          <p:nvPr/>
        </p:nvSpPr>
        <p:spPr bwMode="auto">
          <a:xfrm>
            <a:off x="3292040" y="1353607"/>
            <a:ext cx="3132137" cy="4651375"/>
          </a:xfrm>
          <a:custGeom>
            <a:avLst/>
            <a:gdLst>
              <a:gd name="T0" fmla="*/ 2147483647 w 1973"/>
              <a:gd name="T1" fmla="*/ 0 h 2930"/>
              <a:gd name="T2" fmla="*/ 2147483647 w 1973"/>
              <a:gd name="T3" fmla="*/ 1003022188 h 2930"/>
              <a:gd name="T4" fmla="*/ 2147483647 w 1973"/>
              <a:gd name="T5" fmla="*/ 1058465625 h 2930"/>
              <a:gd name="T6" fmla="*/ 2147483647 w 1973"/>
              <a:gd name="T7" fmla="*/ 1139110625 h 2930"/>
              <a:gd name="T8" fmla="*/ 2147483647 w 1973"/>
              <a:gd name="T9" fmla="*/ 1244957188 h 2930"/>
              <a:gd name="T10" fmla="*/ 2147483647 w 1973"/>
              <a:gd name="T11" fmla="*/ 1186992800 h 2930"/>
              <a:gd name="T12" fmla="*/ 2147483647 w 1973"/>
              <a:gd name="T13" fmla="*/ 1106347800 h 2930"/>
              <a:gd name="T14" fmla="*/ 2147483647 w 1973"/>
              <a:gd name="T15" fmla="*/ 1048385000 h 2930"/>
              <a:gd name="T16" fmla="*/ 2147483647 w 1973"/>
              <a:gd name="T17" fmla="*/ 1025702800 h 2930"/>
              <a:gd name="T18" fmla="*/ 2147483647 w 1973"/>
              <a:gd name="T19" fmla="*/ 1071065613 h 2930"/>
              <a:gd name="T20" fmla="*/ 2026205302 w 1973"/>
              <a:gd name="T21" fmla="*/ 1174392813 h 2930"/>
              <a:gd name="T22" fmla="*/ 1854834704 w 1973"/>
              <a:gd name="T23" fmla="*/ 1244957188 h 2930"/>
              <a:gd name="T24" fmla="*/ 1738907535 w 1973"/>
              <a:gd name="T25" fmla="*/ 1300400625 h 2930"/>
              <a:gd name="T26" fmla="*/ 1565015988 w 1973"/>
              <a:gd name="T27" fmla="*/ 1358365013 h 2930"/>
              <a:gd name="T28" fmla="*/ 1428929159 w 1973"/>
              <a:gd name="T29" fmla="*/ 1416327813 h 2930"/>
              <a:gd name="T30" fmla="*/ 1106347623 w 1973"/>
              <a:gd name="T31" fmla="*/ 1554937200 h 2930"/>
              <a:gd name="T32" fmla="*/ 1000501078 w 1973"/>
              <a:gd name="T33" fmla="*/ 1600300013 h 2930"/>
              <a:gd name="T34" fmla="*/ 622477701 w 1973"/>
              <a:gd name="T35" fmla="*/ 1819552813 h 2930"/>
              <a:gd name="T36" fmla="*/ 529232728 w 1973"/>
              <a:gd name="T37" fmla="*/ 1864915625 h 2930"/>
              <a:gd name="T38" fmla="*/ 413305559 w 1973"/>
              <a:gd name="T39" fmla="*/ 1912797800 h 2930"/>
              <a:gd name="T40" fmla="*/ 171370598 w 1973"/>
              <a:gd name="T41" fmla="*/ 2003523425 h 2930"/>
              <a:gd name="T42" fmla="*/ 103325596 w 1973"/>
              <a:gd name="T43" fmla="*/ 2026205625 h 2930"/>
              <a:gd name="T44" fmla="*/ 32761232 w 1973"/>
              <a:gd name="T45" fmla="*/ 2051407188 h 2930"/>
              <a:gd name="T46" fmla="*/ 0 w 1973"/>
              <a:gd name="T47" fmla="*/ 2147483647 h 2930"/>
              <a:gd name="T48" fmla="*/ 90725611 w 1973"/>
              <a:gd name="T49" fmla="*/ 2147483647 h 2930"/>
              <a:gd name="T50" fmla="*/ 229333388 w 1973"/>
              <a:gd name="T51" fmla="*/ 2147483647 h 2930"/>
              <a:gd name="T52" fmla="*/ 380542739 w 1973"/>
              <a:gd name="T53" fmla="*/ 2147483647 h 2930"/>
              <a:gd name="T54" fmla="*/ 541832714 w 1973"/>
              <a:gd name="T55" fmla="*/ 2147483647 h 2930"/>
              <a:gd name="T56" fmla="*/ 632558324 w 1973"/>
              <a:gd name="T57" fmla="*/ 2147483647 h 2930"/>
              <a:gd name="T58" fmla="*/ 667842093 w 1973"/>
              <a:gd name="T59" fmla="*/ 2147483647 h 2930"/>
              <a:gd name="T60" fmla="*/ 783767675 w 1973"/>
              <a:gd name="T61" fmla="*/ 2147483647 h 2930"/>
              <a:gd name="T62" fmla="*/ 919856091 w 1973"/>
              <a:gd name="T63" fmla="*/ 2147483647 h 2930"/>
              <a:gd name="T64" fmla="*/ 1174392625 w 1973"/>
              <a:gd name="T65" fmla="*/ 2147483647 h 2930"/>
              <a:gd name="T66" fmla="*/ 1323082614 w 1973"/>
              <a:gd name="T67" fmla="*/ 2147483647 h 2930"/>
              <a:gd name="T68" fmla="*/ 1358364796 w 1973"/>
              <a:gd name="T69" fmla="*/ 2147483647 h 2930"/>
              <a:gd name="T70" fmla="*/ 1716225339 w 1973"/>
              <a:gd name="T71" fmla="*/ 2147483647 h 2930"/>
              <a:gd name="T72" fmla="*/ 1832152508 w 1973"/>
              <a:gd name="T73" fmla="*/ 2147483647 h 2930"/>
              <a:gd name="T74" fmla="*/ 2061487483 w 1973"/>
              <a:gd name="T75" fmla="*/ 2147483647 h 2930"/>
              <a:gd name="T76" fmla="*/ 2147483647 w 1973"/>
              <a:gd name="T77" fmla="*/ 2147483647 h 2930"/>
              <a:gd name="T78" fmla="*/ 2147483647 w 1973"/>
              <a:gd name="T79" fmla="*/ 2147483647 h 2930"/>
              <a:gd name="T80" fmla="*/ 2147483647 w 1973"/>
              <a:gd name="T81" fmla="*/ 2147483647 h 2930"/>
              <a:gd name="T82" fmla="*/ 2147483647 w 1973"/>
              <a:gd name="T83" fmla="*/ 2147483647 h 2930"/>
              <a:gd name="T84" fmla="*/ 2147483647 w 1973"/>
              <a:gd name="T85" fmla="*/ 2147483647 h 2930"/>
              <a:gd name="T86" fmla="*/ 2147483647 w 1973"/>
              <a:gd name="T87" fmla="*/ 2147483647 h 2930"/>
              <a:gd name="T88" fmla="*/ 2147483647 w 1973"/>
              <a:gd name="T89" fmla="*/ 2147483647 h 2930"/>
              <a:gd name="T90" fmla="*/ 2147483647 w 1973"/>
              <a:gd name="T91" fmla="*/ 2147483647 h 2930"/>
              <a:gd name="T92" fmla="*/ 2147483647 w 1973"/>
              <a:gd name="T93" fmla="*/ 2147483647 h 2930"/>
              <a:gd name="T94" fmla="*/ 2147483647 w 1973"/>
              <a:gd name="T95" fmla="*/ 2147483647 h 2930"/>
              <a:gd name="T96" fmla="*/ 2147483647 w 1973"/>
              <a:gd name="T97" fmla="*/ 2147483647 h 2930"/>
              <a:gd name="T98" fmla="*/ 2147483647 w 1973"/>
              <a:gd name="T99" fmla="*/ 2147483647 h 2930"/>
              <a:gd name="T100" fmla="*/ 2147483647 w 1973"/>
              <a:gd name="T101" fmla="*/ 2147483647 h 2930"/>
              <a:gd name="T102" fmla="*/ 2147483647 w 1973"/>
              <a:gd name="T103" fmla="*/ 2147483647 h 2930"/>
              <a:gd name="T104" fmla="*/ 2147483647 w 1973"/>
              <a:gd name="T105" fmla="*/ 2147483647 h 2930"/>
              <a:gd name="T106" fmla="*/ 2147483647 w 1973"/>
              <a:gd name="T107" fmla="*/ 2147483647 h 2930"/>
              <a:gd name="T108" fmla="*/ 2147483647 w 1973"/>
              <a:gd name="T109" fmla="*/ 2147483647 h 2930"/>
              <a:gd name="T110" fmla="*/ 2147483647 w 1973"/>
              <a:gd name="T111" fmla="*/ 2147483647 h 2930"/>
              <a:gd name="T112" fmla="*/ 2147483647 w 1973"/>
              <a:gd name="T113" fmla="*/ 2147483647 h 2930"/>
              <a:gd name="T114" fmla="*/ 2147483647 w 1973"/>
              <a:gd name="T115" fmla="*/ 2147483647 h 2930"/>
              <a:gd name="T116" fmla="*/ 2147483647 w 1973"/>
              <a:gd name="T117" fmla="*/ 2147483647 h 2930"/>
              <a:gd name="T118" fmla="*/ 2147483647 w 1973"/>
              <a:gd name="T119" fmla="*/ 2147483647 h 2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73"/>
              <a:gd name="T181" fmla="*/ 0 h 2930"/>
              <a:gd name="T182" fmla="*/ 1973 w 1973"/>
              <a:gd name="T183" fmla="*/ 2930 h 2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73" h="2930">
                <a:moveTo>
                  <a:pt x="1938" y="0"/>
                </a:moveTo>
                <a:cubicBezTo>
                  <a:pt x="1941" y="111"/>
                  <a:pt x="1973" y="298"/>
                  <a:pt x="1883" y="398"/>
                </a:cubicBezTo>
                <a:cubicBezTo>
                  <a:pt x="1871" y="436"/>
                  <a:pt x="1889" y="388"/>
                  <a:pt x="1869" y="420"/>
                </a:cubicBezTo>
                <a:cubicBezTo>
                  <a:pt x="1859" y="437"/>
                  <a:pt x="1865" y="446"/>
                  <a:pt x="1842" y="452"/>
                </a:cubicBezTo>
                <a:cubicBezTo>
                  <a:pt x="1804" y="494"/>
                  <a:pt x="1722" y="491"/>
                  <a:pt x="1673" y="494"/>
                </a:cubicBezTo>
                <a:cubicBezTo>
                  <a:pt x="1580" y="491"/>
                  <a:pt x="1509" y="485"/>
                  <a:pt x="1421" y="471"/>
                </a:cubicBezTo>
                <a:cubicBezTo>
                  <a:pt x="1403" y="459"/>
                  <a:pt x="1375" y="445"/>
                  <a:pt x="1353" y="439"/>
                </a:cubicBezTo>
                <a:cubicBezTo>
                  <a:pt x="1334" y="427"/>
                  <a:pt x="1311" y="420"/>
                  <a:pt x="1289" y="416"/>
                </a:cubicBezTo>
                <a:cubicBezTo>
                  <a:pt x="1272" y="413"/>
                  <a:pt x="1239" y="407"/>
                  <a:pt x="1239" y="407"/>
                </a:cubicBezTo>
                <a:cubicBezTo>
                  <a:pt x="1141" y="409"/>
                  <a:pt x="1024" y="401"/>
                  <a:pt x="923" y="425"/>
                </a:cubicBezTo>
                <a:cubicBezTo>
                  <a:pt x="881" y="435"/>
                  <a:pt x="845" y="454"/>
                  <a:pt x="804" y="466"/>
                </a:cubicBezTo>
                <a:cubicBezTo>
                  <a:pt x="783" y="480"/>
                  <a:pt x="759" y="485"/>
                  <a:pt x="736" y="494"/>
                </a:cubicBezTo>
                <a:cubicBezTo>
                  <a:pt x="721" y="500"/>
                  <a:pt x="705" y="510"/>
                  <a:pt x="690" y="516"/>
                </a:cubicBezTo>
                <a:cubicBezTo>
                  <a:pt x="668" y="525"/>
                  <a:pt x="643" y="530"/>
                  <a:pt x="621" y="539"/>
                </a:cubicBezTo>
                <a:cubicBezTo>
                  <a:pt x="599" y="548"/>
                  <a:pt x="591" y="558"/>
                  <a:pt x="567" y="562"/>
                </a:cubicBezTo>
                <a:cubicBezTo>
                  <a:pt x="527" y="581"/>
                  <a:pt x="482" y="605"/>
                  <a:pt x="439" y="617"/>
                </a:cubicBezTo>
                <a:cubicBezTo>
                  <a:pt x="425" y="629"/>
                  <a:pt x="415" y="631"/>
                  <a:pt x="397" y="635"/>
                </a:cubicBezTo>
                <a:cubicBezTo>
                  <a:pt x="375" y="670"/>
                  <a:pt x="288" y="705"/>
                  <a:pt x="247" y="722"/>
                </a:cubicBezTo>
                <a:cubicBezTo>
                  <a:pt x="235" y="733"/>
                  <a:pt x="225" y="736"/>
                  <a:pt x="210" y="740"/>
                </a:cubicBezTo>
                <a:cubicBezTo>
                  <a:pt x="194" y="751"/>
                  <a:pt x="183" y="754"/>
                  <a:pt x="164" y="759"/>
                </a:cubicBezTo>
                <a:cubicBezTo>
                  <a:pt x="137" y="778"/>
                  <a:pt x="99" y="782"/>
                  <a:pt x="68" y="795"/>
                </a:cubicBezTo>
                <a:cubicBezTo>
                  <a:pt x="51" y="802"/>
                  <a:pt x="59" y="798"/>
                  <a:pt x="41" y="804"/>
                </a:cubicBezTo>
                <a:cubicBezTo>
                  <a:pt x="32" y="807"/>
                  <a:pt x="13" y="814"/>
                  <a:pt x="13" y="814"/>
                </a:cubicBezTo>
                <a:cubicBezTo>
                  <a:pt x="0" y="833"/>
                  <a:pt x="3" y="888"/>
                  <a:pt x="0" y="914"/>
                </a:cubicBezTo>
                <a:cubicBezTo>
                  <a:pt x="3" y="957"/>
                  <a:pt x="3" y="1034"/>
                  <a:pt x="36" y="1070"/>
                </a:cubicBezTo>
                <a:cubicBezTo>
                  <a:pt x="49" y="1104"/>
                  <a:pt x="70" y="1120"/>
                  <a:pt x="91" y="1147"/>
                </a:cubicBezTo>
                <a:cubicBezTo>
                  <a:pt x="112" y="1173"/>
                  <a:pt x="127" y="1201"/>
                  <a:pt x="151" y="1225"/>
                </a:cubicBezTo>
                <a:cubicBezTo>
                  <a:pt x="160" y="1257"/>
                  <a:pt x="183" y="1301"/>
                  <a:pt x="215" y="1312"/>
                </a:cubicBezTo>
                <a:cubicBezTo>
                  <a:pt x="230" y="1335"/>
                  <a:pt x="220" y="1323"/>
                  <a:pt x="251" y="1344"/>
                </a:cubicBezTo>
                <a:cubicBezTo>
                  <a:pt x="256" y="1347"/>
                  <a:pt x="265" y="1353"/>
                  <a:pt x="265" y="1353"/>
                </a:cubicBezTo>
                <a:cubicBezTo>
                  <a:pt x="276" y="1370"/>
                  <a:pt x="294" y="1388"/>
                  <a:pt x="311" y="1399"/>
                </a:cubicBezTo>
                <a:cubicBezTo>
                  <a:pt x="324" y="1418"/>
                  <a:pt x="345" y="1427"/>
                  <a:pt x="365" y="1440"/>
                </a:cubicBezTo>
                <a:cubicBezTo>
                  <a:pt x="399" y="1463"/>
                  <a:pt x="431" y="1490"/>
                  <a:pt x="466" y="1513"/>
                </a:cubicBezTo>
                <a:cubicBezTo>
                  <a:pt x="486" y="1526"/>
                  <a:pt x="501" y="1529"/>
                  <a:pt x="525" y="1536"/>
                </a:cubicBezTo>
                <a:cubicBezTo>
                  <a:pt x="530" y="1537"/>
                  <a:pt x="539" y="1540"/>
                  <a:pt x="539" y="1540"/>
                </a:cubicBezTo>
                <a:cubicBezTo>
                  <a:pt x="593" y="1537"/>
                  <a:pt x="631" y="1531"/>
                  <a:pt x="681" y="1522"/>
                </a:cubicBezTo>
                <a:cubicBezTo>
                  <a:pt x="696" y="1514"/>
                  <a:pt x="710" y="1509"/>
                  <a:pt x="727" y="1504"/>
                </a:cubicBezTo>
                <a:cubicBezTo>
                  <a:pt x="755" y="1485"/>
                  <a:pt x="786" y="1476"/>
                  <a:pt x="818" y="1467"/>
                </a:cubicBezTo>
                <a:cubicBezTo>
                  <a:pt x="861" y="1455"/>
                  <a:pt x="903" y="1434"/>
                  <a:pt x="946" y="1422"/>
                </a:cubicBezTo>
                <a:cubicBezTo>
                  <a:pt x="970" y="1405"/>
                  <a:pt x="996" y="1395"/>
                  <a:pt x="1024" y="1385"/>
                </a:cubicBezTo>
                <a:cubicBezTo>
                  <a:pt x="1039" y="1387"/>
                  <a:pt x="1055" y="1385"/>
                  <a:pt x="1069" y="1390"/>
                </a:cubicBezTo>
                <a:cubicBezTo>
                  <a:pt x="1086" y="1396"/>
                  <a:pt x="1087" y="1423"/>
                  <a:pt x="1101" y="1435"/>
                </a:cubicBezTo>
                <a:cubicBezTo>
                  <a:pt x="1117" y="1449"/>
                  <a:pt x="1127" y="1465"/>
                  <a:pt x="1147" y="1472"/>
                </a:cubicBezTo>
                <a:cubicBezTo>
                  <a:pt x="1150" y="1477"/>
                  <a:pt x="1152" y="1482"/>
                  <a:pt x="1156" y="1486"/>
                </a:cubicBezTo>
                <a:cubicBezTo>
                  <a:pt x="1160" y="1490"/>
                  <a:pt x="1166" y="1491"/>
                  <a:pt x="1170" y="1495"/>
                </a:cubicBezTo>
                <a:cubicBezTo>
                  <a:pt x="1173" y="1499"/>
                  <a:pt x="1172" y="1504"/>
                  <a:pt x="1175" y="1508"/>
                </a:cubicBezTo>
                <a:cubicBezTo>
                  <a:pt x="1181" y="1516"/>
                  <a:pt x="1197" y="1531"/>
                  <a:pt x="1197" y="1531"/>
                </a:cubicBezTo>
                <a:cubicBezTo>
                  <a:pt x="1202" y="1545"/>
                  <a:pt x="1219" y="1571"/>
                  <a:pt x="1229" y="1582"/>
                </a:cubicBezTo>
                <a:cubicBezTo>
                  <a:pt x="1239" y="1607"/>
                  <a:pt x="1265" y="1640"/>
                  <a:pt x="1289" y="1655"/>
                </a:cubicBezTo>
                <a:cubicBezTo>
                  <a:pt x="1295" y="1673"/>
                  <a:pt x="1307" y="1691"/>
                  <a:pt x="1321" y="1705"/>
                </a:cubicBezTo>
                <a:cubicBezTo>
                  <a:pt x="1325" y="1719"/>
                  <a:pt x="1335" y="1746"/>
                  <a:pt x="1335" y="1746"/>
                </a:cubicBezTo>
                <a:cubicBezTo>
                  <a:pt x="1321" y="1786"/>
                  <a:pt x="1330" y="1830"/>
                  <a:pt x="1316" y="1870"/>
                </a:cubicBezTo>
                <a:cubicBezTo>
                  <a:pt x="1312" y="1902"/>
                  <a:pt x="1307" y="1934"/>
                  <a:pt x="1303" y="1966"/>
                </a:cubicBezTo>
                <a:cubicBezTo>
                  <a:pt x="1304" y="2021"/>
                  <a:pt x="1279" y="2159"/>
                  <a:pt x="1325" y="2231"/>
                </a:cubicBezTo>
                <a:cubicBezTo>
                  <a:pt x="1335" y="2267"/>
                  <a:pt x="1340" y="2303"/>
                  <a:pt x="1348" y="2340"/>
                </a:cubicBezTo>
                <a:cubicBezTo>
                  <a:pt x="1352" y="2387"/>
                  <a:pt x="1357" y="2432"/>
                  <a:pt x="1367" y="2478"/>
                </a:cubicBezTo>
                <a:cubicBezTo>
                  <a:pt x="1375" y="2557"/>
                  <a:pt x="1388" y="2634"/>
                  <a:pt x="1408" y="2711"/>
                </a:cubicBezTo>
                <a:cubicBezTo>
                  <a:pt x="1411" y="2759"/>
                  <a:pt x="1419" y="2783"/>
                  <a:pt x="1426" y="2830"/>
                </a:cubicBezTo>
                <a:cubicBezTo>
                  <a:pt x="1429" y="2854"/>
                  <a:pt x="1449" y="2881"/>
                  <a:pt x="1449" y="2903"/>
                </a:cubicBezTo>
                <a:lnTo>
                  <a:pt x="1492" y="2930"/>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6" name="Freeform 4"/>
          <p:cNvSpPr>
            <a:spLocks/>
          </p:cNvSpPr>
          <p:nvPr/>
        </p:nvSpPr>
        <p:spPr bwMode="auto">
          <a:xfrm>
            <a:off x="5806163" y="4197597"/>
            <a:ext cx="2522538" cy="1670050"/>
          </a:xfrm>
          <a:custGeom>
            <a:avLst/>
            <a:gdLst>
              <a:gd name="T0" fmla="*/ 178931923 w 1589"/>
              <a:gd name="T1" fmla="*/ 173889988 h 1052"/>
              <a:gd name="T2" fmla="*/ 52924085 w 1589"/>
              <a:gd name="T3" fmla="*/ 554434375 h 1052"/>
              <a:gd name="T4" fmla="*/ 146169091 w 1589"/>
              <a:gd name="T5" fmla="*/ 1383564988 h 1052"/>
              <a:gd name="T6" fmla="*/ 352821945 w 1589"/>
              <a:gd name="T7" fmla="*/ 1796870613 h 1052"/>
              <a:gd name="T8" fmla="*/ 433466961 w 1589"/>
              <a:gd name="T9" fmla="*/ 1948079988 h 1052"/>
              <a:gd name="T10" fmla="*/ 526713554 w 1589"/>
              <a:gd name="T11" fmla="*/ 2096770000 h 1052"/>
              <a:gd name="T12" fmla="*/ 572076376 w 1589"/>
              <a:gd name="T13" fmla="*/ 2147483647 h 1052"/>
              <a:gd name="T14" fmla="*/ 652721392 w 1589"/>
              <a:gd name="T15" fmla="*/ 2147483647 h 1052"/>
              <a:gd name="T16" fmla="*/ 733366408 w 1589"/>
              <a:gd name="T17" fmla="*/ 2147483647 h 1052"/>
              <a:gd name="T18" fmla="*/ 985382083 w 1589"/>
              <a:gd name="T19" fmla="*/ 2147483647 h 1052"/>
              <a:gd name="T20" fmla="*/ 1113909283 w 1589"/>
              <a:gd name="T21" fmla="*/ 2147483647 h 1052"/>
              <a:gd name="T22" fmla="*/ 1517134363 w 1589"/>
              <a:gd name="T23" fmla="*/ 2147483647 h 1052"/>
              <a:gd name="T24" fmla="*/ 1953122275 w 1589"/>
              <a:gd name="T25" fmla="*/ 2147483647 h 1052"/>
              <a:gd name="T26" fmla="*/ 2147483647 w 1589"/>
              <a:gd name="T27" fmla="*/ 2147483647 h 1052"/>
              <a:gd name="T28" fmla="*/ 2147483647 w 1589"/>
              <a:gd name="T29" fmla="*/ 2147483647 h 1052"/>
              <a:gd name="T30" fmla="*/ 2147483647 w 1589"/>
              <a:gd name="T31" fmla="*/ 2147483647 h 1052"/>
              <a:gd name="T32" fmla="*/ 2147483647 w 1589"/>
              <a:gd name="T33" fmla="*/ 2147483647 h 1052"/>
              <a:gd name="T34" fmla="*/ 2147483647 w 1589"/>
              <a:gd name="T35" fmla="*/ 2147483647 h 1052"/>
              <a:gd name="T36" fmla="*/ 2147483647 w 1589"/>
              <a:gd name="T37" fmla="*/ 2147483647 h 1052"/>
              <a:gd name="T38" fmla="*/ 2147483647 w 1589"/>
              <a:gd name="T39" fmla="*/ 2074087800 h 1052"/>
              <a:gd name="T40" fmla="*/ 2147483647 w 1589"/>
              <a:gd name="T41" fmla="*/ 1935480000 h 1052"/>
              <a:gd name="T42" fmla="*/ 2147483647 w 1589"/>
              <a:gd name="T43" fmla="*/ 1751507800 h 1052"/>
              <a:gd name="T44" fmla="*/ 2147483647 w 1589"/>
              <a:gd name="T45" fmla="*/ 1648182188 h 1052"/>
              <a:gd name="T46" fmla="*/ 2147483647 w 1589"/>
              <a:gd name="T47" fmla="*/ 1441529375 h 1052"/>
              <a:gd name="T48" fmla="*/ 2147483647 w 1589"/>
              <a:gd name="T49" fmla="*/ 1267637800 h 1052"/>
              <a:gd name="T50" fmla="*/ 2147483647 w 1589"/>
              <a:gd name="T51" fmla="*/ 1083667188 h 1052"/>
              <a:gd name="T52" fmla="*/ 2147483647 w 1589"/>
              <a:gd name="T53" fmla="*/ 967740000 h 1052"/>
              <a:gd name="T54" fmla="*/ 2147483647 w 1589"/>
              <a:gd name="T55" fmla="*/ 287297813 h 1052"/>
              <a:gd name="T56" fmla="*/ 2147483647 w 1589"/>
              <a:gd name="T57" fmla="*/ 0 h 10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89"/>
              <a:gd name="T88" fmla="*/ 0 h 1052"/>
              <a:gd name="T89" fmla="*/ 1589 w 1589"/>
              <a:gd name="T90" fmla="*/ 1052 h 10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89" h="1052">
                <a:moveTo>
                  <a:pt x="71" y="69"/>
                </a:moveTo>
                <a:cubicBezTo>
                  <a:pt x="31" y="81"/>
                  <a:pt x="25" y="186"/>
                  <a:pt x="21" y="220"/>
                </a:cubicBezTo>
                <a:cubicBezTo>
                  <a:pt x="16" y="321"/>
                  <a:pt x="0" y="458"/>
                  <a:pt x="58" y="549"/>
                </a:cubicBezTo>
                <a:cubicBezTo>
                  <a:pt x="76" y="609"/>
                  <a:pt x="114" y="657"/>
                  <a:pt x="140" y="713"/>
                </a:cubicBezTo>
                <a:cubicBezTo>
                  <a:pt x="151" y="735"/>
                  <a:pt x="155" y="756"/>
                  <a:pt x="172" y="773"/>
                </a:cubicBezTo>
                <a:cubicBezTo>
                  <a:pt x="180" y="793"/>
                  <a:pt x="193" y="817"/>
                  <a:pt x="209" y="832"/>
                </a:cubicBezTo>
                <a:cubicBezTo>
                  <a:pt x="218" y="863"/>
                  <a:pt x="205" y="831"/>
                  <a:pt x="227" y="855"/>
                </a:cubicBezTo>
                <a:cubicBezTo>
                  <a:pt x="258" y="890"/>
                  <a:pt x="230" y="877"/>
                  <a:pt x="259" y="887"/>
                </a:cubicBezTo>
                <a:cubicBezTo>
                  <a:pt x="266" y="912"/>
                  <a:pt x="259" y="898"/>
                  <a:pt x="291" y="919"/>
                </a:cubicBezTo>
                <a:cubicBezTo>
                  <a:pt x="322" y="939"/>
                  <a:pt x="355" y="958"/>
                  <a:pt x="391" y="969"/>
                </a:cubicBezTo>
                <a:cubicBezTo>
                  <a:pt x="406" y="982"/>
                  <a:pt x="423" y="987"/>
                  <a:pt x="442" y="992"/>
                </a:cubicBezTo>
                <a:cubicBezTo>
                  <a:pt x="490" y="1025"/>
                  <a:pt x="545" y="1027"/>
                  <a:pt x="602" y="1033"/>
                </a:cubicBezTo>
                <a:cubicBezTo>
                  <a:pt x="660" y="1039"/>
                  <a:pt x="716" y="1048"/>
                  <a:pt x="775" y="1052"/>
                </a:cubicBezTo>
                <a:cubicBezTo>
                  <a:pt x="830" y="1050"/>
                  <a:pt x="885" y="1051"/>
                  <a:pt x="940" y="1047"/>
                </a:cubicBezTo>
                <a:cubicBezTo>
                  <a:pt x="983" y="1044"/>
                  <a:pt x="1030" y="1017"/>
                  <a:pt x="1068" y="1001"/>
                </a:cubicBezTo>
                <a:cubicBezTo>
                  <a:pt x="1080" y="996"/>
                  <a:pt x="1093" y="996"/>
                  <a:pt x="1105" y="992"/>
                </a:cubicBezTo>
                <a:cubicBezTo>
                  <a:pt x="1134" y="981"/>
                  <a:pt x="1162" y="965"/>
                  <a:pt x="1191" y="956"/>
                </a:cubicBezTo>
                <a:cubicBezTo>
                  <a:pt x="1212" y="941"/>
                  <a:pt x="1221" y="923"/>
                  <a:pt x="1246" y="914"/>
                </a:cubicBezTo>
                <a:cubicBezTo>
                  <a:pt x="1258" y="896"/>
                  <a:pt x="1271" y="884"/>
                  <a:pt x="1292" y="878"/>
                </a:cubicBezTo>
                <a:cubicBezTo>
                  <a:pt x="1317" y="861"/>
                  <a:pt x="1342" y="833"/>
                  <a:pt x="1370" y="823"/>
                </a:cubicBezTo>
                <a:cubicBezTo>
                  <a:pt x="1376" y="802"/>
                  <a:pt x="1390" y="786"/>
                  <a:pt x="1402" y="768"/>
                </a:cubicBezTo>
                <a:cubicBezTo>
                  <a:pt x="1408" y="741"/>
                  <a:pt x="1426" y="721"/>
                  <a:pt x="1434" y="695"/>
                </a:cubicBezTo>
                <a:cubicBezTo>
                  <a:pt x="1439" y="680"/>
                  <a:pt x="1457" y="654"/>
                  <a:pt x="1457" y="654"/>
                </a:cubicBezTo>
                <a:cubicBezTo>
                  <a:pt x="1462" y="636"/>
                  <a:pt x="1488" y="586"/>
                  <a:pt x="1502" y="572"/>
                </a:cubicBezTo>
                <a:cubicBezTo>
                  <a:pt x="1511" y="548"/>
                  <a:pt x="1516" y="524"/>
                  <a:pt x="1530" y="503"/>
                </a:cubicBezTo>
                <a:cubicBezTo>
                  <a:pt x="1538" y="476"/>
                  <a:pt x="1547" y="453"/>
                  <a:pt x="1562" y="430"/>
                </a:cubicBezTo>
                <a:cubicBezTo>
                  <a:pt x="1567" y="413"/>
                  <a:pt x="1572" y="399"/>
                  <a:pt x="1580" y="384"/>
                </a:cubicBezTo>
                <a:cubicBezTo>
                  <a:pt x="1588" y="294"/>
                  <a:pt x="1581" y="204"/>
                  <a:pt x="1575" y="114"/>
                </a:cubicBezTo>
                <a:cubicBezTo>
                  <a:pt x="1580" y="75"/>
                  <a:pt x="1589" y="39"/>
                  <a:pt x="1589"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7" name="Freeform 5"/>
          <p:cNvSpPr>
            <a:spLocks/>
          </p:cNvSpPr>
          <p:nvPr/>
        </p:nvSpPr>
        <p:spPr bwMode="auto">
          <a:xfrm>
            <a:off x="6780957" y="4770684"/>
            <a:ext cx="550862" cy="523875"/>
          </a:xfrm>
          <a:custGeom>
            <a:avLst/>
            <a:gdLst>
              <a:gd name="T0" fmla="*/ 299897528 w 347"/>
              <a:gd name="T1" fmla="*/ 93246575 h 330"/>
              <a:gd name="T2" fmla="*/ 138607674 w 347"/>
              <a:gd name="T3" fmla="*/ 148688425 h 330"/>
              <a:gd name="T4" fmla="*/ 115927082 w 347"/>
              <a:gd name="T5" fmla="*/ 173891575 h 330"/>
              <a:gd name="T6" fmla="*/ 80644927 w 347"/>
              <a:gd name="T7" fmla="*/ 183972200 h 330"/>
              <a:gd name="T8" fmla="*/ 35282155 w 347"/>
              <a:gd name="T9" fmla="*/ 254534988 h 330"/>
              <a:gd name="T10" fmla="*/ 0 w 347"/>
              <a:gd name="T11" fmla="*/ 438507188 h 330"/>
              <a:gd name="T12" fmla="*/ 80644927 w 347"/>
              <a:gd name="T13" fmla="*/ 645160000 h 330"/>
              <a:gd name="T14" fmla="*/ 206652625 w 347"/>
              <a:gd name="T15" fmla="*/ 761087188 h 330"/>
              <a:gd name="T16" fmla="*/ 309978144 w 347"/>
              <a:gd name="T17" fmla="*/ 819051575 h 330"/>
              <a:gd name="T18" fmla="*/ 587195080 w 347"/>
              <a:gd name="T19" fmla="*/ 783769388 h 330"/>
              <a:gd name="T20" fmla="*/ 609877259 w 347"/>
              <a:gd name="T21" fmla="*/ 748487200 h 330"/>
              <a:gd name="T22" fmla="*/ 735884957 w 347"/>
              <a:gd name="T23" fmla="*/ 725805000 h 330"/>
              <a:gd name="T24" fmla="*/ 841731423 w 347"/>
              <a:gd name="T25" fmla="*/ 622477800 h 330"/>
              <a:gd name="T26" fmla="*/ 874492631 w 347"/>
              <a:gd name="T27" fmla="*/ 483870000 h 330"/>
              <a:gd name="T28" fmla="*/ 816529884 w 347"/>
              <a:gd name="T29" fmla="*/ 219252800 h 330"/>
              <a:gd name="T30" fmla="*/ 748484933 w 347"/>
              <a:gd name="T31" fmla="*/ 126007813 h 330"/>
              <a:gd name="T32" fmla="*/ 483869561 w 347"/>
              <a:gd name="T33" fmla="*/ 0 h 330"/>
              <a:gd name="T34" fmla="*/ 299897528 w 347"/>
              <a:gd name="T35" fmla="*/ 93246575 h 3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330"/>
              <a:gd name="T56" fmla="*/ 347 w 347"/>
              <a:gd name="T57" fmla="*/ 330 h 3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330">
                <a:moveTo>
                  <a:pt x="119" y="37"/>
                </a:moveTo>
                <a:cubicBezTo>
                  <a:pt x="94" y="41"/>
                  <a:pt x="78" y="52"/>
                  <a:pt x="55" y="59"/>
                </a:cubicBezTo>
                <a:cubicBezTo>
                  <a:pt x="52" y="62"/>
                  <a:pt x="50" y="67"/>
                  <a:pt x="46" y="69"/>
                </a:cubicBezTo>
                <a:cubicBezTo>
                  <a:pt x="42" y="72"/>
                  <a:pt x="35" y="70"/>
                  <a:pt x="32" y="73"/>
                </a:cubicBezTo>
                <a:cubicBezTo>
                  <a:pt x="24" y="81"/>
                  <a:pt x="14" y="101"/>
                  <a:pt x="14" y="101"/>
                </a:cubicBezTo>
                <a:cubicBezTo>
                  <a:pt x="11" y="132"/>
                  <a:pt x="8" y="147"/>
                  <a:pt x="0" y="174"/>
                </a:cubicBezTo>
                <a:cubicBezTo>
                  <a:pt x="3" y="211"/>
                  <a:pt x="0" y="236"/>
                  <a:pt x="32" y="256"/>
                </a:cubicBezTo>
                <a:cubicBezTo>
                  <a:pt x="42" y="290"/>
                  <a:pt x="57" y="288"/>
                  <a:pt x="82" y="302"/>
                </a:cubicBezTo>
                <a:cubicBezTo>
                  <a:pt x="133" y="330"/>
                  <a:pt x="92" y="313"/>
                  <a:pt x="123" y="325"/>
                </a:cubicBezTo>
                <a:cubicBezTo>
                  <a:pt x="165" y="322"/>
                  <a:pt x="193" y="316"/>
                  <a:pt x="233" y="311"/>
                </a:cubicBezTo>
                <a:cubicBezTo>
                  <a:pt x="236" y="306"/>
                  <a:pt x="237" y="299"/>
                  <a:pt x="242" y="297"/>
                </a:cubicBezTo>
                <a:cubicBezTo>
                  <a:pt x="258" y="291"/>
                  <a:pt x="292" y="288"/>
                  <a:pt x="292" y="288"/>
                </a:cubicBezTo>
                <a:cubicBezTo>
                  <a:pt x="307" y="274"/>
                  <a:pt x="319" y="260"/>
                  <a:pt x="334" y="247"/>
                </a:cubicBezTo>
                <a:cubicBezTo>
                  <a:pt x="338" y="228"/>
                  <a:pt x="344" y="211"/>
                  <a:pt x="347" y="192"/>
                </a:cubicBezTo>
                <a:cubicBezTo>
                  <a:pt x="343" y="156"/>
                  <a:pt x="346" y="117"/>
                  <a:pt x="324" y="87"/>
                </a:cubicBezTo>
                <a:cubicBezTo>
                  <a:pt x="319" y="68"/>
                  <a:pt x="314" y="61"/>
                  <a:pt x="297" y="50"/>
                </a:cubicBezTo>
                <a:cubicBezTo>
                  <a:pt x="280" y="25"/>
                  <a:pt x="221" y="10"/>
                  <a:pt x="192" y="0"/>
                </a:cubicBezTo>
                <a:cubicBezTo>
                  <a:pt x="168" y="8"/>
                  <a:pt x="141" y="25"/>
                  <a:pt x="119" y="37"/>
                </a:cubicBezTo>
                <a:close/>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8" name="Oval 6"/>
          <p:cNvSpPr>
            <a:spLocks noChangeArrowheads="1"/>
          </p:cNvSpPr>
          <p:nvPr/>
        </p:nvSpPr>
        <p:spPr bwMode="auto">
          <a:xfrm>
            <a:off x="6959482" y="4924672"/>
            <a:ext cx="215900" cy="2159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9" name="Oval 7"/>
          <p:cNvSpPr>
            <a:spLocks noChangeArrowheads="1"/>
          </p:cNvSpPr>
          <p:nvPr/>
        </p:nvSpPr>
        <p:spPr bwMode="auto">
          <a:xfrm>
            <a:off x="5248316" y="3284984"/>
            <a:ext cx="217487" cy="288925"/>
          </a:xfrm>
          <a:prstGeom prst="ellipse">
            <a:avLst/>
          </a:prstGeom>
          <a:solidFill>
            <a:srgbClr val="92CDD2"/>
          </a:solidFill>
          <a:ln w="9525">
            <a:solidFill>
              <a:schemeClr val="tx1"/>
            </a:solidFill>
            <a:round/>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10" name="Oval 8"/>
          <p:cNvSpPr>
            <a:spLocks noChangeArrowheads="1"/>
          </p:cNvSpPr>
          <p:nvPr/>
        </p:nvSpPr>
        <p:spPr bwMode="auto">
          <a:xfrm>
            <a:off x="6134458" y="4962351"/>
            <a:ext cx="431800" cy="287338"/>
          </a:xfrm>
          <a:prstGeom prst="ellipse">
            <a:avLst/>
          </a:prstGeom>
          <a:solidFill>
            <a:schemeClr val="folHlink"/>
          </a:solidFill>
          <a:ln w="9525">
            <a:solidFill>
              <a:schemeClr val="tx1"/>
            </a:solidFill>
            <a:round/>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11" name="Freeform 9"/>
          <p:cNvSpPr>
            <a:spLocks/>
          </p:cNvSpPr>
          <p:nvPr/>
        </p:nvSpPr>
        <p:spPr bwMode="auto">
          <a:xfrm>
            <a:off x="6324550" y="2531895"/>
            <a:ext cx="2014537" cy="1058863"/>
          </a:xfrm>
          <a:custGeom>
            <a:avLst/>
            <a:gdLst>
              <a:gd name="T0" fmla="*/ 297378364 w 1269"/>
              <a:gd name="T1" fmla="*/ 0 h 667"/>
              <a:gd name="T2" fmla="*/ 378023344 w 1269"/>
              <a:gd name="T3" fmla="*/ 32762840 h 667"/>
              <a:gd name="T4" fmla="*/ 446066752 w 1269"/>
              <a:gd name="T5" fmla="*/ 57964415 h 667"/>
              <a:gd name="T6" fmla="*/ 561993911 w 1269"/>
              <a:gd name="T7" fmla="*/ 113407879 h 667"/>
              <a:gd name="T8" fmla="*/ 826611045 w 1269"/>
              <a:gd name="T9" fmla="*/ 229335121 h 667"/>
              <a:gd name="T10" fmla="*/ 1010581612 w 1269"/>
              <a:gd name="T11" fmla="*/ 322580152 h 667"/>
              <a:gd name="T12" fmla="*/ 1184473144 w 1269"/>
              <a:gd name="T13" fmla="*/ 403225190 h 667"/>
              <a:gd name="T14" fmla="*/ 1436488706 w 1269"/>
              <a:gd name="T15" fmla="*/ 516633069 h 667"/>
              <a:gd name="T16" fmla="*/ 1517133686 w 1269"/>
              <a:gd name="T17" fmla="*/ 551915273 h 667"/>
              <a:gd name="T18" fmla="*/ 1806950789 w 1269"/>
              <a:gd name="T19" fmla="*/ 655240934 h 667"/>
              <a:gd name="T20" fmla="*/ 1955640765 w 1269"/>
              <a:gd name="T21" fmla="*/ 677923145 h 667"/>
              <a:gd name="T22" fmla="*/ 2147483647 w 1269"/>
              <a:gd name="T23" fmla="*/ 748487553 h 667"/>
              <a:gd name="T24" fmla="*/ 2147483647 w 1269"/>
              <a:gd name="T25" fmla="*/ 793850387 h 667"/>
              <a:gd name="T26" fmla="*/ 2147483647 w 1269"/>
              <a:gd name="T27" fmla="*/ 851813215 h 667"/>
              <a:gd name="T28" fmla="*/ 2147483647 w 1269"/>
              <a:gd name="T29" fmla="*/ 932458253 h 667"/>
              <a:gd name="T30" fmla="*/ 2147483647 w 1269"/>
              <a:gd name="T31" fmla="*/ 1035785502 h 667"/>
              <a:gd name="T32" fmla="*/ 2147483647 w 1269"/>
              <a:gd name="T33" fmla="*/ 1081148336 h 667"/>
              <a:gd name="T34" fmla="*/ 2147483647 w 1269"/>
              <a:gd name="T35" fmla="*/ 1403728488 h 667"/>
              <a:gd name="T36" fmla="*/ 2147483647 w 1269"/>
              <a:gd name="T37" fmla="*/ 1622981391 h 667"/>
              <a:gd name="T38" fmla="*/ 2147483647 w 1269"/>
              <a:gd name="T39" fmla="*/ 1680945806 h 667"/>
              <a:gd name="T40" fmla="*/ 2147483647 w 1269"/>
              <a:gd name="T41" fmla="*/ 1658263596 h 667"/>
              <a:gd name="T42" fmla="*/ 2147483647 w 1269"/>
              <a:gd name="T43" fmla="*/ 1577618557 h 667"/>
              <a:gd name="T44" fmla="*/ 2147483647 w 1269"/>
              <a:gd name="T45" fmla="*/ 1428930062 h 667"/>
              <a:gd name="T46" fmla="*/ 2147483647 w 1269"/>
              <a:gd name="T47" fmla="*/ 1381046277 h 667"/>
              <a:gd name="T48" fmla="*/ 2147483647 w 1269"/>
              <a:gd name="T49" fmla="*/ 1313002820 h 667"/>
              <a:gd name="T50" fmla="*/ 2147483647 w 1269"/>
              <a:gd name="T51" fmla="*/ 1232357782 h 667"/>
              <a:gd name="T52" fmla="*/ 2129530709 w 1269"/>
              <a:gd name="T53" fmla="*/ 1186994948 h 667"/>
              <a:gd name="T54" fmla="*/ 1990922943 w 1269"/>
              <a:gd name="T55" fmla="*/ 1116430540 h 667"/>
              <a:gd name="T56" fmla="*/ 1668343023 w 1269"/>
              <a:gd name="T57" fmla="*/ 967740457 h 667"/>
              <a:gd name="T58" fmla="*/ 1217234373 w 1269"/>
              <a:gd name="T59" fmla="*/ 758568183 h 667"/>
              <a:gd name="T60" fmla="*/ 975299433 w 1269"/>
              <a:gd name="T61" fmla="*/ 677923145 h 667"/>
              <a:gd name="T62" fmla="*/ 871973846 w 1269"/>
              <a:gd name="T63" fmla="*/ 632560311 h 667"/>
              <a:gd name="T64" fmla="*/ 355341149 w 1269"/>
              <a:gd name="T65" fmla="*/ 435988031 h 667"/>
              <a:gd name="T66" fmla="*/ 78124031 w 1269"/>
              <a:gd name="T67" fmla="*/ 355342993 h 667"/>
              <a:gd name="T68" fmla="*/ 0 w 1269"/>
              <a:gd name="T69" fmla="*/ 360383308 h 667"/>
              <a:gd name="T70" fmla="*/ 113406209 w 1269"/>
              <a:gd name="T71" fmla="*/ 360383308 h 6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69"/>
              <a:gd name="T109" fmla="*/ 0 h 667"/>
              <a:gd name="T110" fmla="*/ 1269 w 1269"/>
              <a:gd name="T111" fmla="*/ 667 h 6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69" h="667">
                <a:moveTo>
                  <a:pt x="118" y="0"/>
                </a:moveTo>
                <a:cubicBezTo>
                  <a:pt x="150" y="16"/>
                  <a:pt x="122" y="4"/>
                  <a:pt x="150" y="13"/>
                </a:cubicBezTo>
                <a:cubicBezTo>
                  <a:pt x="159" y="16"/>
                  <a:pt x="177" y="23"/>
                  <a:pt x="177" y="23"/>
                </a:cubicBezTo>
                <a:cubicBezTo>
                  <a:pt x="193" y="38"/>
                  <a:pt x="202" y="40"/>
                  <a:pt x="223" y="45"/>
                </a:cubicBezTo>
                <a:cubicBezTo>
                  <a:pt x="246" y="71"/>
                  <a:pt x="295" y="82"/>
                  <a:pt x="328" y="91"/>
                </a:cubicBezTo>
                <a:cubicBezTo>
                  <a:pt x="350" y="113"/>
                  <a:pt x="374" y="116"/>
                  <a:pt x="401" y="128"/>
                </a:cubicBezTo>
                <a:cubicBezTo>
                  <a:pt x="425" y="139"/>
                  <a:pt x="444" y="153"/>
                  <a:pt x="470" y="160"/>
                </a:cubicBezTo>
                <a:cubicBezTo>
                  <a:pt x="501" y="181"/>
                  <a:pt x="537" y="188"/>
                  <a:pt x="570" y="205"/>
                </a:cubicBezTo>
                <a:cubicBezTo>
                  <a:pt x="588" y="225"/>
                  <a:pt x="568" y="207"/>
                  <a:pt x="602" y="219"/>
                </a:cubicBezTo>
                <a:cubicBezTo>
                  <a:pt x="641" y="233"/>
                  <a:pt x="675" y="253"/>
                  <a:pt x="717" y="260"/>
                </a:cubicBezTo>
                <a:cubicBezTo>
                  <a:pt x="737" y="263"/>
                  <a:pt x="776" y="269"/>
                  <a:pt x="776" y="269"/>
                </a:cubicBezTo>
                <a:cubicBezTo>
                  <a:pt x="810" y="281"/>
                  <a:pt x="847" y="284"/>
                  <a:pt x="881" y="297"/>
                </a:cubicBezTo>
                <a:cubicBezTo>
                  <a:pt x="912" y="309"/>
                  <a:pt x="887" y="302"/>
                  <a:pt x="913" y="315"/>
                </a:cubicBezTo>
                <a:cubicBezTo>
                  <a:pt x="938" y="328"/>
                  <a:pt x="968" y="331"/>
                  <a:pt x="995" y="338"/>
                </a:cubicBezTo>
                <a:cubicBezTo>
                  <a:pt x="1031" y="347"/>
                  <a:pt x="1065" y="361"/>
                  <a:pt x="1101" y="370"/>
                </a:cubicBezTo>
                <a:cubicBezTo>
                  <a:pt x="1122" y="384"/>
                  <a:pt x="1144" y="396"/>
                  <a:pt x="1165" y="411"/>
                </a:cubicBezTo>
                <a:cubicBezTo>
                  <a:pt x="1174" y="417"/>
                  <a:pt x="1192" y="429"/>
                  <a:pt x="1192" y="429"/>
                </a:cubicBezTo>
                <a:cubicBezTo>
                  <a:pt x="1219" y="471"/>
                  <a:pt x="1250" y="508"/>
                  <a:pt x="1265" y="557"/>
                </a:cubicBezTo>
                <a:cubicBezTo>
                  <a:pt x="1264" y="580"/>
                  <a:pt x="1269" y="618"/>
                  <a:pt x="1256" y="644"/>
                </a:cubicBezTo>
                <a:cubicBezTo>
                  <a:pt x="1249" y="658"/>
                  <a:pt x="1215" y="667"/>
                  <a:pt x="1215" y="667"/>
                </a:cubicBezTo>
                <a:cubicBezTo>
                  <a:pt x="1209" y="667"/>
                  <a:pt x="1142" y="665"/>
                  <a:pt x="1123" y="658"/>
                </a:cubicBezTo>
                <a:cubicBezTo>
                  <a:pt x="1099" y="650"/>
                  <a:pt x="1079" y="634"/>
                  <a:pt x="1055" y="626"/>
                </a:cubicBezTo>
                <a:cubicBezTo>
                  <a:pt x="1043" y="608"/>
                  <a:pt x="1027" y="574"/>
                  <a:pt x="1005" y="567"/>
                </a:cubicBezTo>
                <a:cubicBezTo>
                  <a:pt x="994" y="535"/>
                  <a:pt x="1009" y="568"/>
                  <a:pt x="986" y="548"/>
                </a:cubicBezTo>
                <a:cubicBezTo>
                  <a:pt x="964" y="529"/>
                  <a:pt x="975" y="530"/>
                  <a:pt x="945" y="521"/>
                </a:cubicBezTo>
                <a:cubicBezTo>
                  <a:pt x="925" y="508"/>
                  <a:pt x="909" y="496"/>
                  <a:pt x="886" y="489"/>
                </a:cubicBezTo>
                <a:cubicBezTo>
                  <a:pt x="872" y="480"/>
                  <a:pt x="860" y="476"/>
                  <a:pt x="845" y="471"/>
                </a:cubicBezTo>
                <a:cubicBezTo>
                  <a:pt x="830" y="456"/>
                  <a:pt x="809" y="451"/>
                  <a:pt x="790" y="443"/>
                </a:cubicBezTo>
                <a:cubicBezTo>
                  <a:pt x="747" y="424"/>
                  <a:pt x="708" y="398"/>
                  <a:pt x="662" y="384"/>
                </a:cubicBezTo>
                <a:cubicBezTo>
                  <a:pt x="621" y="357"/>
                  <a:pt x="531" y="314"/>
                  <a:pt x="483" y="301"/>
                </a:cubicBezTo>
                <a:cubicBezTo>
                  <a:pt x="457" y="283"/>
                  <a:pt x="418" y="277"/>
                  <a:pt x="387" y="269"/>
                </a:cubicBezTo>
                <a:cubicBezTo>
                  <a:pt x="373" y="259"/>
                  <a:pt x="361" y="258"/>
                  <a:pt x="346" y="251"/>
                </a:cubicBezTo>
                <a:cubicBezTo>
                  <a:pt x="279" y="220"/>
                  <a:pt x="210" y="199"/>
                  <a:pt x="141" y="173"/>
                </a:cubicBezTo>
                <a:cubicBezTo>
                  <a:pt x="110" y="161"/>
                  <a:pt x="65" y="141"/>
                  <a:pt x="31" y="141"/>
                </a:cubicBezTo>
                <a:lnTo>
                  <a:pt x="0" y="143"/>
                </a:lnTo>
                <a:lnTo>
                  <a:pt x="45" y="143"/>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2" name="Oval 10"/>
          <p:cNvSpPr>
            <a:spLocks noChangeArrowheads="1"/>
          </p:cNvSpPr>
          <p:nvPr/>
        </p:nvSpPr>
        <p:spPr bwMode="auto">
          <a:xfrm>
            <a:off x="7306896" y="2421334"/>
            <a:ext cx="215900" cy="288925"/>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algn="ctr" eaLnBrk="1" hangingPunct="1">
              <a:spcBef>
                <a:spcPct val="0"/>
              </a:spcBef>
              <a:buFontTx/>
              <a:buNone/>
            </a:pPr>
            <a:endParaRPr lang="fr-FR" altLang="fr-FR" sz="1000">
              <a:solidFill>
                <a:schemeClr val="bg1"/>
              </a:solidFill>
            </a:endParaRPr>
          </a:p>
        </p:txBody>
      </p:sp>
      <p:sp>
        <p:nvSpPr>
          <p:cNvPr id="13" name="Line 11"/>
          <p:cNvSpPr>
            <a:spLocks noChangeShapeType="1"/>
          </p:cNvSpPr>
          <p:nvPr/>
        </p:nvSpPr>
        <p:spPr bwMode="auto">
          <a:xfrm flipH="1">
            <a:off x="7343924" y="2243764"/>
            <a:ext cx="215900" cy="576262"/>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endParaRPr lang="fr-FR"/>
          </a:p>
        </p:txBody>
      </p:sp>
      <p:sp>
        <p:nvSpPr>
          <p:cNvPr id="14" name="Text Box 12"/>
          <p:cNvSpPr txBox="1">
            <a:spLocks noChangeArrowheads="1"/>
          </p:cNvSpPr>
          <p:nvPr/>
        </p:nvSpPr>
        <p:spPr bwMode="auto">
          <a:xfrm>
            <a:off x="5069721" y="2827784"/>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r>
              <a:rPr lang="fr-FR" altLang="fr-FR" sz="2400" dirty="0">
                <a:solidFill>
                  <a:srgbClr val="FF9900"/>
                </a:solidFill>
                <a:latin typeface="Times New Roman" pitchFamily="18" charset="0"/>
              </a:rPr>
              <a:t>N</a:t>
            </a:r>
            <a:r>
              <a:rPr lang="fr-FR" altLang="fr-FR" sz="2400" dirty="0">
                <a:solidFill>
                  <a:srgbClr val="FF9900"/>
                </a:solidFill>
              </a:rPr>
              <a:t>1</a:t>
            </a:r>
          </a:p>
        </p:txBody>
      </p:sp>
      <p:sp>
        <p:nvSpPr>
          <p:cNvPr id="15" name="Text Box 13"/>
          <p:cNvSpPr txBox="1">
            <a:spLocks noChangeArrowheads="1"/>
          </p:cNvSpPr>
          <p:nvPr/>
        </p:nvSpPr>
        <p:spPr bwMode="auto">
          <a:xfrm>
            <a:off x="6163033" y="5249689"/>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r>
              <a:rPr lang="fr-FR" altLang="fr-FR" sz="2400" dirty="0">
                <a:solidFill>
                  <a:srgbClr val="FF9900"/>
                </a:solidFill>
                <a:latin typeface="Times New Roman" pitchFamily="18" charset="0"/>
              </a:rPr>
              <a:t>T2</a:t>
            </a:r>
          </a:p>
        </p:txBody>
      </p:sp>
      <p:sp>
        <p:nvSpPr>
          <p:cNvPr id="16" name="AutoShape 14"/>
          <p:cNvSpPr>
            <a:spLocks noChangeArrowheads="1"/>
          </p:cNvSpPr>
          <p:nvPr/>
        </p:nvSpPr>
        <p:spPr bwMode="auto">
          <a:xfrm>
            <a:off x="6124490" y="4853235"/>
            <a:ext cx="431800" cy="71437"/>
          </a:xfrm>
          <a:prstGeom prst="leftRightArrow">
            <a:avLst>
              <a:gd name="adj1" fmla="val 50000"/>
              <a:gd name="adj2" fmla="val 120890"/>
            </a:avLst>
          </a:prstGeom>
          <a:solidFill>
            <a:schemeClr val="accent1"/>
          </a:solidFill>
          <a:ln w="9525">
            <a:solidFill>
              <a:schemeClr val="tx1"/>
            </a:solidFill>
            <a:miter lim="800000"/>
            <a:headEnd/>
            <a:tailEnd/>
          </a:ln>
        </p:spPr>
        <p:txBody>
          <a:bodyPr wrap="none" anchor="ct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endParaRPr lang="fr-FR" altLang="fr-FR" sz="2400">
              <a:latin typeface="Times New Roman" pitchFamily="18" charset="0"/>
            </a:endParaRPr>
          </a:p>
        </p:txBody>
      </p:sp>
      <p:sp>
        <p:nvSpPr>
          <p:cNvPr id="17" name="Text Box 15"/>
          <p:cNvSpPr txBox="1">
            <a:spLocks noChangeArrowheads="1"/>
          </p:cNvSpPr>
          <p:nvPr/>
        </p:nvSpPr>
        <p:spPr bwMode="auto">
          <a:xfrm>
            <a:off x="5956725" y="4548435"/>
            <a:ext cx="71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eaLnBrk="1" hangingPunct="1">
              <a:spcBef>
                <a:spcPct val="0"/>
              </a:spcBef>
              <a:buFontTx/>
              <a:buNone/>
            </a:pPr>
            <a:r>
              <a:rPr lang="fr-FR" altLang="fr-FR" sz="1400" dirty="0">
                <a:solidFill>
                  <a:srgbClr val="FF9900"/>
                </a:solidFill>
              </a:rPr>
              <a:t>2,5 cm</a:t>
            </a:r>
          </a:p>
        </p:txBody>
      </p:sp>
      <p:sp>
        <p:nvSpPr>
          <p:cNvPr id="19" name="Titre 1"/>
          <p:cNvSpPr>
            <a:spLocks noGrp="1"/>
          </p:cNvSpPr>
          <p:nvPr>
            <p:ph type="title"/>
          </p:nvPr>
        </p:nvSpPr>
        <p:spPr>
          <a:xfrm>
            <a:off x="467544" y="0"/>
            <a:ext cx="8229600" cy="1143000"/>
          </a:xfrm>
        </p:spPr>
        <p:txBody>
          <a:bodyPr/>
          <a:lstStyle/>
          <a:p>
            <a:r>
              <a:rPr lang="fr-FR" dirty="0"/>
              <a:t>Examen clinique</a:t>
            </a:r>
            <a:r>
              <a:rPr lang="fr-FR" dirty="0" smtClean="0"/>
              <a:t>:</a:t>
            </a:r>
            <a:endParaRPr lang="fr-FR" dirty="0"/>
          </a:p>
        </p:txBody>
      </p:sp>
      <p:sp>
        <p:nvSpPr>
          <p:cNvPr id="2" name="Espace réservé du numéro de diapositive 1"/>
          <p:cNvSpPr>
            <a:spLocks noGrp="1"/>
          </p:cNvSpPr>
          <p:nvPr>
            <p:ph type="sldNum" sz="quarter" idx="12"/>
          </p:nvPr>
        </p:nvSpPr>
        <p:spPr>
          <a:xfrm>
            <a:off x="8323892" y="0"/>
            <a:ext cx="762000" cy="365125"/>
          </a:xfrm>
        </p:spPr>
        <p:txBody>
          <a:bodyPr/>
          <a:lstStyle/>
          <a:p>
            <a:fld id="{BFBC3150-ACAE-4811-9650-668F0020AE14}" type="slidenum">
              <a:rPr lang="fr-FR" smtClean="0"/>
              <a:t>8</a:t>
            </a:fld>
            <a:endParaRPr lang="fr-FR" dirty="0"/>
          </a:p>
        </p:txBody>
      </p:sp>
    </p:spTree>
    <p:extLst>
      <p:ext uri="{BB962C8B-B14F-4D97-AF65-F5344CB8AC3E}">
        <p14:creationId xmlns:p14="http://schemas.microsoft.com/office/powerpoint/2010/main" val="20726266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Examens complémentaires:</a:t>
            </a:r>
            <a:endParaRPr lang="fr-FR"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6004982"/>
            <a:ext cx="1584176" cy="85301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p:cNvSpPr>
            <a:spLocks noGrp="1"/>
          </p:cNvSpPr>
          <p:nvPr>
            <p:ph idx="1"/>
          </p:nvPr>
        </p:nvSpPr>
        <p:spPr>
          <a:xfrm>
            <a:off x="323528" y="1556792"/>
            <a:ext cx="8229600" cy="4709160"/>
          </a:xfrm>
        </p:spPr>
        <p:txBody>
          <a:bodyPr/>
          <a:lstStyle/>
          <a:p>
            <a:pPr>
              <a:buFont typeface="Arial" panose="020B0604020202020204" pitchFamily="34" charset="0"/>
              <a:buChar char="•"/>
            </a:pPr>
            <a:endParaRPr lang="fr-FR" sz="2000" dirty="0" smtClean="0"/>
          </a:p>
          <a:p>
            <a:pPr>
              <a:buFont typeface="Arial" panose="020B0604020202020204" pitchFamily="34" charset="0"/>
              <a:buChar char="•"/>
            </a:pPr>
            <a:endParaRPr lang="fr-FR" sz="2000" dirty="0"/>
          </a:p>
          <a:p>
            <a:pPr>
              <a:buFont typeface="Arial" panose="020B0604020202020204" pitchFamily="34" charset="0"/>
              <a:buChar char="•"/>
            </a:pPr>
            <a:r>
              <a:rPr lang="fr-FR" sz="2000" dirty="0" smtClean="0"/>
              <a:t>Mammographie,</a:t>
            </a:r>
          </a:p>
          <a:p>
            <a:pPr>
              <a:buFont typeface="Arial" panose="020B0604020202020204" pitchFamily="34" charset="0"/>
              <a:buChar char="•"/>
            </a:pPr>
            <a:r>
              <a:rPr lang="fr-FR" sz="2000" dirty="0" smtClean="0"/>
              <a:t>IRM si plusieurs nodules ou mutation gêne BRCA,</a:t>
            </a:r>
            <a:endParaRPr lang="fr-FR" sz="2000" dirty="0"/>
          </a:p>
          <a:p>
            <a:pPr>
              <a:buFont typeface="Arial" panose="020B0604020202020204" pitchFamily="34" charset="0"/>
              <a:buChar char="•"/>
            </a:pPr>
            <a:r>
              <a:rPr lang="fr-FR" sz="2000" dirty="0" smtClean="0"/>
              <a:t>Examen </a:t>
            </a:r>
            <a:r>
              <a:rPr lang="fr-FR" sz="2000" dirty="0"/>
              <a:t>anatomopathologique de prélèvements réalisés au niveau de l’anomalie. </a:t>
            </a:r>
            <a:endParaRPr lang="fr-FR" sz="2000" dirty="0" smtClean="0"/>
          </a:p>
          <a:p>
            <a:endParaRPr lang="fr-FR" sz="2000" i="1" u="sng" dirty="0">
              <a:solidFill>
                <a:srgbClr val="FFFF00"/>
              </a:solidFill>
            </a:endParaRPr>
          </a:p>
          <a:p>
            <a:endParaRPr lang="fr-FR" sz="2000" i="1" u="sng" dirty="0" smtClean="0">
              <a:solidFill>
                <a:srgbClr val="FFFF00"/>
              </a:solidFill>
            </a:endParaRPr>
          </a:p>
          <a:p>
            <a:pPr marL="137160" indent="0">
              <a:buNone/>
            </a:pPr>
            <a:r>
              <a:rPr lang="fr-FR" i="1" u="sng" dirty="0" smtClean="0">
                <a:solidFill>
                  <a:srgbClr val="FFFF00"/>
                </a:solidFill>
              </a:rPr>
              <a:t>C’est </a:t>
            </a:r>
            <a:r>
              <a:rPr lang="fr-FR" i="1" u="sng" dirty="0">
                <a:solidFill>
                  <a:srgbClr val="FFFF00"/>
                </a:solidFill>
              </a:rPr>
              <a:t>l’examen anatomopathologique des tissus prélevés qui établit le diagnostic de cancer du </a:t>
            </a:r>
            <a:r>
              <a:rPr lang="fr-FR" i="1" u="sng" dirty="0" smtClean="0">
                <a:solidFill>
                  <a:srgbClr val="FFFF00"/>
                </a:solidFill>
              </a:rPr>
              <a:t>sein.</a:t>
            </a:r>
            <a:endParaRPr lang="fr-FR" i="1" u="sng" dirty="0">
              <a:solidFill>
                <a:srgbClr val="FFFF00"/>
              </a:solidFill>
            </a:endParaRPr>
          </a:p>
          <a:p>
            <a:pPr marL="137160" indent="0">
              <a:buNone/>
            </a:pPr>
            <a:endParaRPr lang="fr-FR" dirty="0">
              <a:solidFill>
                <a:srgbClr val="FF0000"/>
              </a:solidFill>
            </a:endParaRPr>
          </a:p>
        </p:txBody>
      </p:sp>
      <p:sp>
        <p:nvSpPr>
          <p:cNvPr id="3" name="Espace réservé du numéro de diapositive 2"/>
          <p:cNvSpPr>
            <a:spLocks noGrp="1"/>
          </p:cNvSpPr>
          <p:nvPr>
            <p:ph type="sldNum" sz="quarter" idx="12"/>
          </p:nvPr>
        </p:nvSpPr>
        <p:spPr>
          <a:xfrm>
            <a:off x="8244408" y="0"/>
            <a:ext cx="762000" cy="365125"/>
          </a:xfrm>
        </p:spPr>
        <p:txBody>
          <a:bodyPr/>
          <a:lstStyle/>
          <a:p>
            <a:fld id="{BFBC3150-ACAE-4811-9650-668F0020AE14}" type="slidenum">
              <a:rPr lang="fr-FR" smtClean="0"/>
              <a:t>9</a:t>
            </a:fld>
            <a:endParaRPr lang="fr-FR" dirty="0"/>
          </a:p>
        </p:txBody>
      </p:sp>
    </p:spTree>
    <p:extLst>
      <p:ext uri="{BB962C8B-B14F-4D97-AF65-F5344CB8AC3E}">
        <p14:creationId xmlns:p14="http://schemas.microsoft.com/office/powerpoint/2010/main" val="207262662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1648</TotalTime>
  <Words>2200</Words>
  <Application>Microsoft Office PowerPoint</Application>
  <PresentationFormat>Affichage à l'écran (4:3)</PresentationFormat>
  <Paragraphs>417</Paragraphs>
  <Slides>48</Slides>
  <Notes>3</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Apex</vt:lpstr>
      <vt:lpstr>Le cancer du sein </vt:lpstr>
      <vt:lpstr>SOMMAIRE : </vt:lpstr>
      <vt:lpstr>Présentation PowerPoint</vt:lpstr>
      <vt:lpstr>Anatomie:</vt:lpstr>
      <vt:lpstr>Présentation PowerPoint</vt:lpstr>
      <vt:lpstr>Facteurs de risques:</vt:lpstr>
      <vt:lpstr>Diagnostic:</vt:lpstr>
      <vt:lpstr>Examen clinique:</vt:lpstr>
      <vt:lpstr>Examens complémentaires:</vt:lpstr>
      <vt:lpstr>Mammographie:</vt:lpstr>
      <vt:lpstr>Echographie:</vt:lpstr>
      <vt:lpstr>IRM:</vt:lpstr>
      <vt:lpstr>Biopsies:</vt:lpstr>
      <vt:lpstr>Le mammotome:</vt:lpstr>
      <vt:lpstr>Présentation PowerPoint</vt:lpstr>
      <vt:lpstr>Présentation PowerPoint</vt:lpstr>
      <vt:lpstr>Traitements:</vt:lpstr>
      <vt:lpstr>La chirurgie: </vt:lpstr>
      <vt:lpstr>La mastectomie :</vt:lpstr>
      <vt:lpstr>Ganglion « sentinelle » :</vt:lpstr>
      <vt:lpstr>Le curage axillaire:</vt:lpstr>
      <vt:lpstr>Le curage axillaire:</vt:lpstr>
      <vt:lpstr>Le curage axillaire:</vt:lpstr>
      <vt:lpstr>La chimiothérapie:</vt:lpstr>
      <vt:lpstr>La chimiothérapie: </vt:lpstr>
      <vt:lpstr>La radiothérapie:</vt:lpstr>
      <vt:lpstr>La radiothérapie post-opératoire:</vt:lpstr>
      <vt:lpstr>La radiothérapie post-opératoire:</vt:lpstr>
      <vt:lpstr>La radiothérapie post-opératoire:</vt:lpstr>
      <vt:lpstr>La radiothérapie post-opératoire:</vt:lpstr>
      <vt:lpstr>La radiothérapie exclusive:</vt:lpstr>
      <vt:lpstr>Rappels dosimétriques Irradiation mammaire:</vt:lpstr>
      <vt:lpstr>Rappels dosimétriques Irradiation mammaire en Tomothérapie :</vt:lpstr>
      <vt:lpstr>Dosimétrie d’un sein complet en tomothérapie:</vt:lpstr>
      <vt:lpstr>La curiethérapie:</vt:lpstr>
      <vt:lpstr>Présentation PowerPoint</vt:lpstr>
      <vt:lpstr>L’intrabeam:</vt:lpstr>
      <vt:lpstr>Présentation PowerPoint</vt:lpstr>
      <vt:lpstr>Présentation PowerPoint</vt:lpstr>
      <vt:lpstr>L’hormonothérapie:</vt:lpstr>
      <vt:lpstr>Effets secondaires:</vt:lpstr>
      <vt:lpstr>Effets secondaires liés à la radiothérapie:</vt:lpstr>
      <vt:lpstr>Présentation PowerPoint</vt:lpstr>
      <vt:lpstr>Suivi de traitement:</vt:lpstr>
      <vt:lpstr>Présentation PowerPoint</vt:lpstr>
      <vt:lpstr>Statistiques:</vt:lpstr>
      <vt:lpstr>Bilan: </vt:lpstr>
      <vt:lpstr>Merci de votre attention</vt:lpstr>
    </vt:vector>
  </TitlesOfParts>
  <Company>Centre Léon Bérard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sein</dc:title>
  <dc:creator>GRANGE Emmanuelle</dc:creator>
  <cp:lastModifiedBy>BOISBOUVIER Sophie</cp:lastModifiedBy>
  <cp:revision>249</cp:revision>
  <cp:lastPrinted>2016-07-04T12:29:23Z</cp:lastPrinted>
  <dcterms:created xsi:type="dcterms:W3CDTF">2016-01-29T14:44:58Z</dcterms:created>
  <dcterms:modified xsi:type="dcterms:W3CDTF">2017-01-06T15:54:54Z</dcterms:modified>
</cp:coreProperties>
</file>