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259" r:id="rId3"/>
    <p:sldId id="260" r:id="rId4"/>
    <p:sldId id="262" r:id="rId5"/>
    <p:sldId id="263" r:id="rId6"/>
    <p:sldId id="261" r:id="rId7"/>
    <p:sldId id="264" r:id="rId8"/>
    <p:sldId id="265" r:id="rId9"/>
    <p:sldId id="278" r:id="rId10"/>
    <p:sldId id="282" r:id="rId11"/>
    <p:sldId id="277" r:id="rId12"/>
    <p:sldId id="279" r:id="rId13"/>
    <p:sldId id="280" r:id="rId14"/>
    <p:sldId id="276" r:id="rId15"/>
    <p:sldId id="281" r:id="rId16"/>
    <p:sldId id="283" r:id="rId17"/>
    <p:sldId id="267" r:id="rId18"/>
    <p:sldId id="268" r:id="rId19"/>
    <p:sldId id="269" r:id="rId20"/>
    <p:sldId id="284" r:id="rId21"/>
    <p:sldId id="270" r:id="rId22"/>
    <p:sldId id="271" r:id="rId23"/>
    <p:sldId id="272" r:id="rId24"/>
    <p:sldId id="273" r:id="rId25"/>
    <p:sldId id="274" r:id="rId26"/>
    <p:sldId id="275"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26C"/>
    <a:srgbClr val="499CE1"/>
    <a:srgbClr val="B418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712" autoAdjust="0"/>
  </p:normalViewPr>
  <p:slideViewPr>
    <p:cSldViewPr>
      <p:cViewPr>
        <p:scale>
          <a:sx n="75" d="100"/>
          <a:sy n="75" d="100"/>
        </p:scale>
        <p:origin x="-246" y="-9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9E5CF4-4604-40CD-9703-4EB48734BF5A}" type="datetimeFigureOut">
              <a:rPr lang="fr-FR" smtClean="0"/>
              <a:t>21/04/2017</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549539-A326-4852-AE05-D4F899E3844F}" type="slidenum">
              <a:rPr lang="fr-FR" smtClean="0"/>
              <a:t>‹N°›</a:t>
            </a:fld>
            <a:endParaRPr lang="fr-FR" dirty="0"/>
          </a:p>
        </p:txBody>
      </p:sp>
    </p:spTree>
    <p:extLst>
      <p:ext uri="{BB962C8B-B14F-4D97-AF65-F5344CB8AC3E}">
        <p14:creationId xmlns:p14="http://schemas.microsoft.com/office/powerpoint/2010/main" val="4293506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7549539-A326-4852-AE05-D4F899E3844F}" type="slidenum">
              <a:rPr lang="fr-FR" smtClean="0"/>
              <a:t>9</a:t>
            </a:fld>
            <a:endParaRPr lang="fr-FR" dirty="0"/>
          </a:p>
        </p:txBody>
      </p:sp>
    </p:spTree>
    <p:extLst>
      <p:ext uri="{BB962C8B-B14F-4D97-AF65-F5344CB8AC3E}">
        <p14:creationId xmlns:p14="http://schemas.microsoft.com/office/powerpoint/2010/main" val="2533091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chimiothérapie administrée en perfusion de membre isolé (ILP) est indiquée pour des sarcomes de membre évolués dont le risque est une amputation ou une chirurgie fonctionnellement mutilante.</a:t>
            </a:r>
          </a:p>
          <a:p>
            <a:r>
              <a:rPr lang="fr-FR" dirty="0" smtClean="0"/>
              <a:t>Cette ILP est administrée soit en néo-adjuvant, et en cas de très bonne réponse le patient est opéré ensuite, soit sans chirurgie d’exérèse ultérieure, à titre palliatif, si le but est d’éviter une amputation à un patient par ailleurs métastatique. La chimiothérapie systémique (réservée aux hauts grades chez des patients en bon état général) ne permet pas d’obtenir des taux de réponse objective aussi important sur la tumeur primitive. Elle peut néanmoins être effectuée séquentiellement chez des patients à risque métastatique. La radiothérapie n’est pas un standard en préopératoire, elle est faite lorsque la topographie de la tumeur ne permet pas une perfusion de membre et que l’on souhaite diminuer le volume tumoral. Classiquement elle est proposée après l’exérèse de la tumeur, en fonction de l’anatomopathologie.</a:t>
            </a:r>
          </a:p>
          <a:p>
            <a:endParaRPr lang="fr-FR" sz="1200" b="0" i="0" kern="1200" cap="all" dirty="0" smtClean="0">
              <a:solidFill>
                <a:schemeClr val="tx1"/>
              </a:solidFill>
              <a:effectLst/>
              <a:latin typeface="+mn-lt"/>
              <a:ea typeface="+mn-ea"/>
              <a:cs typeface="+mn-cs"/>
            </a:endParaRPr>
          </a:p>
          <a:p>
            <a:r>
              <a:rPr lang="fr-FR" sz="1200" b="0" i="0" kern="1200" cap="all" dirty="0" smtClean="0">
                <a:solidFill>
                  <a:schemeClr val="tx1"/>
                </a:solidFill>
                <a:effectLst/>
                <a:latin typeface="+mn-lt"/>
                <a:ea typeface="+mn-ea"/>
                <a:cs typeface="+mn-cs"/>
              </a:rPr>
              <a:t>LES EFFETS DE L’ILP</a:t>
            </a:r>
            <a:br>
              <a:rPr lang="fr-FR" sz="1200" b="0" i="0" kern="1200" cap="all" dirty="0" smtClean="0">
                <a:solidFill>
                  <a:schemeClr val="tx1"/>
                </a:solidFill>
                <a:effectLst/>
                <a:latin typeface="+mn-lt"/>
                <a:ea typeface="+mn-ea"/>
                <a:cs typeface="+mn-cs"/>
              </a:rPr>
            </a:br>
            <a:r>
              <a:rPr lang="fr-FR" sz="1200" b="0" i="0" kern="1200" dirty="0" smtClean="0">
                <a:solidFill>
                  <a:schemeClr val="tx1"/>
                </a:solidFill>
                <a:effectLst/>
                <a:latin typeface="+mn-lt"/>
                <a:ea typeface="+mn-ea"/>
                <a:cs typeface="+mn-cs"/>
              </a:rPr>
              <a:t>L’ILP est réalisée dans des conditions d’hyperthermie, ce qui veut dire que la température du sang que l’on fait circuler dans le membre est élevée entre 38° et 40°. Cela permet une circulation locale optimale dans la tumeur et ainsi une bonne pénétration des médications. Ce traitement dure 90 minutes et produit deux types d’effets. Tout d’abord durant la perfusion elle-même le TNF augmente fortement l’absorption de la chimiothérapie par la tumeur en augmentant la perméabilité des vaisseaux sanguins qui irriguent cette tumeur. Ensuite, plusieurs jours à plusieurs semaines plus tard, le TNF produit la destruction uniquement des vaisseaux qui irriguent la tumeur (sans abimer les vaisseaux sanguins normaux des muscle et de la peau), alors que le melphalan cause la mort des cellules tumorales.</a:t>
            </a:r>
          </a:p>
          <a:p>
            <a:endParaRPr lang="fr-FR" sz="1200" b="0" i="0" kern="1200" cap="all" dirty="0" smtClean="0">
              <a:solidFill>
                <a:schemeClr val="tx1"/>
              </a:solidFill>
              <a:effectLst/>
              <a:latin typeface="+mn-lt"/>
              <a:ea typeface="+mn-ea"/>
              <a:cs typeface="+mn-cs"/>
            </a:endParaRPr>
          </a:p>
          <a:p>
            <a:r>
              <a:rPr lang="fr-FR" sz="1200" b="0" i="0" kern="1200" cap="all" dirty="0" smtClean="0">
                <a:solidFill>
                  <a:schemeClr val="tx1"/>
                </a:solidFill>
                <a:effectLst/>
                <a:latin typeface="+mn-lt"/>
                <a:ea typeface="+mn-ea"/>
                <a:cs typeface="+mn-cs"/>
              </a:rPr>
              <a:t>EN QUOI CONSISTE L’ILP ?</a:t>
            </a:r>
            <a:br>
              <a:rPr lang="fr-FR" sz="1200" b="0" i="0" kern="1200" cap="all" dirty="0" smtClean="0">
                <a:solidFill>
                  <a:schemeClr val="tx1"/>
                </a:solidFill>
                <a:effectLst/>
                <a:latin typeface="+mn-lt"/>
                <a:ea typeface="+mn-ea"/>
                <a:cs typeface="+mn-cs"/>
              </a:rPr>
            </a:br>
            <a:r>
              <a:rPr lang="fr-FR" sz="1200" b="0" i="0" kern="1200" dirty="0" smtClean="0">
                <a:solidFill>
                  <a:schemeClr val="tx1"/>
                </a:solidFill>
                <a:effectLst/>
                <a:latin typeface="+mn-lt"/>
                <a:ea typeface="+mn-ea"/>
                <a:cs typeface="+mn-cs"/>
              </a:rPr>
              <a:t>Cette méthode vise à traiter le membre atteint dans son ensemble. On pratique chirurgicalement la dérivation de la circulation sanguine du membre grâce à l’utilisation d’une machine cœur-poumon qui permet d’interrompre tous les échanges entre la circulation du sang dans ce membre et le reste du corps. Ensuite, on administre de fortes doses de TNF et de melphalan dans la circulation isolée.  Des effets secondaires dus à leur toxicité sont ainsi évités, puisque le membre est momentanément isolé du reste du corps pendant l’application du traitement.</a:t>
            </a:r>
          </a:p>
          <a:p>
            <a:endParaRPr lang="fr-FR" sz="1200" b="0" i="0" kern="1200" dirty="0" smtClean="0">
              <a:solidFill>
                <a:schemeClr val="tx1"/>
              </a:solidFill>
              <a:effectLst/>
              <a:latin typeface="+mn-lt"/>
              <a:ea typeface="+mn-ea"/>
              <a:cs typeface="+mn-cs"/>
            </a:endParaRP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47549539-A326-4852-AE05-D4F899E3844F}" type="slidenum">
              <a:rPr lang="fr-FR" smtClean="0"/>
              <a:t>10</a:t>
            </a:fld>
            <a:endParaRPr lang="fr-FR" dirty="0"/>
          </a:p>
        </p:txBody>
      </p:sp>
    </p:spTree>
    <p:extLst>
      <p:ext uri="{BB962C8B-B14F-4D97-AF65-F5344CB8AC3E}">
        <p14:creationId xmlns:p14="http://schemas.microsoft.com/office/powerpoint/2010/main" val="3223204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effectLst/>
                <a:latin typeface="+mn-lt"/>
                <a:ea typeface="+mn-ea"/>
                <a:cs typeface="+mn-cs"/>
              </a:rPr>
              <a:t>Étiologie : extradurale (métastases vertébrales, myélopathie cervicarthrosique, hernie discale), intradurale et extra médullaire (méningiome, neurinome), médullaire (tumeur, malformations vasculaires).</a:t>
            </a:r>
          </a:p>
          <a:p>
            <a:pPr fontAlgn="t"/>
            <a:r>
              <a:rPr lang="fr-FR" sz="1200" b="0" i="0" kern="1200" dirty="0" smtClean="0">
                <a:solidFill>
                  <a:schemeClr val="tx1"/>
                </a:solidFill>
                <a:effectLst/>
                <a:latin typeface="+mn-lt"/>
                <a:ea typeface="+mn-ea"/>
                <a:cs typeface="+mn-cs"/>
              </a:rPr>
              <a:t>Compression médullaire constituée :syndrome lésionnel radiculaire ;</a:t>
            </a:r>
          </a:p>
          <a:p>
            <a:pPr fontAlgn="t"/>
            <a:r>
              <a:rPr lang="fr-FR" sz="1200" b="0" i="0" kern="1200" dirty="0" smtClean="0">
                <a:solidFill>
                  <a:schemeClr val="tx1"/>
                </a:solidFill>
                <a:effectLst/>
                <a:latin typeface="+mn-lt"/>
                <a:ea typeface="+mn-ea"/>
                <a:cs typeface="+mn-cs"/>
              </a:rPr>
              <a:t>et syndrome sous-lésionnel (moteur, sensitif, sphinctérien) ;</a:t>
            </a:r>
          </a:p>
          <a:p>
            <a:pPr fontAlgn="t"/>
            <a:r>
              <a:rPr lang="fr-FR" sz="1200" b="0" i="0" kern="1200" dirty="0" smtClean="0">
                <a:solidFill>
                  <a:schemeClr val="tx1"/>
                </a:solidFill>
                <a:effectLst/>
                <a:latin typeface="+mn-lt"/>
                <a:ea typeface="+mn-ea"/>
                <a:cs typeface="+mn-cs"/>
              </a:rPr>
              <a:t>et syndrome rachidien (douleur, raideur).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47549539-A326-4852-AE05-D4F899E3844F}" type="slidenum">
              <a:rPr lang="fr-FR" smtClean="0"/>
              <a:t>23</a:t>
            </a:fld>
            <a:endParaRPr lang="fr-FR" dirty="0"/>
          </a:p>
        </p:txBody>
      </p:sp>
    </p:spTree>
    <p:extLst>
      <p:ext uri="{BB962C8B-B14F-4D97-AF65-F5344CB8AC3E}">
        <p14:creationId xmlns:p14="http://schemas.microsoft.com/office/powerpoint/2010/main" val="6658041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21" name="Titre 20"/>
          <p:cNvSpPr>
            <a:spLocks noGrp="1"/>
          </p:cNvSpPr>
          <p:nvPr>
            <p:ph type="title"/>
          </p:nvPr>
        </p:nvSpPr>
        <p:spPr>
          <a:xfrm>
            <a:off x="395536" y="2636912"/>
            <a:ext cx="8229600" cy="1143000"/>
          </a:xfrm>
        </p:spPr>
        <p:txBody>
          <a:bodyPr>
            <a:normAutofit/>
          </a:bodyPr>
          <a:lstStyle>
            <a:lvl1pPr>
              <a:defRPr sz="5400" b="0"/>
            </a:lvl1pPr>
          </a:lstStyle>
          <a:p>
            <a:r>
              <a:rPr lang="fr-FR" dirty="0" smtClean="0"/>
              <a:t>Modifiez le style du titre</a:t>
            </a:r>
            <a:endParaRPr lang="fr-FR" dirty="0"/>
          </a:p>
        </p:txBody>
      </p:sp>
      <p:sp>
        <p:nvSpPr>
          <p:cNvPr id="23" name="Rectangle 22"/>
          <p:cNvSpPr/>
          <p:nvPr userDrawn="1"/>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Rectangle 23"/>
          <p:cNvSpPr/>
          <p:nvPr userDrawn="1"/>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461" y="186399"/>
            <a:ext cx="1970591" cy="1082362"/>
          </a:xfrm>
          <a:prstGeom prst="rect">
            <a:avLst/>
          </a:prstGeom>
        </p:spPr>
      </p:pic>
    </p:spTree>
    <p:extLst>
      <p:ext uri="{BB962C8B-B14F-4D97-AF65-F5344CB8AC3E}">
        <p14:creationId xmlns:p14="http://schemas.microsoft.com/office/powerpoint/2010/main" val="5256266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4B4F5C-17DD-4F6C-8800-407EC2E95D3C}" type="datetime1">
              <a:rPr lang="fr-FR" smtClean="0"/>
              <a:t>21/04/2017</a:t>
            </a:fld>
            <a:endParaRPr lang="fr-FR" dirty="0"/>
          </a:p>
        </p:txBody>
      </p:sp>
      <p:sp>
        <p:nvSpPr>
          <p:cNvPr id="6" name="Espace réservé du numéro de diapositive 5"/>
          <p:cNvSpPr>
            <a:spLocks noGrp="1"/>
          </p:cNvSpPr>
          <p:nvPr>
            <p:ph type="sldNum" sz="quarter" idx="12"/>
          </p:nvPr>
        </p:nvSpPr>
        <p:spPr>
          <a:xfrm>
            <a:off x="3635896" y="6342781"/>
            <a:ext cx="2133600" cy="365125"/>
          </a:xfrm>
          <a:prstGeom prst="rect">
            <a:avLst/>
          </a:prstGeom>
        </p:spPr>
        <p:txBody>
          <a:bodyPr/>
          <a:lstStyle/>
          <a:p>
            <a:fld id="{323D342C-46A7-435D-AD1A-ABFF6FDB5F9D}" type="slidenum">
              <a:rPr lang="fr-FR" smtClean="0"/>
              <a:t>‹N°›</a:t>
            </a:fld>
            <a:endParaRPr lang="fr-FR" dirty="0"/>
          </a:p>
        </p:txBody>
      </p:sp>
      <p:grpSp>
        <p:nvGrpSpPr>
          <p:cNvPr id="7" name="Groupe 6"/>
          <p:cNvGrpSpPr/>
          <p:nvPr userDrawn="1"/>
        </p:nvGrpSpPr>
        <p:grpSpPr>
          <a:xfrm>
            <a:off x="179512" y="186398"/>
            <a:ext cx="8795263" cy="6508143"/>
            <a:chOff x="179512" y="186398"/>
            <a:chExt cx="8795263" cy="6508143"/>
          </a:xfrm>
        </p:grpSpPr>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9" name="Rectangle 8"/>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Tree>
    <p:extLst>
      <p:ext uri="{BB962C8B-B14F-4D97-AF65-F5344CB8AC3E}">
        <p14:creationId xmlns:p14="http://schemas.microsoft.com/office/powerpoint/2010/main" val="6774508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393651-E92C-4DC5-934A-69B574459B38}" type="datetime1">
              <a:rPr lang="fr-FR" smtClean="0"/>
              <a:t>21/04/2017</a:t>
            </a:fld>
            <a:endParaRPr lang="fr-FR" dirty="0"/>
          </a:p>
        </p:txBody>
      </p:sp>
      <p:sp>
        <p:nvSpPr>
          <p:cNvPr id="6" name="Espace réservé du numéro de diapositive 5"/>
          <p:cNvSpPr>
            <a:spLocks noGrp="1"/>
          </p:cNvSpPr>
          <p:nvPr>
            <p:ph type="sldNum" sz="quarter" idx="12"/>
          </p:nvPr>
        </p:nvSpPr>
        <p:spPr>
          <a:xfrm>
            <a:off x="3734696" y="6334835"/>
            <a:ext cx="2133600" cy="365125"/>
          </a:xfrm>
          <a:prstGeom prst="rect">
            <a:avLst/>
          </a:prstGeom>
        </p:spPr>
        <p:txBody>
          <a:bodyPr/>
          <a:lstStyle/>
          <a:p>
            <a:fld id="{323D342C-46A7-435D-AD1A-ABFF6FDB5F9D}" type="slidenum">
              <a:rPr lang="fr-FR" smtClean="0"/>
              <a:t>‹N°›</a:t>
            </a:fld>
            <a:endParaRPr lang="fr-FR" dirty="0"/>
          </a:p>
        </p:txBody>
      </p:sp>
    </p:spTree>
    <p:extLst>
      <p:ext uri="{BB962C8B-B14F-4D97-AF65-F5344CB8AC3E}">
        <p14:creationId xmlns:p14="http://schemas.microsoft.com/office/powerpoint/2010/main" val="36167667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BBC4E21A-7934-40C3-B849-42FF3A5BB04E}" type="datetime1">
              <a:rPr lang="fr-FR" smtClean="0"/>
              <a:t>21/04/2017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323D342C-46A7-435D-AD1A-ABFF6FDB5F9D}" type="slidenum">
              <a:rPr lang="fr-FR" smtClean="0"/>
              <a:t>‹N°›</a:t>
            </a:fld>
            <a:endParaRPr lang="fr-FR" dirty="0"/>
          </a:p>
        </p:txBody>
      </p:sp>
      <p:sp>
        <p:nvSpPr>
          <p:cNvPr id="12" name="Titre 1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37340392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5F3C09C-1A6C-4CCA-B402-96B5A0B91562}" type="datetime1">
              <a:rPr lang="fr-FR" smtClean="0"/>
              <a:t>21/04/2017</a:t>
            </a:fld>
            <a:endParaRPr lang="fr-FR" dirty="0"/>
          </a:p>
        </p:txBody>
      </p:sp>
      <p:sp>
        <p:nvSpPr>
          <p:cNvPr id="6" name="Espace réservé du numéro de diapositive 5"/>
          <p:cNvSpPr>
            <a:spLocks noGrp="1"/>
          </p:cNvSpPr>
          <p:nvPr>
            <p:ph type="sldNum" sz="quarter" idx="12"/>
          </p:nvPr>
        </p:nvSpPr>
        <p:spPr>
          <a:xfrm>
            <a:off x="3707904" y="6356350"/>
            <a:ext cx="2133600" cy="365125"/>
          </a:xfrm>
          <a:prstGeom prst="rect">
            <a:avLst/>
          </a:prstGeom>
        </p:spPr>
        <p:txBody>
          <a:bodyPr/>
          <a:lstStyle/>
          <a:p>
            <a:fld id="{323D342C-46A7-435D-AD1A-ABFF6FDB5F9D}" type="slidenum">
              <a:rPr lang="fr-FR" smtClean="0"/>
              <a:t>‹N°›</a:t>
            </a:fld>
            <a:endParaRPr lang="fr-FR" dirty="0"/>
          </a:p>
        </p:txBody>
      </p:sp>
    </p:spTree>
    <p:extLst>
      <p:ext uri="{BB962C8B-B14F-4D97-AF65-F5344CB8AC3E}">
        <p14:creationId xmlns:p14="http://schemas.microsoft.com/office/powerpoint/2010/main" val="15616602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8E03EB3-53F0-42BB-86A1-87C531B44043}" type="datetime1">
              <a:rPr lang="fr-FR" smtClean="0"/>
              <a:t>21/04/2017</a:t>
            </a:fld>
            <a:endParaRPr lang="fr-FR" dirty="0"/>
          </a:p>
        </p:txBody>
      </p:sp>
      <p:sp>
        <p:nvSpPr>
          <p:cNvPr id="7" name="Espace réservé du numéro de diapositive 6"/>
          <p:cNvSpPr>
            <a:spLocks noGrp="1"/>
          </p:cNvSpPr>
          <p:nvPr>
            <p:ph type="sldNum" sz="quarter" idx="12"/>
          </p:nvPr>
        </p:nvSpPr>
        <p:spPr>
          <a:xfrm>
            <a:off x="3707904" y="6356350"/>
            <a:ext cx="2133600" cy="365125"/>
          </a:xfrm>
          <a:prstGeom prst="rect">
            <a:avLst/>
          </a:prstGeom>
        </p:spPr>
        <p:txBody>
          <a:bodyPr/>
          <a:lstStyle/>
          <a:p>
            <a:fld id="{323D342C-46A7-435D-AD1A-ABFF6FDB5F9D}" type="slidenum">
              <a:rPr lang="fr-FR" smtClean="0"/>
              <a:t>‹N°›</a:t>
            </a:fld>
            <a:endParaRPr lang="fr-FR" dirty="0"/>
          </a:p>
        </p:txBody>
      </p:sp>
      <p:grpSp>
        <p:nvGrpSpPr>
          <p:cNvPr id="8" name="Groupe 7"/>
          <p:cNvGrpSpPr/>
          <p:nvPr userDrawn="1"/>
        </p:nvGrpSpPr>
        <p:grpSpPr>
          <a:xfrm>
            <a:off x="179512" y="186398"/>
            <a:ext cx="8795263" cy="6508143"/>
            <a:chOff x="179512" y="186398"/>
            <a:chExt cx="8795263" cy="6508143"/>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10" name="Rectangle 9"/>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Tree>
    <p:extLst>
      <p:ext uri="{BB962C8B-B14F-4D97-AF65-F5344CB8AC3E}">
        <p14:creationId xmlns:p14="http://schemas.microsoft.com/office/powerpoint/2010/main" val="357385573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5B6B368-5EA4-49C9-9A6F-B837EC23B793}" type="datetime1">
              <a:rPr lang="fr-FR" smtClean="0"/>
              <a:t>21/04/2017</a:t>
            </a:fld>
            <a:endParaRPr lang="fr-FR" dirty="0"/>
          </a:p>
        </p:txBody>
      </p:sp>
      <p:sp>
        <p:nvSpPr>
          <p:cNvPr id="9" name="Espace réservé du numéro de diapositive 8"/>
          <p:cNvSpPr>
            <a:spLocks noGrp="1"/>
          </p:cNvSpPr>
          <p:nvPr>
            <p:ph type="sldNum" sz="quarter" idx="12"/>
          </p:nvPr>
        </p:nvSpPr>
        <p:spPr>
          <a:xfrm>
            <a:off x="3635896" y="6356350"/>
            <a:ext cx="2133600" cy="365125"/>
          </a:xfrm>
          <a:prstGeom prst="rect">
            <a:avLst/>
          </a:prstGeom>
        </p:spPr>
        <p:txBody>
          <a:bodyPr/>
          <a:lstStyle/>
          <a:p>
            <a:fld id="{323D342C-46A7-435D-AD1A-ABFF6FDB5F9D}" type="slidenum">
              <a:rPr lang="fr-FR" smtClean="0"/>
              <a:t>‹N°›</a:t>
            </a:fld>
            <a:endParaRPr lang="fr-FR" dirty="0"/>
          </a:p>
        </p:txBody>
      </p:sp>
    </p:spTree>
    <p:extLst>
      <p:ext uri="{BB962C8B-B14F-4D97-AF65-F5344CB8AC3E}">
        <p14:creationId xmlns:p14="http://schemas.microsoft.com/office/powerpoint/2010/main" val="273255796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B474BC8-77C6-4628-84C5-01EFC8140A13}" type="datetime1">
              <a:rPr lang="fr-FR" smtClean="0"/>
              <a:t>21/04/2017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323D342C-46A7-435D-AD1A-ABFF6FDB5F9D}" type="slidenum">
              <a:rPr lang="fr-FR" smtClean="0"/>
              <a:t>‹N°›</a:t>
            </a:fld>
            <a:endParaRPr lang="fr-FR" dirty="0"/>
          </a:p>
        </p:txBody>
      </p:sp>
      <p:grpSp>
        <p:nvGrpSpPr>
          <p:cNvPr id="6" name="Groupe 5"/>
          <p:cNvGrpSpPr/>
          <p:nvPr userDrawn="1"/>
        </p:nvGrpSpPr>
        <p:grpSpPr>
          <a:xfrm>
            <a:off x="179512" y="186398"/>
            <a:ext cx="8795263" cy="6508143"/>
            <a:chOff x="179512" y="186398"/>
            <a:chExt cx="8795263" cy="6508143"/>
          </a:xfrm>
        </p:grpSpPr>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8" name="Rectangle 7"/>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Rectangle 8"/>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Tree>
    <p:extLst>
      <p:ext uri="{BB962C8B-B14F-4D97-AF65-F5344CB8AC3E}">
        <p14:creationId xmlns:p14="http://schemas.microsoft.com/office/powerpoint/2010/main" val="32815516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5D2F6F-403A-430E-ABD8-A9CBC9815C7B}" type="datetime1">
              <a:rPr lang="fr-FR" smtClean="0"/>
              <a:t>21/04/2017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323D342C-46A7-435D-AD1A-ABFF6FDB5F9D}" type="slidenum">
              <a:rPr lang="fr-FR" smtClean="0"/>
              <a:t>‹N°›</a:t>
            </a:fld>
            <a:endParaRPr lang="fr-FR" dirty="0"/>
          </a:p>
        </p:txBody>
      </p:sp>
      <p:grpSp>
        <p:nvGrpSpPr>
          <p:cNvPr id="5" name="Groupe 4"/>
          <p:cNvGrpSpPr/>
          <p:nvPr userDrawn="1"/>
        </p:nvGrpSpPr>
        <p:grpSpPr>
          <a:xfrm>
            <a:off x="179512" y="186398"/>
            <a:ext cx="8795263" cy="6508143"/>
            <a:chOff x="179512" y="186398"/>
            <a:chExt cx="8795263" cy="6508143"/>
          </a:xfrm>
        </p:grpSpPr>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7" name="Rectangle 6"/>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Tree>
    <p:extLst>
      <p:ext uri="{BB962C8B-B14F-4D97-AF65-F5344CB8AC3E}">
        <p14:creationId xmlns:p14="http://schemas.microsoft.com/office/powerpoint/2010/main" val="26981855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E5238DF-1C0B-47C0-B263-CB5107033CD6}" type="datetime1">
              <a:rPr lang="fr-FR" smtClean="0"/>
              <a:t>21/04/2017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323D342C-46A7-435D-AD1A-ABFF6FDB5F9D}" type="slidenum">
              <a:rPr lang="fr-FR" smtClean="0"/>
              <a:t>‹N°›</a:t>
            </a:fld>
            <a:endParaRPr lang="fr-FR" dirty="0"/>
          </a:p>
        </p:txBody>
      </p:sp>
      <p:grpSp>
        <p:nvGrpSpPr>
          <p:cNvPr id="8" name="Groupe 7"/>
          <p:cNvGrpSpPr/>
          <p:nvPr userDrawn="1"/>
        </p:nvGrpSpPr>
        <p:grpSpPr>
          <a:xfrm>
            <a:off x="179512" y="186398"/>
            <a:ext cx="8795263" cy="6508143"/>
            <a:chOff x="179512" y="186398"/>
            <a:chExt cx="8795263" cy="6508143"/>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10" name="Rectangle 9"/>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Tree>
    <p:extLst>
      <p:ext uri="{BB962C8B-B14F-4D97-AF65-F5344CB8AC3E}">
        <p14:creationId xmlns:p14="http://schemas.microsoft.com/office/powerpoint/2010/main" val="13282026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03F7EF3-1222-4842-8A27-87F69B4CD95E}" type="datetime1">
              <a:rPr lang="fr-FR" smtClean="0"/>
              <a:t>21/04/2017</a:t>
            </a:fld>
            <a:endParaRPr lang="fr-FR" dirty="0"/>
          </a:p>
        </p:txBody>
      </p:sp>
      <p:sp>
        <p:nvSpPr>
          <p:cNvPr id="7" name="Espace réservé du numéro de diapositive 6"/>
          <p:cNvSpPr>
            <a:spLocks noGrp="1"/>
          </p:cNvSpPr>
          <p:nvPr>
            <p:ph type="sldNum" sz="quarter" idx="12"/>
          </p:nvPr>
        </p:nvSpPr>
        <p:spPr>
          <a:xfrm>
            <a:off x="3635896" y="6356350"/>
            <a:ext cx="2133600" cy="365125"/>
          </a:xfrm>
          <a:prstGeom prst="rect">
            <a:avLst/>
          </a:prstGeom>
        </p:spPr>
        <p:txBody>
          <a:bodyPr/>
          <a:lstStyle/>
          <a:p>
            <a:fld id="{323D342C-46A7-435D-AD1A-ABFF6FDB5F9D}" type="slidenum">
              <a:rPr lang="fr-FR" smtClean="0"/>
              <a:t>‹N°›</a:t>
            </a:fld>
            <a:endParaRPr lang="fr-FR" dirty="0"/>
          </a:p>
        </p:txBody>
      </p:sp>
      <p:grpSp>
        <p:nvGrpSpPr>
          <p:cNvPr id="8" name="Groupe 7"/>
          <p:cNvGrpSpPr/>
          <p:nvPr userDrawn="1"/>
        </p:nvGrpSpPr>
        <p:grpSpPr>
          <a:xfrm>
            <a:off x="179512" y="186398"/>
            <a:ext cx="8795263" cy="6508143"/>
            <a:chOff x="179512" y="186398"/>
            <a:chExt cx="8795263" cy="6508143"/>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10" name="Rectangle 9"/>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Tree>
    <p:extLst>
      <p:ext uri="{BB962C8B-B14F-4D97-AF65-F5344CB8AC3E}">
        <p14:creationId xmlns:p14="http://schemas.microsoft.com/office/powerpoint/2010/main" val="28022452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1494656"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0A2962-18CF-4245-8E8C-78C1C1241498}" type="datetime1">
              <a:rPr lang="fr-FR" smtClean="0"/>
              <a:t>21/04/2017</a:t>
            </a:fld>
            <a:endParaRPr lang="fr-FR" dirty="0"/>
          </a:p>
        </p:txBody>
      </p:sp>
      <p:sp>
        <p:nvSpPr>
          <p:cNvPr id="5" name="Espace réservé du pied de page 4"/>
          <p:cNvSpPr>
            <a:spLocks noGrp="1"/>
          </p:cNvSpPr>
          <p:nvPr>
            <p:ph type="ftr" sz="quarter" idx="3"/>
          </p:nvPr>
        </p:nvSpPr>
        <p:spPr>
          <a:xfrm>
            <a:off x="3764632"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21" name="Rectangle 20"/>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24" name="Connecteur droit 23"/>
          <p:cNvCxnSpPr/>
          <p:nvPr userDrawn="1"/>
        </p:nvCxnSpPr>
        <p:spPr>
          <a:xfrm>
            <a:off x="431540" y="1412776"/>
            <a:ext cx="8316924" cy="0"/>
          </a:xfrm>
          <a:prstGeom prst="line">
            <a:avLst/>
          </a:prstGeom>
          <a:ln w="3175">
            <a:solidFill>
              <a:srgbClr val="2C426C"/>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704038" y="6084449"/>
            <a:ext cx="1224756" cy="672707"/>
          </a:xfrm>
          <a:prstGeom prst="rect">
            <a:avLst/>
          </a:prstGeom>
        </p:spPr>
      </p:pic>
    </p:spTree>
    <p:extLst>
      <p:ext uri="{BB962C8B-B14F-4D97-AF65-F5344CB8AC3E}">
        <p14:creationId xmlns:p14="http://schemas.microsoft.com/office/powerpoint/2010/main" val="175794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rgbClr val="2C426C"/>
          </a:solidFill>
          <a:latin typeface="+mj-lt"/>
          <a:ea typeface="+mj-ea"/>
          <a:cs typeface="+mj-cs"/>
        </a:defRPr>
      </a:lvl1pPr>
    </p:titleStyle>
    <p:bodyStyle>
      <a:lvl1pPr marL="342900" indent="-342900" algn="l" defTabSz="914400" rtl="0" eaLnBrk="1" latinLnBrk="0" hangingPunct="1">
        <a:spcBef>
          <a:spcPct val="20000"/>
        </a:spcBef>
        <a:buClr>
          <a:srgbClr val="B41860"/>
        </a:buClr>
        <a:buFont typeface="Arial" panose="020B0604020202020204" pitchFamily="34" charset="0"/>
        <a:buChar char="•"/>
        <a:defRPr sz="3200" kern="1200">
          <a:solidFill>
            <a:srgbClr val="2C426C"/>
          </a:solidFill>
          <a:latin typeface="+mn-lt"/>
          <a:ea typeface="+mn-ea"/>
          <a:cs typeface="+mn-cs"/>
        </a:defRPr>
      </a:lvl1pPr>
      <a:lvl2pPr marL="742950" indent="-285750" algn="l" defTabSz="914400" rtl="0" eaLnBrk="1" latinLnBrk="0" hangingPunct="1">
        <a:spcBef>
          <a:spcPct val="20000"/>
        </a:spcBef>
        <a:buClr>
          <a:srgbClr val="B41860"/>
        </a:buClr>
        <a:buFont typeface="Arial" panose="020B0604020202020204" pitchFamily="34" charset="0"/>
        <a:buChar char="–"/>
        <a:defRPr sz="2800" kern="1200">
          <a:solidFill>
            <a:srgbClr val="499CE1"/>
          </a:solidFill>
          <a:latin typeface="+mn-lt"/>
          <a:ea typeface="+mn-ea"/>
          <a:cs typeface="+mn-cs"/>
        </a:defRPr>
      </a:lvl2pPr>
      <a:lvl3pPr marL="1143000" indent="-228600" algn="l" defTabSz="914400" rtl="0" eaLnBrk="1" latinLnBrk="0" hangingPunct="1">
        <a:spcBef>
          <a:spcPct val="20000"/>
        </a:spcBef>
        <a:buClr>
          <a:srgbClr val="B41860"/>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B4186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B4186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SARCOMES</a:t>
            </a:r>
            <a:endParaRPr lang="fr-FR" dirty="0"/>
          </a:p>
        </p:txBody>
      </p:sp>
      <p:sp>
        <p:nvSpPr>
          <p:cNvPr id="3" name="Sous-titre 2"/>
          <p:cNvSpPr>
            <a:spLocks noGrp="1"/>
          </p:cNvSpPr>
          <p:nvPr>
            <p:ph type="subTitle" idx="1"/>
          </p:nvPr>
        </p:nvSpPr>
        <p:spPr>
          <a:xfrm>
            <a:off x="2771800" y="5157192"/>
            <a:ext cx="3816424" cy="720080"/>
          </a:xfrm>
        </p:spPr>
        <p:txBody>
          <a:bodyPr>
            <a:normAutofit fontScale="70000" lnSpcReduction="20000"/>
          </a:bodyPr>
          <a:lstStyle/>
          <a:p>
            <a:r>
              <a:rPr lang="fr-FR" dirty="0" smtClean="0"/>
              <a:t>Margaux PLANTE</a:t>
            </a:r>
          </a:p>
          <a:p>
            <a:r>
              <a:rPr lang="fr-FR" dirty="0" smtClean="0"/>
              <a:t>Le 17/02/16</a:t>
            </a:r>
            <a:endParaRPr lang="fr-FR" dirty="0"/>
          </a:p>
        </p:txBody>
      </p:sp>
    </p:spTree>
    <p:extLst>
      <p:ext uri="{BB962C8B-B14F-4D97-AF65-F5344CB8AC3E}">
        <p14:creationId xmlns:p14="http://schemas.microsoft.com/office/powerpoint/2010/main" val="1562828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571500" indent="-457200"/>
            <a:endParaRPr lang="fr-FR" sz="2200" b="1" dirty="0" smtClean="0"/>
          </a:p>
          <a:p>
            <a:pPr marL="571500" indent="-457200"/>
            <a:endParaRPr lang="fr-FR" sz="2200" b="1" dirty="0"/>
          </a:p>
          <a:p>
            <a:pPr marL="571500" indent="-457200"/>
            <a:r>
              <a:rPr lang="fr-FR" sz="2200" b="1" dirty="0" smtClean="0"/>
              <a:t>Chimiothérapie </a:t>
            </a:r>
            <a:r>
              <a:rPr lang="fr-FR" sz="2200" dirty="0"/>
              <a:t>:</a:t>
            </a:r>
          </a:p>
          <a:p>
            <a:pPr marL="971550" lvl="1" indent="-457200"/>
            <a:r>
              <a:rPr lang="fr-FR" sz="2200" dirty="0">
                <a:solidFill>
                  <a:schemeClr val="tx2">
                    <a:lumMod val="75000"/>
                  </a:schemeClr>
                </a:solidFill>
              </a:rPr>
              <a:t>Palliative</a:t>
            </a:r>
          </a:p>
          <a:p>
            <a:pPr marL="971550" lvl="1" indent="-457200"/>
            <a:r>
              <a:rPr lang="fr-FR" sz="2200" dirty="0">
                <a:solidFill>
                  <a:schemeClr val="tx2">
                    <a:lumMod val="75000"/>
                  </a:schemeClr>
                </a:solidFill>
              </a:rPr>
              <a:t>Adjuvante (peu utilisé)</a:t>
            </a:r>
          </a:p>
          <a:p>
            <a:pPr marL="971550" lvl="1" indent="-457200"/>
            <a:r>
              <a:rPr lang="fr-FR" sz="2200" dirty="0">
                <a:solidFill>
                  <a:schemeClr val="tx2">
                    <a:lumMod val="75000"/>
                  </a:schemeClr>
                </a:solidFill>
              </a:rPr>
              <a:t>Néo adjuvante (le plus souvent utilisé pour réduire le volume tumorale dans le but de réalisé une chirurgie par la suite)</a:t>
            </a:r>
          </a:p>
          <a:p>
            <a:pPr marL="971550" lvl="1" indent="-457200"/>
            <a:endParaRPr lang="fr-FR" sz="2200" dirty="0">
              <a:solidFill>
                <a:schemeClr val="tx2">
                  <a:lumMod val="75000"/>
                </a:schemeClr>
              </a:solidFill>
            </a:endParaRPr>
          </a:p>
          <a:p>
            <a:pPr marL="0" indent="0">
              <a:buNone/>
            </a:pPr>
            <a:endParaRPr lang="fr-FR" dirty="0"/>
          </a:p>
        </p:txBody>
      </p:sp>
      <p:sp>
        <p:nvSpPr>
          <p:cNvPr id="3" name="Titre 2"/>
          <p:cNvSpPr>
            <a:spLocks noGrp="1"/>
          </p:cNvSpPr>
          <p:nvPr>
            <p:ph type="title"/>
          </p:nvPr>
        </p:nvSpPr>
        <p:spPr/>
        <p:txBody>
          <a:bodyPr>
            <a:normAutofit/>
          </a:bodyPr>
          <a:lstStyle/>
          <a:p>
            <a:r>
              <a:rPr lang="fr-FR" sz="3200" b="1" cap="all" dirty="0" smtClean="0"/>
              <a:t>Traitement des sarcomes des tissus mous 2</a:t>
            </a:r>
            <a:endParaRPr lang="fr-FR" sz="3200" b="1" cap="all"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10</a:t>
            </a:fld>
            <a:endParaRPr lang="fr-FR" dirty="0"/>
          </a:p>
        </p:txBody>
      </p:sp>
    </p:spTree>
    <p:extLst>
      <p:ext uri="{BB962C8B-B14F-4D97-AF65-F5344CB8AC3E}">
        <p14:creationId xmlns:p14="http://schemas.microsoft.com/office/powerpoint/2010/main" val="1657107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sz="2200" dirty="0" smtClean="0"/>
          </a:p>
          <a:p>
            <a:endParaRPr lang="fr-FR" sz="2200" dirty="0"/>
          </a:p>
          <a:p>
            <a:r>
              <a:rPr lang="fr-FR" sz="2200" dirty="0" smtClean="0"/>
              <a:t>Le </a:t>
            </a:r>
            <a:r>
              <a:rPr lang="fr-FR" sz="2200" dirty="0"/>
              <a:t>GIST est un cancer digestif très rare appartenant à une famille de tumeurs malignes appelées « </a:t>
            </a:r>
            <a:r>
              <a:rPr lang="fr-FR" sz="2200" b="1" dirty="0"/>
              <a:t>tumeurs mésenchymateuses</a:t>
            </a:r>
            <a:r>
              <a:rPr lang="fr-FR" sz="2200" dirty="0"/>
              <a:t>» </a:t>
            </a:r>
            <a:r>
              <a:rPr lang="fr-FR" sz="2200" dirty="0" smtClean="0"/>
              <a:t>. A </a:t>
            </a:r>
            <a:r>
              <a:rPr lang="fr-FR" sz="2200" dirty="0"/>
              <a:t>elles seules, ces tumeurs ne représentent que 10 % des sarcomes et moins de 1 % de l’ensemble des tumeurs digestives malignes</a:t>
            </a:r>
            <a:r>
              <a:rPr lang="fr-FR" sz="2200" dirty="0" smtClean="0"/>
              <a:t>. </a:t>
            </a:r>
          </a:p>
          <a:p>
            <a:r>
              <a:rPr lang="fr-FR" sz="2200" b="1" cap="all" dirty="0" smtClean="0"/>
              <a:t>Glivec</a:t>
            </a:r>
            <a:r>
              <a:rPr lang="fr-FR" sz="2200" dirty="0" smtClean="0"/>
              <a:t> et </a:t>
            </a:r>
            <a:r>
              <a:rPr lang="fr-FR" sz="2200" b="1" cap="all" dirty="0" smtClean="0"/>
              <a:t>sutent</a:t>
            </a:r>
            <a:r>
              <a:rPr lang="fr-FR" sz="2200" dirty="0" smtClean="0"/>
              <a:t> bonne réponse à cette thérapie </a:t>
            </a:r>
            <a:r>
              <a:rPr lang="fr-FR" sz="2200" dirty="0"/>
              <a:t>c</a:t>
            </a:r>
            <a:r>
              <a:rPr lang="fr-FR" sz="2200" dirty="0" smtClean="0"/>
              <a:t>iblée qui a augmenté l’espérance de vie, même à l’état métastatique</a:t>
            </a:r>
            <a:r>
              <a:rPr lang="fr-FR" sz="2400" dirty="0" smtClean="0"/>
              <a:t>.</a:t>
            </a:r>
            <a:endParaRPr lang="fr-FR" sz="2400" dirty="0"/>
          </a:p>
        </p:txBody>
      </p:sp>
      <p:sp>
        <p:nvSpPr>
          <p:cNvPr id="3" name="Titre 2"/>
          <p:cNvSpPr>
            <a:spLocks noGrp="1"/>
          </p:cNvSpPr>
          <p:nvPr>
            <p:ph type="title"/>
          </p:nvPr>
        </p:nvSpPr>
        <p:spPr/>
        <p:txBody>
          <a:bodyPr>
            <a:normAutofit/>
          </a:bodyPr>
          <a:lstStyle/>
          <a:p>
            <a:r>
              <a:rPr lang="fr-FR" sz="3200" b="1" dirty="0"/>
              <a:t>TUMEURS STROMALES GASTRO </a:t>
            </a:r>
            <a:r>
              <a:rPr lang="fr-FR" sz="3200" b="1" dirty="0" smtClean="0"/>
              <a:t>INTESTINALES</a:t>
            </a:r>
            <a:endParaRPr lang="fr-FR" sz="3200"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11</a:t>
            </a:fld>
            <a:endParaRPr lang="fr-FR" dirty="0"/>
          </a:p>
        </p:txBody>
      </p:sp>
    </p:spTree>
    <p:extLst>
      <p:ext uri="{BB962C8B-B14F-4D97-AF65-F5344CB8AC3E}">
        <p14:creationId xmlns:p14="http://schemas.microsoft.com/office/powerpoint/2010/main" val="3440882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sz="2200" dirty="0" smtClean="0"/>
          </a:p>
          <a:p>
            <a:r>
              <a:rPr lang="fr-FR" sz="2200" dirty="0" smtClean="0"/>
              <a:t>Anémie</a:t>
            </a:r>
            <a:endParaRPr lang="fr-FR" sz="2200" dirty="0"/>
          </a:p>
          <a:p>
            <a:r>
              <a:rPr lang="fr-FR" sz="2200" dirty="0">
                <a:solidFill>
                  <a:schemeClr val="tx2">
                    <a:lumMod val="75000"/>
                  </a:schemeClr>
                </a:solidFill>
              </a:rPr>
              <a:t>Fatigue</a:t>
            </a:r>
          </a:p>
          <a:p>
            <a:r>
              <a:rPr lang="fr-FR" sz="2200" dirty="0">
                <a:solidFill>
                  <a:schemeClr val="tx2">
                    <a:lumMod val="75000"/>
                  </a:schemeClr>
                </a:solidFill>
              </a:rPr>
              <a:t>Malaises</a:t>
            </a:r>
          </a:p>
          <a:p>
            <a:r>
              <a:rPr lang="fr-FR" sz="2200" dirty="0">
                <a:solidFill>
                  <a:schemeClr val="tx2">
                    <a:lumMod val="75000"/>
                  </a:schemeClr>
                </a:solidFill>
              </a:rPr>
              <a:t>Troubles digestifs </a:t>
            </a:r>
          </a:p>
          <a:p>
            <a:r>
              <a:rPr lang="fr-FR" sz="2200" dirty="0">
                <a:solidFill>
                  <a:schemeClr val="tx2">
                    <a:lumMod val="75000"/>
                  </a:schemeClr>
                </a:solidFill>
              </a:rPr>
              <a:t>Masse abdominale palpable</a:t>
            </a:r>
          </a:p>
          <a:p>
            <a:r>
              <a:rPr lang="fr-FR" sz="2200" dirty="0">
                <a:solidFill>
                  <a:schemeClr val="tx2">
                    <a:lumMod val="75000"/>
                  </a:schemeClr>
                </a:solidFill>
              </a:rPr>
              <a:t>Gêne ou douleur abdominale répétée</a:t>
            </a:r>
          </a:p>
          <a:p>
            <a:r>
              <a:rPr lang="fr-FR" sz="2200" dirty="0" smtClean="0">
                <a:solidFill>
                  <a:schemeClr val="tx2">
                    <a:lumMod val="75000"/>
                  </a:schemeClr>
                </a:solidFill>
              </a:rPr>
              <a:t>Hémoptysie</a:t>
            </a:r>
            <a:endParaRPr lang="fr-FR" sz="2200" dirty="0">
              <a:solidFill>
                <a:schemeClr val="tx2">
                  <a:lumMod val="75000"/>
                </a:schemeClr>
              </a:solidFill>
            </a:endParaRPr>
          </a:p>
          <a:p>
            <a:r>
              <a:rPr lang="fr-FR" sz="2200" dirty="0">
                <a:solidFill>
                  <a:schemeClr val="tx2">
                    <a:lumMod val="75000"/>
                  </a:schemeClr>
                </a:solidFill>
              </a:rPr>
              <a:t>Présence de sang dans les selles</a:t>
            </a:r>
          </a:p>
          <a:p>
            <a:endParaRPr lang="fr-FR" sz="2000" dirty="0"/>
          </a:p>
        </p:txBody>
      </p:sp>
      <p:sp>
        <p:nvSpPr>
          <p:cNvPr id="3" name="Titre 2"/>
          <p:cNvSpPr>
            <a:spLocks noGrp="1"/>
          </p:cNvSpPr>
          <p:nvPr>
            <p:ph type="title"/>
          </p:nvPr>
        </p:nvSpPr>
        <p:spPr/>
        <p:txBody>
          <a:bodyPr>
            <a:normAutofit/>
          </a:bodyPr>
          <a:lstStyle/>
          <a:p>
            <a:r>
              <a:rPr lang="fr-FR" sz="3200" b="1" cap="all" dirty="0" smtClean="0"/>
              <a:t>Les symptômes des </a:t>
            </a:r>
            <a:r>
              <a:rPr lang="fr-FR" sz="3200" b="1" cap="all" dirty="0" err="1" smtClean="0"/>
              <a:t>gists</a:t>
            </a:r>
            <a:endParaRPr lang="fr-FR" sz="3200" b="1" cap="all"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12</a:t>
            </a:fld>
            <a:endParaRPr lang="fr-FR" dirty="0"/>
          </a:p>
        </p:txBody>
      </p:sp>
    </p:spTree>
    <p:extLst>
      <p:ext uri="{BB962C8B-B14F-4D97-AF65-F5344CB8AC3E}">
        <p14:creationId xmlns:p14="http://schemas.microsoft.com/office/powerpoint/2010/main" val="33733848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sz="2000" dirty="0" smtClean="0">
              <a:solidFill>
                <a:schemeClr val="tx2">
                  <a:lumMod val="75000"/>
                </a:schemeClr>
              </a:solidFill>
            </a:endParaRPr>
          </a:p>
          <a:p>
            <a:r>
              <a:rPr lang="fr-FR" sz="2200" dirty="0" smtClean="0">
                <a:solidFill>
                  <a:schemeClr val="tx2">
                    <a:lumMod val="75000"/>
                  </a:schemeClr>
                </a:solidFill>
              </a:rPr>
              <a:t>Biopsie avec recherche de marqueurs : permet d’établir la prise en charge de la maladie,</a:t>
            </a:r>
          </a:p>
          <a:p>
            <a:r>
              <a:rPr lang="fr-FR" sz="2200" b="1" dirty="0" smtClean="0">
                <a:solidFill>
                  <a:schemeClr val="tx2">
                    <a:lumMod val="75000"/>
                  </a:schemeClr>
                </a:solidFill>
              </a:rPr>
              <a:t>Traitement des GIST localisés </a:t>
            </a:r>
            <a:r>
              <a:rPr lang="fr-FR" sz="2200" dirty="0" smtClean="0">
                <a:solidFill>
                  <a:schemeClr val="tx2">
                    <a:lumMod val="75000"/>
                  </a:schemeClr>
                </a:solidFill>
              </a:rPr>
              <a:t>: </a:t>
            </a:r>
          </a:p>
          <a:p>
            <a:pPr lvl="1"/>
            <a:r>
              <a:rPr lang="fr-FR" sz="2200" dirty="0" smtClean="0">
                <a:solidFill>
                  <a:schemeClr val="tx2">
                    <a:lumMod val="75000"/>
                  </a:schemeClr>
                </a:solidFill>
              </a:rPr>
              <a:t>Chirurgie et traitements médicamenteux pour éviter les risques de rechute (type thérapie ciblée)</a:t>
            </a:r>
          </a:p>
          <a:p>
            <a:pPr marL="514350" indent="-457200"/>
            <a:r>
              <a:rPr lang="fr-FR" sz="2200" b="1" dirty="0" smtClean="0">
                <a:solidFill>
                  <a:schemeClr val="tx2">
                    <a:lumMod val="75000"/>
                  </a:schemeClr>
                </a:solidFill>
              </a:rPr>
              <a:t>Traitement des GIST métastatique opérable</a:t>
            </a:r>
          </a:p>
          <a:p>
            <a:pPr marL="914400" lvl="1" indent="-457200"/>
            <a:r>
              <a:rPr lang="fr-FR" sz="2200" dirty="0" smtClean="0">
                <a:solidFill>
                  <a:schemeClr val="tx2">
                    <a:lumMod val="75000"/>
                  </a:schemeClr>
                </a:solidFill>
              </a:rPr>
              <a:t>Chirurgie et/ou radiofréquence localisé</a:t>
            </a:r>
          </a:p>
          <a:p>
            <a:pPr marL="514350" indent="-457200"/>
            <a:r>
              <a:rPr lang="fr-FR" sz="2200" b="1" dirty="0" smtClean="0">
                <a:solidFill>
                  <a:schemeClr val="tx2">
                    <a:lumMod val="75000"/>
                  </a:schemeClr>
                </a:solidFill>
              </a:rPr>
              <a:t>Traitement des GIST non opérable</a:t>
            </a:r>
          </a:p>
          <a:p>
            <a:pPr marL="914400" lvl="1" indent="-457200"/>
            <a:r>
              <a:rPr lang="fr-FR" sz="2200" dirty="0" smtClean="0">
                <a:solidFill>
                  <a:schemeClr val="tx2">
                    <a:lumMod val="75000"/>
                  </a:schemeClr>
                </a:solidFill>
              </a:rPr>
              <a:t>Traitements médicamenteux</a:t>
            </a:r>
          </a:p>
          <a:p>
            <a:endParaRPr lang="fr-FR" dirty="0"/>
          </a:p>
        </p:txBody>
      </p:sp>
      <p:sp>
        <p:nvSpPr>
          <p:cNvPr id="3" name="Titre 2"/>
          <p:cNvSpPr>
            <a:spLocks noGrp="1"/>
          </p:cNvSpPr>
          <p:nvPr>
            <p:ph type="title"/>
          </p:nvPr>
        </p:nvSpPr>
        <p:spPr/>
        <p:txBody>
          <a:bodyPr>
            <a:normAutofit/>
          </a:bodyPr>
          <a:lstStyle/>
          <a:p>
            <a:r>
              <a:rPr lang="fr-FR" sz="3200" b="1" cap="all" dirty="0" smtClean="0"/>
              <a:t>Diagnostique et traitement des </a:t>
            </a:r>
            <a:r>
              <a:rPr lang="fr-FR" sz="3200" b="1" cap="all" dirty="0" err="1" smtClean="0"/>
              <a:t>gists</a:t>
            </a:r>
            <a:endParaRPr lang="fr-FR" sz="3200" b="1" cap="all"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13</a:t>
            </a:fld>
            <a:endParaRPr lang="fr-FR" dirty="0"/>
          </a:p>
        </p:txBody>
      </p:sp>
    </p:spTree>
    <p:extLst>
      <p:ext uri="{BB962C8B-B14F-4D97-AF65-F5344CB8AC3E}">
        <p14:creationId xmlns:p14="http://schemas.microsoft.com/office/powerpoint/2010/main" val="210310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r>
              <a:rPr lang="fr-FR" sz="3200" b="1" dirty="0" smtClean="0"/>
              <a:t>CLASSIFICATION TISSUS OSSEUX</a:t>
            </a:r>
            <a:endParaRPr lang="fr-FR" sz="3200" b="1" dirty="0"/>
          </a:p>
        </p:txBody>
      </p:sp>
      <p:sp>
        <p:nvSpPr>
          <p:cNvPr id="7" name="Espace réservé du contenu 3"/>
          <p:cNvSpPr>
            <a:spLocks noGrp="1"/>
          </p:cNvSpPr>
          <p:nvPr>
            <p:ph idx="1"/>
          </p:nvPr>
        </p:nvSpPr>
        <p:spPr>
          <a:xfrm>
            <a:off x="0" y="1412776"/>
            <a:ext cx="9144000" cy="5445224"/>
          </a:xfrm>
        </p:spPr>
        <p:txBody>
          <a:bodyPr>
            <a:noAutofit/>
          </a:bodyPr>
          <a:lstStyle/>
          <a:p>
            <a:endParaRPr lang="fr-FR" sz="2000" dirty="0" smtClean="0"/>
          </a:p>
          <a:p>
            <a:endParaRPr lang="fr-FR" sz="2000" dirty="0"/>
          </a:p>
          <a:p>
            <a:r>
              <a:rPr lang="fr-FR" sz="2000" dirty="0" smtClean="0"/>
              <a:t>Tumeur chondrogénique; ostéogénique; fibrogénique; fibrohistiocytaire; hématopoïétique; riche </a:t>
            </a:r>
            <a:r>
              <a:rPr lang="fr-FR" sz="2000" dirty="0"/>
              <a:t>en cellule géante </a:t>
            </a:r>
            <a:r>
              <a:rPr lang="fr-FR" sz="2000" dirty="0" smtClean="0"/>
              <a:t>ostéoclastique; notochordales; vasculaire; myogénique; lipogénique; de </a:t>
            </a:r>
            <a:r>
              <a:rPr lang="fr-FR" sz="2000" dirty="0"/>
              <a:t>nature </a:t>
            </a:r>
            <a:r>
              <a:rPr lang="fr-FR" sz="2000" dirty="0" smtClean="0"/>
              <a:t>indéfinie et diverses</a:t>
            </a:r>
          </a:p>
          <a:p>
            <a:endParaRPr lang="fr-FR" sz="2000" dirty="0" smtClean="0"/>
          </a:p>
          <a:p>
            <a:r>
              <a:rPr lang="fr-FR" sz="2000" dirty="0" smtClean="0"/>
              <a:t>chaque classe comprend des sous classe bénigne, intermédiaire et maligne</a:t>
            </a:r>
            <a:endParaRPr lang="fr-FR" sz="2000" dirty="0"/>
          </a:p>
          <a:p>
            <a:endParaRPr lang="fr-FR" sz="2400" dirty="0"/>
          </a:p>
        </p:txBody>
      </p:sp>
      <p:sp>
        <p:nvSpPr>
          <p:cNvPr id="2" name="Espace réservé du numéro de diapositive 1"/>
          <p:cNvSpPr>
            <a:spLocks noGrp="1"/>
          </p:cNvSpPr>
          <p:nvPr>
            <p:ph type="sldNum" sz="quarter" idx="12"/>
          </p:nvPr>
        </p:nvSpPr>
        <p:spPr/>
        <p:txBody>
          <a:bodyPr/>
          <a:lstStyle/>
          <a:p>
            <a:fld id="{323D342C-46A7-435D-AD1A-ABFF6FDB5F9D}" type="slidenum">
              <a:rPr lang="fr-FR" smtClean="0"/>
              <a:t>14</a:t>
            </a:fld>
            <a:endParaRPr lang="fr-FR" dirty="0"/>
          </a:p>
        </p:txBody>
      </p:sp>
    </p:spTree>
    <p:extLst>
      <p:ext uri="{BB962C8B-B14F-4D97-AF65-F5344CB8AC3E}">
        <p14:creationId xmlns:p14="http://schemas.microsoft.com/office/powerpoint/2010/main" val="1994195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62500" lnSpcReduction="20000"/>
          </a:bodyPr>
          <a:lstStyle/>
          <a:p>
            <a:pPr marL="0" lvl="0" indent="0">
              <a:buNone/>
            </a:pPr>
            <a:r>
              <a:rPr lang="fr-FR" dirty="0"/>
              <a:t>La fréquence relative des différents types histologiques de tumeurs osseuses varie principalement en fonction de l’âge. Le critère de l’âge permet ainsi d’évoquer telle ou telle pathologie. Il existe trois grands groupes : 5 et 20 ans, entre 20 et 50 ans et plus de 50 ans. Cependant il existe des tumeurs apparaissant à des périodes marginales. </a:t>
            </a:r>
          </a:p>
          <a:p>
            <a:pPr lvl="0"/>
            <a:r>
              <a:rPr lang="fr-FR" dirty="0"/>
              <a:t>ENFANT, ADOLESCENT, JEUNE ADULTE : </a:t>
            </a:r>
          </a:p>
          <a:p>
            <a:pPr lvl="1"/>
            <a:r>
              <a:rPr lang="fr-FR" dirty="0">
                <a:solidFill>
                  <a:schemeClr val="tx2">
                    <a:lumMod val="75000"/>
                  </a:schemeClr>
                </a:solidFill>
              </a:rPr>
              <a:t>1. tumeurs bénignes &gt; 90%</a:t>
            </a:r>
          </a:p>
          <a:p>
            <a:pPr lvl="1"/>
            <a:r>
              <a:rPr lang="fr-FR" dirty="0" smtClean="0">
                <a:solidFill>
                  <a:schemeClr val="tx2">
                    <a:lumMod val="75000"/>
                  </a:schemeClr>
                </a:solidFill>
              </a:rPr>
              <a:t>2</a:t>
            </a:r>
            <a:r>
              <a:rPr lang="fr-FR" dirty="0">
                <a:solidFill>
                  <a:schemeClr val="tx2">
                    <a:lumMod val="75000"/>
                  </a:schemeClr>
                </a:solidFill>
              </a:rPr>
              <a:t>. tumeurs malignes primitives &lt; 10% (0,2 % de tous les cancers, 300 nouveaux cas par an en France) : </a:t>
            </a:r>
          </a:p>
          <a:p>
            <a:pPr lvl="2"/>
            <a:r>
              <a:rPr lang="en-US" dirty="0">
                <a:solidFill>
                  <a:schemeClr val="tx2">
                    <a:lumMod val="75000"/>
                  </a:schemeClr>
                </a:solidFill>
              </a:rPr>
              <a:t>- &lt; 5 </a:t>
            </a:r>
            <a:r>
              <a:rPr lang="en-US" dirty="0" smtClean="0">
                <a:solidFill>
                  <a:schemeClr val="tx2">
                    <a:lumMod val="75000"/>
                  </a:schemeClr>
                </a:solidFill>
              </a:rPr>
              <a:t>an </a:t>
            </a:r>
            <a:r>
              <a:rPr lang="en-US" dirty="0">
                <a:solidFill>
                  <a:schemeClr val="tx2">
                    <a:lumMod val="75000"/>
                  </a:schemeClr>
                </a:solidFill>
              </a:rPr>
              <a:t>: Lymphome, Métastases d’un neuroblastoma, Sarcome d’Ewing </a:t>
            </a:r>
            <a:endParaRPr lang="fr-FR" dirty="0">
              <a:solidFill>
                <a:schemeClr val="tx2">
                  <a:lumMod val="75000"/>
                </a:schemeClr>
              </a:solidFill>
            </a:endParaRPr>
          </a:p>
          <a:p>
            <a:pPr lvl="2"/>
            <a:r>
              <a:rPr lang="fr-FR" dirty="0">
                <a:solidFill>
                  <a:schemeClr val="tx2">
                    <a:lumMod val="75000"/>
                  </a:schemeClr>
                </a:solidFill>
              </a:rPr>
              <a:t>- &gt; 5 ans : Ostéosarcome, Sarcome d’Ewing </a:t>
            </a:r>
          </a:p>
          <a:p>
            <a:pPr lvl="1"/>
            <a:r>
              <a:rPr lang="fr-FR" dirty="0">
                <a:solidFill>
                  <a:schemeClr val="tx2">
                    <a:lumMod val="75000"/>
                  </a:schemeClr>
                </a:solidFill>
              </a:rPr>
              <a:t>3. plus rares : tumeurs malignes secondaires (métastases d’un neuroblastome) </a:t>
            </a:r>
          </a:p>
          <a:p>
            <a:pPr lvl="0"/>
            <a:r>
              <a:rPr lang="fr-FR" dirty="0"/>
              <a:t>ADULTE &gt; 40-50 ANS : </a:t>
            </a:r>
          </a:p>
          <a:p>
            <a:pPr lvl="1"/>
            <a:r>
              <a:rPr lang="fr-FR" dirty="0">
                <a:solidFill>
                  <a:schemeClr val="tx2">
                    <a:lumMod val="75000"/>
                  </a:schemeClr>
                </a:solidFill>
              </a:rPr>
              <a:t>1. métastases osseuses (1er diagnostic à évoquer), et après 60 ans, penser au myélome </a:t>
            </a:r>
          </a:p>
          <a:p>
            <a:pPr lvl="1"/>
            <a:r>
              <a:rPr lang="fr-FR" dirty="0">
                <a:solidFill>
                  <a:schemeClr val="tx2">
                    <a:lumMod val="75000"/>
                  </a:schemeClr>
                </a:solidFill>
              </a:rPr>
              <a:t>2. tumeurs bénignes </a:t>
            </a:r>
          </a:p>
          <a:p>
            <a:pPr lvl="1"/>
            <a:r>
              <a:rPr lang="fr-FR" dirty="0">
                <a:solidFill>
                  <a:schemeClr val="tx2">
                    <a:lumMod val="75000"/>
                  </a:schemeClr>
                </a:solidFill>
              </a:rPr>
              <a:t>3. tumeurs malignes primitives beaucoup plus rares (chondrosarcome).</a:t>
            </a:r>
          </a:p>
        </p:txBody>
      </p:sp>
      <p:sp>
        <p:nvSpPr>
          <p:cNvPr id="3" name="Titre 2"/>
          <p:cNvSpPr>
            <a:spLocks noGrp="1"/>
          </p:cNvSpPr>
          <p:nvPr>
            <p:ph type="title"/>
          </p:nvPr>
        </p:nvSpPr>
        <p:spPr/>
        <p:txBody>
          <a:bodyPr>
            <a:normAutofit/>
          </a:bodyPr>
          <a:lstStyle/>
          <a:p>
            <a:r>
              <a:rPr lang="fr-FR" sz="3200" b="1" cap="all" dirty="0" smtClean="0"/>
              <a:t>Chiffres des ostéosarcomes</a:t>
            </a:r>
            <a:endParaRPr lang="fr-FR" sz="3200" b="1" cap="all"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15</a:t>
            </a:fld>
            <a:endParaRPr lang="fr-FR" dirty="0"/>
          </a:p>
        </p:txBody>
      </p:sp>
    </p:spTree>
    <p:extLst>
      <p:ext uri="{BB962C8B-B14F-4D97-AF65-F5344CB8AC3E}">
        <p14:creationId xmlns:p14="http://schemas.microsoft.com/office/powerpoint/2010/main" val="11107966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0" indent="0">
              <a:buNone/>
            </a:pPr>
            <a:endParaRPr lang="fr-FR" sz="2000" dirty="0" smtClean="0"/>
          </a:p>
          <a:p>
            <a:pPr marL="0" indent="0">
              <a:buNone/>
            </a:pPr>
            <a:endParaRPr lang="fr-FR" sz="2000" dirty="0" smtClean="0"/>
          </a:p>
          <a:p>
            <a:pPr marL="0" indent="0">
              <a:buNone/>
            </a:pPr>
            <a:endParaRPr lang="fr-FR" sz="2000" dirty="0"/>
          </a:p>
          <a:p>
            <a:pPr marL="0" indent="0">
              <a:buNone/>
            </a:pPr>
            <a:r>
              <a:rPr lang="fr-FR" sz="2000" dirty="0" smtClean="0"/>
              <a:t>Déformation </a:t>
            </a:r>
            <a:endParaRPr lang="fr-FR" sz="2000" dirty="0"/>
          </a:p>
          <a:p>
            <a:pPr marL="0" indent="0">
              <a:buNone/>
            </a:pPr>
            <a:r>
              <a:rPr lang="fr-FR" sz="2000" dirty="0"/>
              <a:t>Douleur type inflammatoire (essentiellement la nuit)</a:t>
            </a:r>
          </a:p>
          <a:p>
            <a:pPr marL="0" indent="0">
              <a:buNone/>
            </a:pPr>
            <a:r>
              <a:rPr lang="fr-FR" sz="2000" dirty="0"/>
              <a:t>Fracture spontanée ou sur accident peu important</a:t>
            </a:r>
          </a:p>
          <a:p>
            <a:pPr marL="0" indent="0">
              <a:buNone/>
            </a:pPr>
            <a:r>
              <a:rPr lang="fr-FR" sz="2000" dirty="0"/>
              <a:t>Gène à la mobilisation</a:t>
            </a:r>
          </a:p>
          <a:p>
            <a:endParaRPr lang="fr-FR" sz="2000" dirty="0"/>
          </a:p>
        </p:txBody>
      </p:sp>
      <p:sp>
        <p:nvSpPr>
          <p:cNvPr id="3" name="Titre 2"/>
          <p:cNvSpPr>
            <a:spLocks noGrp="1"/>
          </p:cNvSpPr>
          <p:nvPr>
            <p:ph type="title"/>
          </p:nvPr>
        </p:nvSpPr>
        <p:spPr/>
        <p:txBody>
          <a:bodyPr>
            <a:normAutofit/>
          </a:bodyPr>
          <a:lstStyle/>
          <a:p>
            <a:r>
              <a:rPr lang="fr-FR" sz="3200" b="1" cap="all" dirty="0" smtClean="0"/>
              <a:t>Symptômes des ostéosarcomes</a:t>
            </a:r>
            <a:endParaRPr lang="fr-FR" sz="3200" b="1" cap="all"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16</a:t>
            </a:fld>
            <a:endParaRPr lang="fr-FR" dirty="0"/>
          </a:p>
        </p:txBody>
      </p:sp>
    </p:spTree>
    <p:extLst>
      <p:ext uri="{BB962C8B-B14F-4D97-AF65-F5344CB8AC3E}">
        <p14:creationId xmlns:p14="http://schemas.microsoft.com/office/powerpoint/2010/main" val="2586346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lvl="1"/>
            <a:r>
              <a:rPr lang="fr-FR" sz="2000" dirty="0" smtClean="0">
                <a:solidFill>
                  <a:schemeClr val="tx2">
                    <a:lumMod val="75000"/>
                  </a:schemeClr>
                </a:solidFill>
              </a:rPr>
              <a:t>Exostose osteogénique : </a:t>
            </a:r>
          </a:p>
          <a:p>
            <a:pPr lvl="1"/>
            <a:r>
              <a:rPr lang="fr-FR" sz="2000" dirty="0" smtClean="0">
                <a:solidFill>
                  <a:schemeClr val="tx2">
                    <a:lumMod val="75000"/>
                  </a:schemeClr>
                </a:solidFill>
              </a:rPr>
              <a:t>Ostéome ostéoïde</a:t>
            </a:r>
          </a:p>
          <a:p>
            <a:pPr lvl="1"/>
            <a:r>
              <a:rPr lang="fr-FR" sz="2000" dirty="0" smtClean="0">
                <a:solidFill>
                  <a:schemeClr val="tx2">
                    <a:lumMod val="75000"/>
                  </a:schemeClr>
                </a:solidFill>
              </a:rPr>
              <a:t>Ostéochondrome </a:t>
            </a:r>
          </a:p>
          <a:p>
            <a:pPr lvl="1"/>
            <a:r>
              <a:rPr lang="fr-FR" sz="2000" dirty="0" smtClean="0">
                <a:solidFill>
                  <a:schemeClr val="tx2">
                    <a:lumMod val="75000"/>
                  </a:schemeClr>
                </a:solidFill>
              </a:rPr>
              <a:t>Kyste de l’os</a:t>
            </a:r>
          </a:p>
          <a:p>
            <a:pPr lvl="1"/>
            <a:r>
              <a:rPr lang="fr-FR" sz="2000" dirty="0" smtClean="0">
                <a:solidFill>
                  <a:schemeClr val="tx2">
                    <a:lumMod val="75000"/>
                  </a:schemeClr>
                </a:solidFill>
              </a:rPr>
              <a:t>Ostéoblastome</a:t>
            </a:r>
          </a:p>
          <a:p>
            <a:pPr lvl="1"/>
            <a:r>
              <a:rPr lang="fr-FR" sz="2000" dirty="0" smtClean="0">
                <a:solidFill>
                  <a:schemeClr val="tx2">
                    <a:lumMod val="75000"/>
                  </a:schemeClr>
                </a:solidFill>
              </a:rPr>
              <a:t>Chondroblastome</a:t>
            </a:r>
          </a:p>
          <a:p>
            <a:pPr lvl="1"/>
            <a:r>
              <a:rPr lang="fr-FR" sz="2100" dirty="0">
                <a:solidFill>
                  <a:schemeClr val="tx2">
                    <a:lumMod val="75000"/>
                  </a:schemeClr>
                </a:solidFill>
              </a:rPr>
              <a:t>Autres :Tumeur à cellules géantes</a:t>
            </a:r>
          </a:p>
          <a:p>
            <a:pPr lvl="1"/>
            <a:endParaRPr lang="fr-FR" sz="2000" dirty="0" smtClean="0">
              <a:solidFill>
                <a:schemeClr val="tx2">
                  <a:lumMod val="75000"/>
                </a:schemeClr>
              </a:solidFill>
            </a:endParaRPr>
          </a:p>
          <a:p>
            <a:pPr marL="0" indent="0">
              <a:buNone/>
            </a:pPr>
            <a:r>
              <a:rPr lang="fr-FR" sz="2000" b="1" dirty="0" smtClean="0">
                <a:solidFill>
                  <a:schemeClr val="tx2">
                    <a:lumMod val="75000"/>
                  </a:schemeClr>
                </a:solidFill>
              </a:rPr>
              <a:t>Traitement</a:t>
            </a:r>
            <a:r>
              <a:rPr lang="fr-FR" sz="2000" dirty="0" smtClean="0">
                <a:solidFill>
                  <a:schemeClr val="tx2">
                    <a:lumMod val="75000"/>
                  </a:schemeClr>
                </a:solidFill>
              </a:rPr>
              <a:t> : douleur et chirurgie si gêne importante</a:t>
            </a:r>
          </a:p>
          <a:p>
            <a:pPr marL="0" indent="0">
              <a:buNone/>
            </a:pPr>
            <a:r>
              <a:rPr lang="fr-FR" sz="2000" b="1" dirty="0"/>
              <a:t>Imagerie : </a:t>
            </a:r>
          </a:p>
          <a:p>
            <a:pPr lvl="1"/>
            <a:r>
              <a:rPr lang="fr-FR" sz="2000" dirty="0">
                <a:solidFill>
                  <a:schemeClr val="tx2">
                    <a:lumMod val="75000"/>
                  </a:schemeClr>
                </a:solidFill>
              </a:rPr>
              <a:t>radio standard : comparatif du 2</a:t>
            </a:r>
            <a:r>
              <a:rPr lang="fr-FR" sz="2000" baseline="30000" dirty="0">
                <a:solidFill>
                  <a:schemeClr val="tx2">
                    <a:lumMod val="75000"/>
                  </a:schemeClr>
                </a:solidFill>
              </a:rPr>
              <a:t>nd</a:t>
            </a:r>
            <a:r>
              <a:rPr lang="fr-FR" sz="2000" dirty="0">
                <a:solidFill>
                  <a:schemeClr val="tx2">
                    <a:lumMod val="75000"/>
                  </a:schemeClr>
                </a:solidFill>
              </a:rPr>
              <a:t> coté</a:t>
            </a:r>
          </a:p>
          <a:p>
            <a:pPr lvl="1"/>
            <a:r>
              <a:rPr lang="fr-FR" sz="2000" dirty="0">
                <a:solidFill>
                  <a:schemeClr val="tx2">
                    <a:lumMod val="75000"/>
                  </a:schemeClr>
                </a:solidFill>
              </a:rPr>
              <a:t>Scintigraphie osseuse Corps entier : étendue des lésions</a:t>
            </a:r>
          </a:p>
          <a:p>
            <a:pPr lvl="1"/>
            <a:r>
              <a:rPr lang="fr-FR" sz="2000" dirty="0">
                <a:solidFill>
                  <a:schemeClr val="tx2">
                    <a:lumMod val="75000"/>
                  </a:schemeClr>
                </a:solidFill>
              </a:rPr>
              <a:t>IRM : locorégional, envahissement des tissus avoisinants</a:t>
            </a:r>
          </a:p>
          <a:p>
            <a:pPr lvl="1"/>
            <a:r>
              <a:rPr lang="fr-FR" sz="2000" dirty="0">
                <a:solidFill>
                  <a:schemeClr val="tx2">
                    <a:lumMod val="75000"/>
                  </a:schemeClr>
                </a:solidFill>
              </a:rPr>
              <a:t>Peu de biopsies faites (sauf si doute)</a:t>
            </a:r>
          </a:p>
          <a:p>
            <a:pPr lvl="1"/>
            <a:endParaRPr lang="fr-FR" sz="2000" dirty="0">
              <a:solidFill>
                <a:schemeClr val="tx2">
                  <a:lumMod val="75000"/>
                </a:schemeClr>
              </a:solidFill>
            </a:endParaRPr>
          </a:p>
          <a:p>
            <a:pPr marL="457200" lvl="1" indent="0">
              <a:buNone/>
            </a:pPr>
            <a:endParaRPr lang="fr-FR" sz="2000" dirty="0" smtClean="0">
              <a:solidFill>
                <a:schemeClr val="tx2">
                  <a:lumMod val="75000"/>
                </a:schemeClr>
              </a:solidFill>
            </a:endParaRPr>
          </a:p>
          <a:p>
            <a:pPr lvl="1"/>
            <a:endParaRPr lang="fr-FR" sz="2400" dirty="0"/>
          </a:p>
        </p:txBody>
      </p:sp>
      <p:sp>
        <p:nvSpPr>
          <p:cNvPr id="2" name="Titre 1"/>
          <p:cNvSpPr>
            <a:spLocks noGrp="1"/>
          </p:cNvSpPr>
          <p:nvPr>
            <p:ph type="title"/>
          </p:nvPr>
        </p:nvSpPr>
        <p:spPr/>
        <p:txBody>
          <a:bodyPr>
            <a:normAutofit fontScale="90000"/>
          </a:bodyPr>
          <a:lstStyle/>
          <a:p>
            <a:r>
              <a:rPr lang="fr-FR" sz="3600" b="1" cap="all" dirty="0"/>
              <a:t>Tumeurs osseuses bénignes </a:t>
            </a:r>
            <a:r>
              <a:rPr lang="fr-FR" dirty="0"/>
              <a:t/>
            </a:r>
            <a:br>
              <a:rPr lang="fr-FR" dirty="0"/>
            </a:br>
            <a:endParaRPr lang="fr-FR"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17</a:t>
            </a:fld>
            <a:endParaRPr lang="fr-FR" dirty="0"/>
          </a:p>
        </p:txBody>
      </p:sp>
    </p:spTree>
    <p:extLst>
      <p:ext uri="{BB962C8B-B14F-4D97-AF65-F5344CB8AC3E}">
        <p14:creationId xmlns:p14="http://schemas.microsoft.com/office/powerpoint/2010/main" val="39685288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cap="all" dirty="0"/>
              <a:t>Tumeurs osseuses primitives malignes</a:t>
            </a:r>
            <a:r>
              <a:rPr lang="fr-FR" sz="3200" cap="all" dirty="0"/>
              <a:t> </a:t>
            </a:r>
            <a:br>
              <a:rPr lang="fr-FR" sz="3200" cap="all" dirty="0"/>
            </a:br>
            <a:endParaRPr lang="fr-FR" sz="3200" cap="all" dirty="0"/>
          </a:p>
        </p:txBody>
      </p:sp>
      <p:sp>
        <p:nvSpPr>
          <p:cNvPr id="3" name="Espace réservé du contenu 2"/>
          <p:cNvSpPr>
            <a:spLocks noGrp="1"/>
          </p:cNvSpPr>
          <p:nvPr>
            <p:ph idx="4294967295"/>
          </p:nvPr>
        </p:nvSpPr>
        <p:spPr>
          <a:xfrm>
            <a:off x="0" y="1412875"/>
            <a:ext cx="8229600" cy="4713288"/>
          </a:xfrm>
        </p:spPr>
        <p:txBody>
          <a:bodyPr>
            <a:normAutofit/>
          </a:bodyPr>
          <a:lstStyle/>
          <a:p>
            <a:r>
              <a:rPr lang="fr-FR" sz="2000" b="1" cap="all" dirty="0" smtClean="0">
                <a:solidFill>
                  <a:schemeClr val="tx2">
                    <a:lumMod val="75000"/>
                  </a:schemeClr>
                </a:solidFill>
              </a:rPr>
              <a:t>Maladie d’ Ewing</a:t>
            </a:r>
          </a:p>
          <a:p>
            <a:pPr lvl="2"/>
            <a:r>
              <a:rPr lang="fr-FR" sz="2000" dirty="0" smtClean="0">
                <a:solidFill>
                  <a:schemeClr val="tx2">
                    <a:lumMod val="75000"/>
                  </a:schemeClr>
                </a:solidFill>
              </a:rPr>
              <a:t>Rare, </a:t>
            </a:r>
          </a:p>
          <a:p>
            <a:pPr lvl="2"/>
            <a:r>
              <a:rPr lang="fr-FR" sz="2000" dirty="0" smtClean="0">
                <a:solidFill>
                  <a:schemeClr val="tx2">
                    <a:lumMod val="75000"/>
                  </a:schemeClr>
                </a:solidFill>
              </a:rPr>
              <a:t>chez ado et jeune adulte </a:t>
            </a:r>
          </a:p>
          <a:p>
            <a:pPr lvl="2"/>
            <a:r>
              <a:rPr lang="fr-FR" sz="2000" dirty="0" smtClean="0">
                <a:solidFill>
                  <a:schemeClr val="tx2">
                    <a:lumMod val="75000"/>
                  </a:schemeClr>
                </a:solidFill>
              </a:rPr>
              <a:t>Naissance dans moelle osseuse (siège dans les os riches en moelle)</a:t>
            </a:r>
          </a:p>
          <a:p>
            <a:pPr lvl="1"/>
            <a:r>
              <a:rPr lang="fr-FR" sz="2000" b="1" dirty="0" smtClean="0">
                <a:solidFill>
                  <a:schemeClr val="tx2">
                    <a:lumMod val="75000"/>
                  </a:schemeClr>
                </a:solidFill>
              </a:rPr>
              <a:t>Diagnostic</a:t>
            </a:r>
            <a:r>
              <a:rPr lang="fr-FR" sz="2000" dirty="0" smtClean="0">
                <a:solidFill>
                  <a:schemeClr val="tx2">
                    <a:lumMod val="75000"/>
                  </a:schemeClr>
                </a:solidFill>
              </a:rPr>
              <a:t> : douleurs, déformations de la corticale, tuméfaction, AEG, parfois fracture</a:t>
            </a:r>
          </a:p>
          <a:p>
            <a:pPr lvl="1"/>
            <a:r>
              <a:rPr lang="fr-FR" sz="2000" b="1" dirty="0" smtClean="0">
                <a:solidFill>
                  <a:schemeClr val="tx2">
                    <a:lumMod val="75000"/>
                  </a:schemeClr>
                </a:solidFill>
              </a:rPr>
              <a:t>Imagerie </a:t>
            </a:r>
            <a:r>
              <a:rPr lang="fr-FR" sz="2000" dirty="0" smtClean="0">
                <a:solidFill>
                  <a:schemeClr val="tx2">
                    <a:lumMod val="75000"/>
                  </a:schemeClr>
                </a:solidFill>
              </a:rPr>
              <a:t>: standard, scanner (colonne et os plat), IRM, scintigraphie osseuse, biopsie +++</a:t>
            </a:r>
          </a:p>
          <a:p>
            <a:pPr lvl="1"/>
            <a:r>
              <a:rPr lang="fr-FR" sz="2000" b="1" dirty="0" smtClean="0">
                <a:solidFill>
                  <a:schemeClr val="tx2">
                    <a:lumMod val="75000"/>
                  </a:schemeClr>
                </a:solidFill>
              </a:rPr>
              <a:t>Traitement : </a:t>
            </a:r>
            <a:r>
              <a:rPr lang="fr-FR" sz="2000" dirty="0" smtClean="0">
                <a:solidFill>
                  <a:schemeClr val="tx2">
                    <a:lumMod val="75000"/>
                  </a:schemeClr>
                </a:solidFill>
              </a:rPr>
              <a:t>radiosensible </a:t>
            </a:r>
          </a:p>
          <a:p>
            <a:pPr lvl="3"/>
            <a:r>
              <a:rPr lang="fr-FR" dirty="0" smtClean="0">
                <a:solidFill>
                  <a:schemeClr val="tx2">
                    <a:lumMod val="75000"/>
                  </a:schemeClr>
                </a:solidFill>
              </a:rPr>
              <a:t>Chimio avant traitement local chirurgical </a:t>
            </a:r>
          </a:p>
          <a:p>
            <a:pPr lvl="3"/>
            <a:r>
              <a:rPr lang="fr-FR" dirty="0" smtClean="0">
                <a:solidFill>
                  <a:schemeClr val="tx2">
                    <a:lumMod val="75000"/>
                  </a:schemeClr>
                </a:solidFill>
              </a:rPr>
              <a:t>Apres chirurgie : chimio et irradiation </a:t>
            </a:r>
          </a:p>
          <a:p>
            <a:pPr lvl="3"/>
            <a:r>
              <a:rPr lang="fr-FR" dirty="0" smtClean="0">
                <a:solidFill>
                  <a:schemeClr val="tx2">
                    <a:lumMod val="75000"/>
                  </a:schemeClr>
                </a:solidFill>
              </a:rPr>
              <a:t>En cas de chirurgie impossible il peut être traité par chimio et radiothérapie exclusive</a:t>
            </a:r>
          </a:p>
          <a:p>
            <a:pPr lvl="3"/>
            <a:endParaRPr lang="fr-FR" sz="2200" dirty="0" smtClean="0"/>
          </a:p>
          <a:p>
            <a:pPr marL="914400" lvl="2" indent="0">
              <a:buNone/>
            </a:pPr>
            <a:endParaRPr lang="fr-FR" dirty="0"/>
          </a:p>
          <a:p>
            <a:pPr lvl="2"/>
            <a:endParaRPr lang="fr-FR"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18</a:t>
            </a:fld>
            <a:endParaRPr lang="fr-FR" dirty="0"/>
          </a:p>
        </p:txBody>
      </p:sp>
    </p:spTree>
    <p:extLst>
      <p:ext uri="{BB962C8B-B14F-4D97-AF65-F5344CB8AC3E}">
        <p14:creationId xmlns:p14="http://schemas.microsoft.com/office/powerpoint/2010/main" val="4035649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412776"/>
            <a:ext cx="8856984" cy="5328591"/>
          </a:xfrm>
        </p:spPr>
        <p:txBody>
          <a:bodyPr>
            <a:noAutofit/>
          </a:bodyPr>
          <a:lstStyle/>
          <a:p>
            <a:r>
              <a:rPr lang="fr-FR" sz="2000" b="1" cap="all" dirty="0" smtClean="0">
                <a:solidFill>
                  <a:schemeClr val="tx2">
                    <a:lumMod val="75000"/>
                  </a:schemeClr>
                </a:solidFill>
              </a:rPr>
              <a:t>Ostéosarcome</a:t>
            </a:r>
            <a:r>
              <a:rPr lang="fr-FR" sz="2000" b="1" dirty="0" smtClean="0">
                <a:solidFill>
                  <a:schemeClr val="tx2">
                    <a:lumMod val="75000"/>
                  </a:schemeClr>
                </a:solidFill>
              </a:rPr>
              <a:t> </a:t>
            </a:r>
          </a:p>
          <a:p>
            <a:pPr lvl="2"/>
            <a:r>
              <a:rPr lang="fr-FR" sz="2000" dirty="0" smtClean="0">
                <a:solidFill>
                  <a:schemeClr val="tx2">
                    <a:lumMod val="75000"/>
                  </a:schemeClr>
                </a:solidFill>
              </a:rPr>
              <a:t>Tumeur osseuse vraie (dans 80% des cas localisé dans le fémur)</a:t>
            </a:r>
          </a:p>
          <a:p>
            <a:pPr lvl="2"/>
            <a:r>
              <a:rPr lang="fr-FR" sz="2000" dirty="0" smtClean="0">
                <a:solidFill>
                  <a:schemeClr val="tx2">
                    <a:lumMod val="75000"/>
                  </a:schemeClr>
                </a:solidFill>
              </a:rPr>
              <a:t>Malin, évolution rapide</a:t>
            </a:r>
          </a:p>
          <a:p>
            <a:pPr lvl="2"/>
            <a:r>
              <a:rPr lang="fr-FR" sz="2000" dirty="0" smtClean="0">
                <a:solidFill>
                  <a:schemeClr val="tx2">
                    <a:lumMod val="75000"/>
                  </a:schemeClr>
                </a:solidFill>
              </a:rPr>
              <a:t>Bonne réponse aux traitements</a:t>
            </a:r>
          </a:p>
          <a:p>
            <a:pPr lvl="1"/>
            <a:r>
              <a:rPr lang="fr-FR" sz="2000" b="1" dirty="0" smtClean="0">
                <a:solidFill>
                  <a:schemeClr val="tx2">
                    <a:lumMod val="75000"/>
                  </a:schemeClr>
                </a:solidFill>
              </a:rPr>
              <a:t>Diagnostic</a:t>
            </a:r>
            <a:r>
              <a:rPr lang="fr-FR" sz="2000" dirty="0" smtClean="0">
                <a:solidFill>
                  <a:schemeClr val="tx2">
                    <a:lumMod val="75000"/>
                  </a:schemeClr>
                </a:solidFill>
              </a:rPr>
              <a:t> : douleurs, déformations osseuses, œdèmes, fractures spontanées rares</a:t>
            </a:r>
          </a:p>
          <a:p>
            <a:pPr lvl="2"/>
            <a:r>
              <a:rPr lang="fr-FR" sz="2000" dirty="0" smtClean="0">
                <a:solidFill>
                  <a:schemeClr val="tx2">
                    <a:lumMod val="75000"/>
                  </a:schemeClr>
                </a:solidFill>
              </a:rPr>
              <a:t>Imagerie : standard, IRM, scan thoracique systématique, scintigraphie osseuse CE pour foyers multiples (métastase dans les poumons)</a:t>
            </a:r>
          </a:p>
          <a:p>
            <a:pPr lvl="2"/>
            <a:r>
              <a:rPr lang="fr-FR" sz="2000" dirty="0" smtClean="0">
                <a:solidFill>
                  <a:schemeClr val="tx2">
                    <a:lumMod val="75000"/>
                  </a:schemeClr>
                </a:solidFill>
              </a:rPr>
              <a:t>Biopsies : os et parties molles locales</a:t>
            </a:r>
          </a:p>
          <a:p>
            <a:pPr lvl="1"/>
            <a:r>
              <a:rPr lang="fr-FR" sz="2000" b="1" dirty="0" smtClean="0">
                <a:solidFill>
                  <a:schemeClr val="tx2">
                    <a:lumMod val="75000"/>
                  </a:schemeClr>
                </a:solidFill>
              </a:rPr>
              <a:t>Traitement : </a:t>
            </a:r>
          </a:p>
          <a:p>
            <a:pPr lvl="4"/>
            <a:r>
              <a:rPr lang="fr-FR" dirty="0" smtClean="0">
                <a:solidFill>
                  <a:schemeClr val="tx2">
                    <a:lumMod val="75000"/>
                  </a:schemeClr>
                </a:solidFill>
              </a:rPr>
              <a:t>Chimio (bonne réponse, cure de 8 à 10 mois)</a:t>
            </a:r>
          </a:p>
          <a:p>
            <a:pPr lvl="4"/>
            <a:r>
              <a:rPr lang="fr-FR" dirty="0" smtClean="0">
                <a:solidFill>
                  <a:schemeClr val="tx2">
                    <a:lumMod val="75000"/>
                  </a:schemeClr>
                </a:solidFill>
              </a:rPr>
              <a:t>Chirurgie</a:t>
            </a:r>
          </a:p>
          <a:p>
            <a:pPr lvl="4"/>
            <a:r>
              <a:rPr lang="fr-FR" dirty="0" smtClean="0">
                <a:solidFill>
                  <a:schemeClr val="tx2">
                    <a:lumMod val="75000"/>
                  </a:schemeClr>
                </a:solidFill>
              </a:rPr>
              <a:t>Quasi absence de radiothérapie car mauvaise réponse</a:t>
            </a:r>
          </a:p>
          <a:p>
            <a:pPr marL="457200" lvl="1" indent="0">
              <a:buNone/>
            </a:pPr>
            <a:endParaRPr lang="fr-FR" sz="1600" dirty="0" smtClean="0"/>
          </a:p>
        </p:txBody>
      </p:sp>
      <p:sp>
        <p:nvSpPr>
          <p:cNvPr id="2" name="Titre 1"/>
          <p:cNvSpPr>
            <a:spLocks noGrp="1"/>
          </p:cNvSpPr>
          <p:nvPr>
            <p:ph type="title"/>
          </p:nvPr>
        </p:nvSpPr>
        <p:spPr>
          <a:xfrm>
            <a:off x="395536" y="274638"/>
            <a:ext cx="8291264" cy="706090"/>
          </a:xfrm>
        </p:spPr>
        <p:txBody>
          <a:bodyPr>
            <a:normAutofit/>
          </a:bodyPr>
          <a:lstStyle/>
          <a:p>
            <a:r>
              <a:rPr lang="fr-FR" sz="3200" b="1" cap="all" dirty="0"/>
              <a:t>Tumeurs osseuses primitives </a:t>
            </a:r>
            <a:r>
              <a:rPr lang="fr-FR" sz="3200" b="1" cap="all" dirty="0" smtClean="0"/>
              <a:t>malignes 2</a:t>
            </a:r>
            <a:endParaRPr lang="fr-FR" sz="3200"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19</a:t>
            </a:fld>
            <a:endParaRPr lang="fr-FR" dirty="0"/>
          </a:p>
        </p:txBody>
      </p:sp>
    </p:spTree>
    <p:extLst>
      <p:ext uri="{BB962C8B-B14F-4D97-AF65-F5344CB8AC3E}">
        <p14:creationId xmlns:p14="http://schemas.microsoft.com/office/powerpoint/2010/main" val="1861066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SOMMAIRE</a:t>
            </a:r>
            <a:endParaRPr lang="fr-FR" sz="3200" b="1" dirty="0"/>
          </a:p>
        </p:txBody>
      </p:sp>
      <p:sp>
        <p:nvSpPr>
          <p:cNvPr id="3" name="Espace réservé du contenu 2"/>
          <p:cNvSpPr>
            <a:spLocks noGrp="1"/>
          </p:cNvSpPr>
          <p:nvPr>
            <p:ph idx="1"/>
          </p:nvPr>
        </p:nvSpPr>
        <p:spPr/>
        <p:txBody>
          <a:bodyPr>
            <a:noAutofit/>
          </a:bodyPr>
          <a:lstStyle/>
          <a:p>
            <a:r>
              <a:rPr lang="fr-FR" sz="1400" b="1" dirty="0" smtClean="0"/>
              <a:t>DEFINITION</a:t>
            </a:r>
          </a:p>
          <a:p>
            <a:r>
              <a:rPr lang="fr-FR" sz="1400" b="1" cap="all" dirty="0"/>
              <a:t>Classification tissus mous</a:t>
            </a:r>
          </a:p>
          <a:p>
            <a:pPr lvl="1"/>
            <a:r>
              <a:rPr lang="fr-FR" sz="1400" dirty="0" smtClean="0">
                <a:solidFill>
                  <a:schemeClr val="tx2">
                    <a:lumMod val="75000"/>
                  </a:schemeClr>
                </a:solidFill>
              </a:rPr>
              <a:t>Les chiffres</a:t>
            </a:r>
          </a:p>
          <a:p>
            <a:pPr lvl="1"/>
            <a:r>
              <a:rPr lang="fr-FR" sz="1400" dirty="0" smtClean="0">
                <a:solidFill>
                  <a:schemeClr val="tx2">
                    <a:lumMod val="75000"/>
                  </a:schemeClr>
                </a:solidFill>
              </a:rPr>
              <a:t>Symptômes</a:t>
            </a:r>
          </a:p>
          <a:p>
            <a:pPr lvl="1"/>
            <a:r>
              <a:rPr lang="fr-FR" sz="1400" dirty="0" smtClean="0">
                <a:solidFill>
                  <a:schemeClr val="tx2">
                    <a:lumMod val="75000"/>
                  </a:schemeClr>
                </a:solidFill>
              </a:rPr>
              <a:t>Diagnostic</a:t>
            </a:r>
            <a:endParaRPr lang="fr-FR" sz="1400" dirty="0">
              <a:solidFill>
                <a:schemeClr val="tx2">
                  <a:lumMod val="75000"/>
                </a:schemeClr>
              </a:solidFill>
            </a:endParaRPr>
          </a:p>
          <a:p>
            <a:pPr lvl="1"/>
            <a:r>
              <a:rPr lang="fr-FR" sz="1400" dirty="0" smtClean="0">
                <a:solidFill>
                  <a:schemeClr val="tx2">
                    <a:lumMod val="75000"/>
                  </a:schemeClr>
                </a:solidFill>
              </a:rPr>
              <a:t>Traitement</a:t>
            </a:r>
          </a:p>
          <a:p>
            <a:r>
              <a:rPr lang="fr-FR" sz="1400" b="1" cap="all" dirty="0"/>
              <a:t>Les gist</a:t>
            </a:r>
          </a:p>
          <a:p>
            <a:pPr lvl="1"/>
            <a:r>
              <a:rPr lang="fr-FR" sz="1400" dirty="0" smtClean="0">
                <a:solidFill>
                  <a:schemeClr val="tx2">
                    <a:lumMod val="75000"/>
                  </a:schemeClr>
                </a:solidFill>
              </a:rPr>
              <a:t>Les chiffres</a:t>
            </a:r>
          </a:p>
          <a:p>
            <a:pPr lvl="1"/>
            <a:r>
              <a:rPr lang="fr-FR" sz="1400" dirty="0" smtClean="0">
                <a:solidFill>
                  <a:schemeClr val="tx2">
                    <a:lumMod val="75000"/>
                  </a:schemeClr>
                </a:solidFill>
              </a:rPr>
              <a:t>Symptômes</a:t>
            </a:r>
          </a:p>
          <a:p>
            <a:pPr lvl="1"/>
            <a:r>
              <a:rPr lang="fr-FR" sz="1400" dirty="0" smtClean="0">
                <a:solidFill>
                  <a:schemeClr val="tx2">
                    <a:lumMod val="75000"/>
                  </a:schemeClr>
                </a:solidFill>
              </a:rPr>
              <a:t>Diagnostic</a:t>
            </a:r>
          </a:p>
          <a:p>
            <a:pPr lvl="1"/>
            <a:r>
              <a:rPr lang="fr-FR" sz="1400" dirty="0" smtClean="0">
                <a:solidFill>
                  <a:schemeClr val="tx2">
                    <a:lumMod val="75000"/>
                  </a:schemeClr>
                </a:solidFill>
              </a:rPr>
              <a:t>Traitement</a:t>
            </a:r>
          </a:p>
          <a:p>
            <a:r>
              <a:rPr lang="fr-FR" sz="1400" b="1" cap="all" dirty="0" smtClean="0"/>
              <a:t>Classification </a:t>
            </a:r>
            <a:r>
              <a:rPr lang="fr-FR" sz="1400" b="1" cap="all" dirty="0"/>
              <a:t>tissus osseux</a:t>
            </a:r>
          </a:p>
          <a:p>
            <a:pPr lvl="1"/>
            <a:r>
              <a:rPr lang="fr-FR" sz="1400" dirty="0" smtClean="0">
                <a:solidFill>
                  <a:schemeClr val="tx2">
                    <a:lumMod val="75000"/>
                  </a:schemeClr>
                </a:solidFill>
              </a:rPr>
              <a:t>Les chiffres</a:t>
            </a:r>
          </a:p>
          <a:p>
            <a:pPr lvl="1"/>
            <a:r>
              <a:rPr lang="fr-FR" sz="1400" dirty="0" smtClean="0">
                <a:solidFill>
                  <a:schemeClr val="tx2">
                    <a:lumMod val="75000"/>
                  </a:schemeClr>
                </a:solidFill>
              </a:rPr>
              <a:t>Symptômes</a:t>
            </a:r>
          </a:p>
          <a:p>
            <a:pPr lvl="1"/>
            <a:r>
              <a:rPr lang="fr-FR" sz="1400" dirty="0" smtClean="0">
                <a:solidFill>
                  <a:schemeClr val="tx2">
                    <a:lumMod val="75000"/>
                  </a:schemeClr>
                </a:solidFill>
              </a:rPr>
              <a:t>Diagnostic</a:t>
            </a:r>
          </a:p>
          <a:p>
            <a:pPr lvl="1"/>
            <a:r>
              <a:rPr lang="fr-FR" sz="1400" dirty="0" smtClean="0">
                <a:solidFill>
                  <a:schemeClr val="tx2">
                    <a:lumMod val="75000"/>
                  </a:schemeClr>
                </a:solidFill>
              </a:rPr>
              <a:t>Traitement</a:t>
            </a:r>
          </a:p>
          <a:p>
            <a:r>
              <a:rPr lang="fr-FR" sz="1400" b="1" cap="all" dirty="0" smtClean="0"/>
              <a:t>conclusion</a:t>
            </a:r>
            <a:endParaRPr lang="fr-FR" sz="1400" b="1" cap="all"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2</a:t>
            </a:fld>
            <a:endParaRPr lang="fr-FR" dirty="0"/>
          </a:p>
        </p:txBody>
      </p:sp>
    </p:spTree>
    <p:extLst>
      <p:ext uri="{BB962C8B-B14F-4D97-AF65-F5344CB8AC3E}">
        <p14:creationId xmlns:p14="http://schemas.microsoft.com/office/powerpoint/2010/main" val="19109155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sz="2000" b="1" dirty="0" smtClean="0">
              <a:solidFill>
                <a:schemeClr val="tx2">
                  <a:lumMod val="75000"/>
                </a:schemeClr>
              </a:solidFill>
            </a:endParaRPr>
          </a:p>
          <a:p>
            <a:r>
              <a:rPr lang="fr-FR" sz="2000" b="1" cap="all" dirty="0" smtClean="0">
                <a:solidFill>
                  <a:schemeClr val="tx2">
                    <a:lumMod val="75000"/>
                  </a:schemeClr>
                </a:solidFill>
              </a:rPr>
              <a:t>Chondrosarcome </a:t>
            </a:r>
            <a:r>
              <a:rPr lang="fr-FR" sz="2000" b="1" cap="all" dirty="0">
                <a:solidFill>
                  <a:schemeClr val="tx2">
                    <a:lumMod val="75000"/>
                  </a:schemeClr>
                </a:solidFill>
              </a:rPr>
              <a:t>: chez </a:t>
            </a:r>
            <a:r>
              <a:rPr lang="fr-FR" sz="2000" b="1" cap="all" dirty="0" smtClean="0">
                <a:solidFill>
                  <a:schemeClr val="tx2">
                    <a:lumMod val="75000"/>
                  </a:schemeClr>
                </a:solidFill>
              </a:rPr>
              <a:t>l’adulte</a:t>
            </a:r>
          </a:p>
          <a:p>
            <a:endParaRPr lang="fr-FR" sz="2000" b="1" cap="all" dirty="0">
              <a:solidFill>
                <a:schemeClr val="tx2">
                  <a:lumMod val="75000"/>
                </a:schemeClr>
              </a:solidFill>
            </a:endParaRPr>
          </a:p>
          <a:p>
            <a:pPr lvl="2"/>
            <a:r>
              <a:rPr lang="fr-FR" sz="2000" dirty="0">
                <a:solidFill>
                  <a:schemeClr val="tx2">
                    <a:lumMod val="75000"/>
                  </a:schemeClr>
                </a:solidFill>
              </a:rPr>
              <a:t>Base de crane bonne réponse au traitement (proton thérapie)</a:t>
            </a:r>
          </a:p>
          <a:p>
            <a:pPr lvl="2"/>
            <a:r>
              <a:rPr lang="fr-FR" sz="2000" dirty="0">
                <a:solidFill>
                  <a:schemeClr val="tx2">
                    <a:lumMod val="75000"/>
                  </a:schemeClr>
                </a:solidFill>
              </a:rPr>
              <a:t>Pelvis (prédominance de la chirurgie ) surveillance </a:t>
            </a:r>
            <a:r>
              <a:rPr lang="fr-FR" sz="2000" dirty="0" smtClean="0">
                <a:solidFill>
                  <a:schemeClr val="tx2">
                    <a:lumMod val="75000"/>
                  </a:schemeClr>
                </a:solidFill>
              </a:rPr>
              <a:t>: cancer </a:t>
            </a:r>
            <a:r>
              <a:rPr lang="fr-FR" sz="2000" dirty="0">
                <a:solidFill>
                  <a:schemeClr val="tx2">
                    <a:lumMod val="75000"/>
                  </a:schemeClr>
                </a:solidFill>
              </a:rPr>
              <a:t>qui </a:t>
            </a:r>
            <a:r>
              <a:rPr lang="fr-FR" sz="2000" dirty="0" smtClean="0">
                <a:solidFill>
                  <a:schemeClr val="tx2">
                    <a:lumMod val="75000"/>
                  </a:schemeClr>
                </a:solidFill>
              </a:rPr>
              <a:t>métastase</a:t>
            </a:r>
          </a:p>
          <a:p>
            <a:pPr lvl="2"/>
            <a:endParaRPr lang="fr-FR" sz="2000" dirty="0">
              <a:solidFill>
                <a:schemeClr val="tx2">
                  <a:lumMod val="75000"/>
                </a:schemeClr>
              </a:solidFill>
            </a:endParaRPr>
          </a:p>
          <a:p>
            <a:pPr marL="914400" lvl="2" indent="0">
              <a:buNone/>
            </a:pPr>
            <a:endParaRPr lang="fr-FR" sz="2000" dirty="0">
              <a:solidFill>
                <a:schemeClr val="tx2">
                  <a:lumMod val="75000"/>
                </a:schemeClr>
              </a:solidFill>
            </a:endParaRPr>
          </a:p>
          <a:p>
            <a:pPr marL="0" indent="0">
              <a:buNone/>
            </a:pPr>
            <a:endParaRPr lang="fr-FR" sz="2000" dirty="0"/>
          </a:p>
        </p:txBody>
      </p:sp>
      <p:sp>
        <p:nvSpPr>
          <p:cNvPr id="3" name="Espace réservé du numéro de diapositive 2"/>
          <p:cNvSpPr>
            <a:spLocks noGrp="1"/>
          </p:cNvSpPr>
          <p:nvPr>
            <p:ph type="sldNum" sz="quarter" idx="12"/>
          </p:nvPr>
        </p:nvSpPr>
        <p:spPr/>
        <p:txBody>
          <a:bodyPr/>
          <a:lstStyle/>
          <a:p>
            <a:fld id="{323D342C-46A7-435D-AD1A-ABFF6FDB5F9D}" type="slidenum">
              <a:rPr lang="fr-FR" smtClean="0"/>
              <a:t>20</a:t>
            </a:fld>
            <a:endParaRPr lang="fr-FR" dirty="0"/>
          </a:p>
        </p:txBody>
      </p:sp>
      <p:sp>
        <p:nvSpPr>
          <p:cNvPr id="4" name="Titre 3"/>
          <p:cNvSpPr>
            <a:spLocks noGrp="1"/>
          </p:cNvSpPr>
          <p:nvPr>
            <p:ph type="title"/>
          </p:nvPr>
        </p:nvSpPr>
        <p:spPr/>
        <p:txBody>
          <a:bodyPr>
            <a:normAutofit/>
          </a:bodyPr>
          <a:lstStyle/>
          <a:p>
            <a:r>
              <a:rPr lang="fr-FR" sz="3200" b="1" cap="all" dirty="0"/>
              <a:t>Tumeurs osseuses primitives malignes </a:t>
            </a:r>
            <a:r>
              <a:rPr lang="fr-FR" sz="3200" b="1" cap="all" dirty="0" smtClean="0"/>
              <a:t>3</a:t>
            </a:r>
            <a:endParaRPr lang="fr-FR" sz="3200" dirty="0"/>
          </a:p>
        </p:txBody>
      </p:sp>
    </p:spTree>
    <p:extLst>
      <p:ext uri="{BB962C8B-B14F-4D97-AF65-F5344CB8AC3E}">
        <p14:creationId xmlns:p14="http://schemas.microsoft.com/office/powerpoint/2010/main" val="16481292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56792"/>
            <a:ext cx="9144000" cy="5040560"/>
          </a:xfrm>
        </p:spPr>
        <p:txBody>
          <a:bodyPr>
            <a:normAutofit fontScale="62500" lnSpcReduction="20000"/>
          </a:bodyPr>
          <a:lstStyle/>
          <a:p>
            <a:pPr lvl="1"/>
            <a:r>
              <a:rPr lang="fr-FR" b="1" dirty="0" smtClean="0">
                <a:solidFill>
                  <a:schemeClr val="tx2">
                    <a:lumMod val="75000"/>
                  </a:schemeClr>
                </a:solidFill>
              </a:rPr>
              <a:t>Définition :</a:t>
            </a:r>
            <a:r>
              <a:rPr lang="fr-FR" dirty="0" smtClean="0"/>
              <a:t> </a:t>
            </a:r>
          </a:p>
          <a:p>
            <a:pPr lvl="2"/>
            <a:r>
              <a:rPr lang="fr-FR" sz="2900" dirty="0" smtClean="0">
                <a:solidFill>
                  <a:schemeClr val="tx2">
                    <a:lumMod val="75000"/>
                  </a:schemeClr>
                </a:solidFill>
              </a:rPr>
              <a:t>Résultat de l ’évolution d’une tumeur maligne qui est l’origine d ’une dissémination cellulaire à distance du cancer primitif. Pathologie fréquente, responsable de la morbidité</a:t>
            </a:r>
          </a:p>
          <a:p>
            <a:pPr lvl="1"/>
            <a:r>
              <a:rPr lang="fr-FR" sz="2900" b="1" dirty="0" smtClean="0">
                <a:solidFill>
                  <a:schemeClr val="tx2">
                    <a:lumMod val="75000"/>
                  </a:schemeClr>
                </a:solidFill>
              </a:rPr>
              <a:t>Répartition anatomique:</a:t>
            </a:r>
          </a:p>
          <a:p>
            <a:pPr lvl="2"/>
            <a:r>
              <a:rPr lang="fr-FR" sz="2900" dirty="0" smtClean="0">
                <a:solidFill>
                  <a:schemeClr val="tx2">
                    <a:lumMod val="75000"/>
                  </a:schemeClr>
                </a:solidFill>
              </a:rPr>
              <a:t>Vertèbre 69%</a:t>
            </a:r>
          </a:p>
          <a:p>
            <a:pPr lvl="2"/>
            <a:r>
              <a:rPr lang="fr-FR" sz="2900" dirty="0" smtClean="0">
                <a:solidFill>
                  <a:schemeClr val="tx2">
                    <a:lumMod val="75000"/>
                  </a:schemeClr>
                </a:solidFill>
              </a:rPr>
              <a:t>Pelvis 41%</a:t>
            </a:r>
          </a:p>
          <a:p>
            <a:pPr lvl="2"/>
            <a:r>
              <a:rPr lang="fr-FR" sz="2900" dirty="0" smtClean="0">
                <a:solidFill>
                  <a:schemeClr val="tx2">
                    <a:lumMod val="75000"/>
                  </a:schemeClr>
                </a:solidFill>
              </a:rPr>
              <a:t>Fémur (tête) 25%</a:t>
            </a:r>
          </a:p>
          <a:p>
            <a:pPr lvl="2"/>
            <a:r>
              <a:rPr lang="fr-FR" sz="2900" dirty="0" smtClean="0">
                <a:solidFill>
                  <a:schemeClr val="tx2">
                    <a:lumMod val="75000"/>
                  </a:schemeClr>
                </a:solidFill>
              </a:rPr>
              <a:t>Crane 14%</a:t>
            </a:r>
          </a:p>
          <a:p>
            <a:pPr lvl="1"/>
            <a:r>
              <a:rPr lang="fr-FR" sz="2900" b="1" dirty="0" smtClean="0">
                <a:solidFill>
                  <a:schemeClr val="tx2">
                    <a:lumMod val="75000"/>
                  </a:schemeClr>
                </a:solidFill>
              </a:rPr>
              <a:t>Cancer I :</a:t>
            </a:r>
          </a:p>
          <a:p>
            <a:pPr lvl="2"/>
            <a:r>
              <a:rPr lang="fr-FR" sz="2900" dirty="0" smtClean="0">
                <a:solidFill>
                  <a:schemeClr val="tx2">
                    <a:lumMod val="75000"/>
                  </a:schemeClr>
                </a:solidFill>
              </a:rPr>
              <a:t>Sein 70%</a:t>
            </a:r>
          </a:p>
          <a:p>
            <a:pPr lvl="2"/>
            <a:r>
              <a:rPr lang="fr-FR" sz="2900" dirty="0" smtClean="0">
                <a:solidFill>
                  <a:schemeClr val="tx2">
                    <a:lumMod val="75000"/>
                  </a:schemeClr>
                </a:solidFill>
              </a:rPr>
              <a:t>Poumon 33%</a:t>
            </a:r>
          </a:p>
          <a:p>
            <a:pPr lvl="2"/>
            <a:r>
              <a:rPr lang="fr-FR" sz="2900" dirty="0" smtClean="0">
                <a:solidFill>
                  <a:schemeClr val="tx2">
                    <a:lumMod val="75000"/>
                  </a:schemeClr>
                </a:solidFill>
              </a:rPr>
              <a:t>Rein 24%</a:t>
            </a:r>
          </a:p>
          <a:p>
            <a:pPr lvl="2"/>
            <a:r>
              <a:rPr lang="fr-FR" sz="2900" dirty="0" smtClean="0">
                <a:solidFill>
                  <a:schemeClr val="tx2">
                    <a:lumMod val="75000"/>
                  </a:schemeClr>
                </a:solidFill>
              </a:rPr>
              <a:t>Rectum 13%</a:t>
            </a:r>
          </a:p>
          <a:p>
            <a:pPr lvl="2"/>
            <a:r>
              <a:rPr lang="fr-FR" sz="2900" dirty="0" smtClean="0">
                <a:solidFill>
                  <a:schemeClr val="tx2">
                    <a:lumMod val="75000"/>
                  </a:schemeClr>
                </a:solidFill>
              </a:rPr>
              <a:t>Pancréas 13%</a:t>
            </a:r>
          </a:p>
          <a:p>
            <a:pPr lvl="2"/>
            <a:r>
              <a:rPr lang="fr-FR" sz="2900" dirty="0" smtClean="0">
                <a:solidFill>
                  <a:schemeClr val="tx2">
                    <a:lumMod val="75000"/>
                  </a:schemeClr>
                </a:solidFill>
              </a:rPr>
              <a:t>Estomac 11%</a:t>
            </a:r>
          </a:p>
          <a:p>
            <a:pPr lvl="2"/>
            <a:r>
              <a:rPr lang="fr-FR" sz="2900" dirty="0" smtClean="0">
                <a:solidFill>
                  <a:schemeClr val="tx2">
                    <a:lumMod val="75000"/>
                  </a:schemeClr>
                </a:solidFill>
              </a:rPr>
              <a:t>Colon 10%</a:t>
            </a:r>
          </a:p>
          <a:p>
            <a:pPr lvl="2"/>
            <a:r>
              <a:rPr lang="fr-FR" sz="2900" dirty="0" smtClean="0">
                <a:solidFill>
                  <a:schemeClr val="tx2">
                    <a:lumMod val="75000"/>
                  </a:schemeClr>
                </a:solidFill>
              </a:rPr>
              <a:t>Ovaire 9%</a:t>
            </a:r>
            <a:endParaRPr lang="fr-FR" sz="2900" dirty="0">
              <a:solidFill>
                <a:schemeClr val="tx2">
                  <a:lumMod val="75000"/>
                </a:schemeClr>
              </a:solidFill>
            </a:endParaRPr>
          </a:p>
        </p:txBody>
      </p:sp>
      <p:sp>
        <p:nvSpPr>
          <p:cNvPr id="2" name="Titre 1"/>
          <p:cNvSpPr>
            <a:spLocks noGrp="1"/>
          </p:cNvSpPr>
          <p:nvPr>
            <p:ph type="title"/>
          </p:nvPr>
        </p:nvSpPr>
        <p:spPr/>
        <p:txBody>
          <a:bodyPr>
            <a:normAutofit/>
          </a:bodyPr>
          <a:lstStyle/>
          <a:p>
            <a:r>
              <a:rPr lang="fr-FR" sz="3200" b="1" cap="all" dirty="0" smtClean="0"/>
              <a:t>Tumeurs secondaires des os</a:t>
            </a:r>
            <a:endParaRPr lang="fr-FR" sz="3200" b="1" cap="all"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21</a:t>
            </a:fld>
            <a:endParaRPr lang="fr-FR" dirty="0"/>
          </a:p>
        </p:txBody>
      </p:sp>
    </p:spTree>
    <p:extLst>
      <p:ext uri="{BB962C8B-B14F-4D97-AF65-F5344CB8AC3E}">
        <p14:creationId xmlns:p14="http://schemas.microsoft.com/office/powerpoint/2010/main" val="261295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67544" y="1412776"/>
            <a:ext cx="8219256" cy="4713387"/>
          </a:xfrm>
        </p:spPr>
        <p:txBody>
          <a:bodyPr>
            <a:normAutofit fontScale="62500" lnSpcReduction="20000"/>
          </a:bodyPr>
          <a:lstStyle/>
          <a:p>
            <a:pPr lvl="1"/>
            <a:endParaRPr lang="fr-FR" b="1" dirty="0" smtClean="0"/>
          </a:p>
          <a:p>
            <a:pPr lvl="1"/>
            <a:r>
              <a:rPr lang="fr-FR" sz="3200" b="1" dirty="0" smtClean="0">
                <a:solidFill>
                  <a:schemeClr val="tx2">
                    <a:lumMod val="75000"/>
                  </a:schemeClr>
                </a:solidFill>
              </a:rPr>
              <a:t>Diagnostic</a:t>
            </a:r>
            <a:r>
              <a:rPr lang="fr-FR" sz="3200" dirty="0" smtClean="0">
                <a:solidFill>
                  <a:schemeClr val="tx2">
                    <a:lumMod val="75000"/>
                  </a:schemeClr>
                </a:solidFill>
              </a:rPr>
              <a:t> : </a:t>
            </a:r>
          </a:p>
          <a:p>
            <a:pPr marL="457200" lvl="1" indent="0">
              <a:buNone/>
            </a:pPr>
            <a:r>
              <a:rPr lang="fr-FR" sz="3200" dirty="0" smtClean="0">
                <a:solidFill>
                  <a:schemeClr val="tx2">
                    <a:lumMod val="75000"/>
                  </a:schemeClr>
                </a:solidFill>
              </a:rPr>
              <a:t>Douleur+++, fracture spontanée, compression médullaire, tuméfaction osseuse visible</a:t>
            </a:r>
          </a:p>
          <a:p>
            <a:pPr lvl="1"/>
            <a:r>
              <a:rPr lang="fr-FR" sz="3200" b="1" dirty="0">
                <a:solidFill>
                  <a:schemeClr val="tx2">
                    <a:lumMod val="75000"/>
                  </a:schemeClr>
                </a:solidFill>
              </a:rPr>
              <a:t>Examen</a:t>
            </a:r>
            <a:r>
              <a:rPr lang="fr-FR" sz="3200" dirty="0" smtClean="0">
                <a:solidFill>
                  <a:schemeClr val="tx2">
                    <a:lumMod val="75000"/>
                  </a:schemeClr>
                </a:solidFill>
              </a:rPr>
              <a:t> : </a:t>
            </a:r>
            <a:endParaRPr lang="fr-FR" sz="3200" dirty="0">
              <a:solidFill>
                <a:schemeClr val="tx2">
                  <a:lumMod val="75000"/>
                </a:schemeClr>
              </a:solidFill>
            </a:endParaRPr>
          </a:p>
          <a:p>
            <a:pPr marL="457200" lvl="1" indent="0">
              <a:buNone/>
            </a:pPr>
            <a:r>
              <a:rPr lang="fr-FR" sz="3200" dirty="0" smtClean="0">
                <a:solidFill>
                  <a:schemeClr val="tx2">
                    <a:lumMod val="75000"/>
                  </a:schemeClr>
                </a:solidFill>
              </a:rPr>
              <a:t>Recherche maladie primitive; recherche de localisations secondaires (ganglions périph, foie et plèvre)</a:t>
            </a:r>
          </a:p>
          <a:p>
            <a:pPr lvl="1"/>
            <a:r>
              <a:rPr lang="fr-FR" sz="3200" b="1" dirty="0">
                <a:solidFill>
                  <a:schemeClr val="tx2">
                    <a:lumMod val="75000"/>
                  </a:schemeClr>
                </a:solidFill>
              </a:rPr>
              <a:t>Imagerie </a:t>
            </a:r>
            <a:r>
              <a:rPr lang="fr-FR" sz="3200" dirty="0" smtClean="0">
                <a:solidFill>
                  <a:schemeClr val="tx2">
                    <a:lumMod val="75000"/>
                  </a:schemeClr>
                </a:solidFill>
              </a:rPr>
              <a:t>: scintigraphie osseuse Corps Entier</a:t>
            </a:r>
          </a:p>
          <a:p>
            <a:pPr lvl="1"/>
            <a:r>
              <a:rPr lang="fr-FR" sz="3200" dirty="0" smtClean="0">
                <a:solidFill>
                  <a:schemeClr val="tx2">
                    <a:lumMod val="75000"/>
                  </a:schemeClr>
                </a:solidFill>
              </a:rPr>
              <a:t>Biopsie osseuse</a:t>
            </a:r>
          </a:p>
          <a:p>
            <a:pPr lvl="1"/>
            <a:r>
              <a:rPr lang="fr-FR" sz="3200" b="1" dirty="0">
                <a:solidFill>
                  <a:schemeClr val="tx2">
                    <a:lumMod val="75000"/>
                  </a:schemeClr>
                </a:solidFill>
              </a:rPr>
              <a:t>Traitement </a:t>
            </a:r>
            <a:r>
              <a:rPr lang="fr-FR" sz="3200" dirty="0" smtClean="0">
                <a:solidFill>
                  <a:schemeClr val="tx2">
                    <a:lumMod val="75000"/>
                  </a:schemeClr>
                </a:solidFill>
              </a:rPr>
              <a:t>:</a:t>
            </a:r>
          </a:p>
          <a:p>
            <a:pPr lvl="2"/>
            <a:r>
              <a:rPr lang="fr-FR" sz="3200" dirty="0" smtClean="0">
                <a:solidFill>
                  <a:schemeClr val="tx2">
                    <a:lumMod val="75000"/>
                  </a:schemeClr>
                </a:solidFill>
              </a:rPr>
              <a:t>Irradiation osseuse antalgique : souvent 3Gy*10 fractions (8Gy*1fractions)</a:t>
            </a:r>
          </a:p>
          <a:p>
            <a:pPr lvl="2"/>
            <a:r>
              <a:rPr lang="fr-FR" sz="3200" dirty="0" smtClean="0">
                <a:solidFill>
                  <a:schemeClr val="tx2">
                    <a:lumMod val="75000"/>
                  </a:schemeClr>
                </a:solidFill>
              </a:rPr>
              <a:t>      </a:t>
            </a:r>
            <a:r>
              <a:rPr lang="fr-FR" sz="3200" dirty="0" smtClean="0">
                <a:solidFill>
                  <a:srgbClr val="FF0000"/>
                </a:solidFill>
              </a:rPr>
              <a:t>Pour le traitement des extrémités il est important de ne pas traiter en circonférentiel et de laisser de la fuite, pour ne pas qu’il y ait nécrose des tissus en regard de la zone irradiée suite à une circulation sanguine endommagée</a:t>
            </a:r>
          </a:p>
        </p:txBody>
      </p:sp>
      <p:sp>
        <p:nvSpPr>
          <p:cNvPr id="2" name="Titre 1"/>
          <p:cNvSpPr>
            <a:spLocks noGrp="1"/>
          </p:cNvSpPr>
          <p:nvPr>
            <p:ph type="title"/>
          </p:nvPr>
        </p:nvSpPr>
        <p:spPr/>
        <p:txBody>
          <a:bodyPr>
            <a:normAutofit/>
          </a:bodyPr>
          <a:lstStyle/>
          <a:p>
            <a:r>
              <a:rPr lang="fr-FR" sz="3200" b="1" cap="all" dirty="0"/>
              <a:t>Tumeurs secondaires des </a:t>
            </a:r>
            <a:r>
              <a:rPr lang="fr-FR" sz="3200" b="1" cap="all" dirty="0" smtClean="0"/>
              <a:t>os 2</a:t>
            </a:r>
            <a:endParaRPr lang="fr-FR" sz="3200" dirty="0"/>
          </a:p>
        </p:txBody>
      </p:sp>
      <p:pic>
        <p:nvPicPr>
          <p:cNvPr id="3074" name="Picture 2" descr="C:\Users\PLANTE\AppData\Local\Microsoft\Windows\Temporary Internet Files\Content.IE5\DGIFHZ2R\628px-Attention_Sign.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691680" y="4864533"/>
            <a:ext cx="277589" cy="243111"/>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numéro de diapositive 2"/>
          <p:cNvSpPr>
            <a:spLocks noGrp="1"/>
          </p:cNvSpPr>
          <p:nvPr>
            <p:ph type="sldNum" sz="quarter" idx="12"/>
          </p:nvPr>
        </p:nvSpPr>
        <p:spPr/>
        <p:txBody>
          <a:bodyPr/>
          <a:lstStyle/>
          <a:p>
            <a:fld id="{323D342C-46A7-435D-AD1A-ABFF6FDB5F9D}" type="slidenum">
              <a:rPr lang="fr-FR" smtClean="0"/>
              <a:t>22</a:t>
            </a:fld>
            <a:endParaRPr lang="fr-FR" dirty="0"/>
          </a:p>
        </p:txBody>
      </p:sp>
    </p:spTree>
    <p:extLst>
      <p:ext uri="{BB962C8B-B14F-4D97-AF65-F5344CB8AC3E}">
        <p14:creationId xmlns:p14="http://schemas.microsoft.com/office/powerpoint/2010/main" val="14434381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COMPRESSION MEDULLAIRE </a:t>
            </a:r>
            <a:endParaRPr lang="fr-FR" sz="3200" b="1" dirty="0"/>
          </a:p>
        </p:txBody>
      </p:sp>
      <p:sp>
        <p:nvSpPr>
          <p:cNvPr id="3" name="Espace réservé du contenu 2"/>
          <p:cNvSpPr>
            <a:spLocks noGrp="1"/>
          </p:cNvSpPr>
          <p:nvPr>
            <p:ph idx="1"/>
          </p:nvPr>
        </p:nvSpPr>
        <p:spPr>
          <a:xfrm>
            <a:off x="107504" y="1412776"/>
            <a:ext cx="8856983" cy="5328592"/>
          </a:xfrm>
        </p:spPr>
        <p:txBody>
          <a:bodyPr>
            <a:normAutofit fontScale="77500" lnSpcReduction="20000"/>
          </a:bodyPr>
          <a:lstStyle/>
          <a:p>
            <a:r>
              <a:rPr lang="fr-FR" sz="2200" dirty="0"/>
              <a:t>C’est une compression de la moelle et des nerfs qui s’en détachent par une lésion expansive. Elle entraîne souvent des douleurs du dos et parfois des irradiations comme des névralgies intercostales, avant l’apparition de signes moteurs comme des difficultés à la marche. </a:t>
            </a:r>
            <a:r>
              <a:rPr lang="fr-FR" sz="2200" dirty="0" smtClean="0"/>
              <a:t>Ces </a:t>
            </a:r>
            <a:r>
              <a:rPr lang="fr-FR" sz="2200" dirty="0"/>
              <a:t>signes sont d’autant plus importants que la lésion se développe vite, la moelle étant comprimée au sein du canal rachidien inextensible</a:t>
            </a:r>
            <a:r>
              <a:rPr lang="fr-FR" sz="2200" dirty="0" smtClean="0"/>
              <a:t>.</a:t>
            </a:r>
          </a:p>
          <a:p>
            <a:r>
              <a:rPr lang="fr-FR" sz="2200" dirty="0" smtClean="0">
                <a:solidFill>
                  <a:srgbClr val="FF0000"/>
                </a:solidFill>
              </a:rPr>
              <a:t>URGENCE vitale DANS L’HEURE</a:t>
            </a:r>
            <a:r>
              <a:rPr lang="fr-FR" sz="2200" dirty="0" smtClean="0"/>
              <a:t>  =&gt; </a:t>
            </a:r>
            <a:r>
              <a:rPr lang="fr-FR" sz="2200" dirty="0"/>
              <a:t>L’intervention permettra d’abord de décomprimer les éléments neurologiques, moelle et racines, éléments très fragiles, en recherchant une récupération de leur fonction et une diminution des douleurs. Elle affirmera ensuite, </a:t>
            </a:r>
            <a:r>
              <a:rPr lang="fr-FR" sz="2200" dirty="0" smtClean="0"/>
              <a:t>la </a:t>
            </a:r>
            <a:r>
              <a:rPr lang="fr-FR" sz="2200" dirty="0"/>
              <a:t>nature de la compression, conduisant souvent à des traitements complémentaires après </a:t>
            </a:r>
            <a:r>
              <a:rPr lang="fr-FR" sz="2200" dirty="0" smtClean="0"/>
              <a:t>l’opération. Elle </a:t>
            </a:r>
            <a:r>
              <a:rPr lang="fr-FR" sz="2200" dirty="0"/>
              <a:t>consiste à ouvrir le canal médullaire en regard de la lésion, à l’enlever, et ainsi à obtenir la décompression de la moelle et des racines</a:t>
            </a:r>
            <a:r>
              <a:rPr lang="fr-FR" sz="2200" dirty="0" smtClean="0"/>
              <a:t>.</a:t>
            </a:r>
          </a:p>
          <a:p>
            <a:pPr marL="0" indent="0">
              <a:buNone/>
            </a:pPr>
            <a:endParaRPr lang="fr-FR" sz="2200" dirty="0" smtClean="0"/>
          </a:p>
          <a:p>
            <a:r>
              <a:rPr lang="fr-FR" sz="2200" b="1" dirty="0" smtClean="0"/>
              <a:t>Radiothérapie en première intension </a:t>
            </a:r>
          </a:p>
          <a:p>
            <a:pPr marL="0" indent="0">
              <a:buNone/>
            </a:pPr>
            <a:r>
              <a:rPr lang="fr-FR" sz="2200" dirty="0"/>
              <a:t>	</a:t>
            </a:r>
            <a:r>
              <a:rPr lang="fr-FR" sz="2200" dirty="0" smtClean="0"/>
              <a:t>Pour les tumeurs radiosensibles (myélome, lymphome, tumeur testiculaire), épidermite</a:t>
            </a:r>
          </a:p>
          <a:p>
            <a:pPr marL="0" indent="0">
              <a:buNone/>
            </a:pPr>
            <a:r>
              <a:rPr lang="fr-FR" sz="2200" dirty="0" smtClean="0"/>
              <a:t>Fractionnement de 30gy en 10fr ou 8gy en 1 fraction (bonne réponse sur la douleur mais revient plus rapidement)</a:t>
            </a:r>
          </a:p>
          <a:p>
            <a:pPr marL="0" indent="0">
              <a:buNone/>
            </a:pPr>
            <a:r>
              <a:rPr lang="fr-FR" sz="2200" dirty="0" smtClean="0"/>
              <a:t>Lésion unique en stéréo à visé curative ( méta cancer thyroïde, sarcome) tumeur radiorésistance, ré-irradiation </a:t>
            </a:r>
          </a:p>
          <a:p>
            <a:r>
              <a:rPr lang="fr-FR" sz="2200" b="1" dirty="0" smtClean="0"/>
              <a:t>Chirurgie en première intension</a:t>
            </a:r>
          </a:p>
          <a:p>
            <a:pPr marL="0" indent="0">
              <a:buNone/>
            </a:pPr>
            <a:r>
              <a:rPr lang="fr-FR" sz="2200" dirty="0"/>
              <a:t>	</a:t>
            </a:r>
            <a:r>
              <a:rPr lang="fr-FR" sz="2200" dirty="0" smtClean="0"/>
              <a:t>Pour les tassements osseux, intension de consolidation, cimentoplastie…</a:t>
            </a:r>
          </a:p>
          <a:p>
            <a:pPr marL="0" indent="0">
              <a:buNone/>
            </a:pPr>
            <a:endParaRPr lang="fr-FR" sz="1800"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23</a:t>
            </a:fld>
            <a:endParaRPr lang="fr-FR" dirty="0"/>
          </a:p>
        </p:txBody>
      </p:sp>
    </p:spTree>
    <p:extLst>
      <p:ext uri="{BB962C8B-B14F-4D97-AF65-F5344CB8AC3E}">
        <p14:creationId xmlns:p14="http://schemas.microsoft.com/office/powerpoint/2010/main" val="25409188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idx="1"/>
          </p:nvPr>
        </p:nvSpPr>
        <p:spPr/>
        <p:txBody>
          <a:bodyPr>
            <a:normAutofit fontScale="85000" lnSpcReduction="10000"/>
          </a:bodyPr>
          <a:lstStyle/>
          <a:p>
            <a:pPr marL="457200" indent="-457200" algn="l">
              <a:buFont typeface="Arial" panose="020B0604020202020204" pitchFamily="34" charset="0"/>
              <a:buChar char="•"/>
            </a:pPr>
            <a:r>
              <a:rPr lang="fr-FR" b="1" dirty="0" smtClean="0">
                <a:solidFill>
                  <a:schemeClr val="tx2">
                    <a:lumMod val="75000"/>
                  </a:schemeClr>
                </a:solidFill>
              </a:rPr>
              <a:t>SARCOME DES TISSUS MOUS</a:t>
            </a:r>
          </a:p>
          <a:p>
            <a:pPr marL="457200" indent="-457200" algn="l">
              <a:buFont typeface="Arial" panose="020B0604020202020204" pitchFamily="34" charset="0"/>
              <a:buChar char="•"/>
            </a:pPr>
            <a:endParaRPr lang="fr-FR" b="1" dirty="0" smtClean="0">
              <a:solidFill>
                <a:schemeClr val="tx2">
                  <a:lumMod val="75000"/>
                </a:schemeClr>
              </a:solidFill>
            </a:endParaRPr>
          </a:p>
          <a:p>
            <a:pPr lvl="1"/>
            <a:r>
              <a:rPr lang="fr-FR" sz="2400" dirty="0">
                <a:solidFill>
                  <a:schemeClr val="tx2">
                    <a:lumMod val="75000"/>
                  </a:schemeClr>
                </a:solidFill>
              </a:rPr>
              <a:t>Tumeurs rares qui se développent à partir de n’importe quel tissu conjonctif.</a:t>
            </a:r>
          </a:p>
          <a:p>
            <a:pPr lvl="1"/>
            <a:r>
              <a:rPr lang="fr-FR" sz="2400" dirty="0">
                <a:solidFill>
                  <a:schemeClr val="tx2">
                    <a:lumMod val="75000"/>
                  </a:schemeClr>
                </a:solidFill>
              </a:rPr>
              <a:t>=&gt;Grande diversité des sarcomes de tissus mous</a:t>
            </a:r>
          </a:p>
          <a:p>
            <a:pPr lvl="1"/>
            <a:r>
              <a:rPr lang="fr-FR" sz="2400" dirty="0">
                <a:solidFill>
                  <a:schemeClr val="tx2">
                    <a:lumMod val="75000"/>
                  </a:schemeClr>
                </a:solidFill>
              </a:rPr>
              <a:t>Chirurgie+++ complète de la Tumeur plus zone d ’extension = base du traitement.</a:t>
            </a:r>
          </a:p>
          <a:p>
            <a:pPr lvl="1"/>
            <a:r>
              <a:rPr lang="fr-FR" sz="2400" dirty="0">
                <a:solidFill>
                  <a:schemeClr val="tx2">
                    <a:lumMod val="75000"/>
                  </a:schemeClr>
                </a:solidFill>
              </a:rPr>
              <a:t>Radiothérapie et chimio pour lésions profondes et de haut     grade.</a:t>
            </a:r>
          </a:p>
          <a:p>
            <a:pPr marL="0" indent="0" algn="l">
              <a:buNone/>
            </a:pPr>
            <a:r>
              <a:rPr lang="fr-FR" dirty="0" smtClean="0">
                <a:solidFill>
                  <a:schemeClr val="tx2">
                    <a:lumMod val="75000"/>
                  </a:schemeClr>
                </a:solidFill>
              </a:rPr>
              <a:t>                </a:t>
            </a:r>
          </a:p>
          <a:p>
            <a:pPr marL="0" indent="0" algn="l">
              <a:buNone/>
            </a:pPr>
            <a:r>
              <a:rPr lang="fr-FR" dirty="0">
                <a:solidFill>
                  <a:schemeClr val="tx2">
                    <a:lumMod val="75000"/>
                  </a:schemeClr>
                </a:solidFill>
              </a:rPr>
              <a:t>	</a:t>
            </a:r>
            <a:r>
              <a:rPr lang="fr-FR" dirty="0" smtClean="0">
                <a:solidFill>
                  <a:schemeClr val="tx2">
                    <a:lumMod val="75000"/>
                  </a:schemeClr>
                </a:solidFill>
              </a:rPr>
              <a:t> </a:t>
            </a:r>
            <a:r>
              <a:rPr lang="fr-FR" sz="2800" dirty="0" smtClean="0">
                <a:solidFill>
                  <a:schemeClr val="tx2">
                    <a:lumMod val="75000"/>
                  </a:schemeClr>
                </a:solidFill>
              </a:rPr>
              <a:t>Il est important lors de la biopsie de repérer le trajet car il doit être également enlevé lors de la chirurgie pour éviter la dissémination.</a:t>
            </a:r>
          </a:p>
          <a:p>
            <a:pPr algn="l"/>
            <a:endParaRPr lang="fr-FR" dirty="0">
              <a:solidFill>
                <a:schemeClr val="tx1"/>
              </a:solidFill>
            </a:endParaRPr>
          </a:p>
        </p:txBody>
      </p:sp>
      <p:sp>
        <p:nvSpPr>
          <p:cNvPr id="2" name="Titre 1"/>
          <p:cNvSpPr>
            <a:spLocks noGrp="1"/>
          </p:cNvSpPr>
          <p:nvPr>
            <p:ph type="title"/>
          </p:nvPr>
        </p:nvSpPr>
        <p:spPr/>
        <p:txBody>
          <a:bodyPr>
            <a:normAutofit/>
          </a:bodyPr>
          <a:lstStyle/>
          <a:p>
            <a:r>
              <a:rPr lang="fr-FR" sz="3200" b="1" cap="all" dirty="0">
                <a:latin typeface="+mn-lt"/>
                <a:ea typeface="+mn-ea"/>
                <a:cs typeface="+mn-cs"/>
              </a:rPr>
              <a:t>Conclusion</a:t>
            </a:r>
          </a:p>
        </p:txBody>
      </p:sp>
      <p:pic>
        <p:nvPicPr>
          <p:cNvPr id="1026" name="Picture 2" descr="C:\Users\PLANTE\AppData\Local\Microsoft\Windows\Temporary Internet Files\Content.IE5\DGIFHZ2R\panneau-attention[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571376"/>
            <a:ext cx="613619" cy="540168"/>
          </a:xfrm>
          <a:prstGeom prst="rect">
            <a:avLst/>
          </a:prstGeom>
          <a:noFill/>
          <a:extLst>
            <a:ext uri="{909E8E84-426E-40DD-AFC4-6F175D3DCCD1}">
              <a14:hiddenFill xmlns:a14="http://schemas.microsoft.com/office/drawing/2010/main">
                <a:solidFill>
                  <a:srgbClr val="FFFFFF"/>
                </a:solidFill>
              </a14:hiddenFill>
            </a:ext>
          </a:extLst>
        </p:spPr>
      </p:pic>
      <p:sp>
        <p:nvSpPr>
          <p:cNvPr id="4" name="Espace réservé du numéro de diapositive 3"/>
          <p:cNvSpPr>
            <a:spLocks noGrp="1"/>
          </p:cNvSpPr>
          <p:nvPr>
            <p:ph type="sldNum" sz="quarter" idx="12"/>
          </p:nvPr>
        </p:nvSpPr>
        <p:spPr/>
        <p:txBody>
          <a:bodyPr/>
          <a:lstStyle/>
          <a:p>
            <a:fld id="{323D342C-46A7-435D-AD1A-ABFF6FDB5F9D}" type="slidenum">
              <a:rPr lang="fr-FR" smtClean="0"/>
              <a:t>24</a:t>
            </a:fld>
            <a:endParaRPr lang="fr-FR" dirty="0"/>
          </a:p>
        </p:txBody>
      </p:sp>
    </p:spTree>
    <p:extLst>
      <p:ext uri="{BB962C8B-B14F-4D97-AF65-F5344CB8AC3E}">
        <p14:creationId xmlns:p14="http://schemas.microsoft.com/office/powerpoint/2010/main" val="20479417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0000" lnSpcReduction="20000"/>
          </a:bodyPr>
          <a:lstStyle/>
          <a:p>
            <a:r>
              <a:rPr lang="fr-FR" b="1" dirty="0" smtClean="0">
                <a:solidFill>
                  <a:schemeClr val="tx2">
                    <a:lumMod val="75000"/>
                  </a:schemeClr>
                </a:solidFill>
              </a:rPr>
              <a:t>SARCOME </a:t>
            </a:r>
            <a:r>
              <a:rPr lang="fr-FR" b="1" cap="all" dirty="0" smtClean="0">
                <a:solidFill>
                  <a:schemeClr val="tx2">
                    <a:lumMod val="75000"/>
                  </a:schemeClr>
                </a:solidFill>
              </a:rPr>
              <a:t>des tissus </a:t>
            </a:r>
            <a:r>
              <a:rPr lang="fr-FR" b="1" dirty="0" smtClean="0">
                <a:solidFill>
                  <a:schemeClr val="tx2">
                    <a:lumMod val="75000"/>
                  </a:schemeClr>
                </a:solidFill>
              </a:rPr>
              <a:t>OSSEUX</a:t>
            </a:r>
          </a:p>
          <a:p>
            <a:pPr marL="457200" lvl="1" indent="0">
              <a:buNone/>
            </a:pPr>
            <a:endParaRPr lang="fr-FR" dirty="0" smtClean="0">
              <a:solidFill>
                <a:schemeClr val="tx2">
                  <a:lumMod val="75000"/>
                </a:schemeClr>
              </a:solidFill>
            </a:endParaRPr>
          </a:p>
          <a:p>
            <a:pPr lvl="1"/>
            <a:r>
              <a:rPr lang="fr-FR" dirty="0" smtClean="0">
                <a:solidFill>
                  <a:schemeClr val="tx2">
                    <a:lumMod val="75000"/>
                  </a:schemeClr>
                </a:solidFill>
              </a:rPr>
              <a:t>	Surveillance rapprochée car les métastases pulmonaires sont fréquentes,</a:t>
            </a:r>
          </a:p>
          <a:p>
            <a:pPr marL="457200" lvl="1" indent="0">
              <a:buNone/>
            </a:pPr>
            <a:endParaRPr lang="fr-FR" dirty="0" smtClean="0">
              <a:solidFill>
                <a:schemeClr val="tx2">
                  <a:lumMod val="75000"/>
                </a:schemeClr>
              </a:solidFill>
            </a:endParaRPr>
          </a:p>
          <a:p>
            <a:pPr lvl="1"/>
            <a:r>
              <a:rPr lang="fr-FR" dirty="0" smtClean="0">
                <a:solidFill>
                  <a:schemeClr val="tx2">
                    <a:lumMod val="75000"/>
                  </a:schemeClr>
                </a:solidFill>
              </a:rPr>
              <a:t>  Tumeurs osseuses primitives </a:t>
            </a:r>
            <a:endParaRPr lang="fr-FR" sz="3200" cap="all" dirty="0">
              <a:solidFill>
                <a:schemeClr val="tx2">
                  <a:lumMod val="75000"/>
                </a:schemeClr>
              </a:solidFill>
            </a:endParaRPr>
          </a:p>
          <a:p>
            <a:pPr lvl="1"/>
            <a:endParaRPr lang="fr-FR" dirty="0" smtClean="0">
              <a:solidFill>
                <a:schemeClr val="tx2">
                  <a:lumMod val="75000"/>
                </a:schemeClr>
              </a:solidFill>
            </a:endParaRPr>
          </a:p>
          <a:p>
            <a:pPr marL="914400" lvl="2" indent="0">
              <a:buNone/>
            </a:pPr>
            <a:r>
              <a:rPr lang="fr-FR" sz="2900" dirty="0" smtClean="0">
                <a:solidFill>
                  <a:schemeClr val="tx2">
                    <a:lumMod val="75000"/>
                  </a:schemeClr>
                </a:solidFill>
              </a:rPr>
              <a:t>Fréquente  chez enfant, ado et jeune adulte</a:t>
            </a:r>
          </a:p>
          <a:p>
            <a:pPr lvl="2"/>
            <a:r>
              <a:rPr lang="fr-FR" sz="2900" dirty="0" smtClean="0">
                <a:solidFill>
                  <a:schemeClr val="tx2">
                    <a:lumMod val="75000"/>
                  </a:schemeClr>
                </a:solidFill>
              </a:rPr>
              <a:t>2 types : primitive bénigne, primitive maligne (dont Ewing et ostéosarcome)</a:t>
            </a:r>
          </a:p>
          <a:p>
            <a:pPr lvl="2"/>
            <a:r>
              <a:rPr lang="fr-FR" sz="2900" dirty="0" smtClean="0">
                <a:solidFill>
                  <a:schemeClr val="tx2">
                    <a:lumMod val="75000"/>
                  </a:schemeClr>
                </a:solidFill>
              </a:rPr>
              <a:t>Méta osseuses : rare chez l’adulte métastase plus fréquente mais bien différencié le cancer avant traitement,</a:t>
            </a:r>
          </a:p>
          <a:p>
            <a:pPr lvl="2"/>
            <a:r>
              <a:rPr lang="fr-FR" sz="2900" dirty="0" smtClean="0">
                <a:solidFill>
                  <a:schemeClr val="tx2">
                    <a:lumMod val="75000"/>
                  </a:schemeClr>
                </a:solidFill>
              </a:rPr>
              <a:t>Recherche du cancer primitif : cancer ostéophile</a:t>
            </a:r>
          </a:p>
          <a:p>
            <a:pPr lvl="2"/>
            <a:r>
              <a:rPr lang="fr-FR" sz="2900" dirty="0" smtClean="0">
                <a:solidFill>
                  <a:schemeClr val="tx2">
                    <a:lumMod val="75000"/>
                  </a:schemeClr>
                </a:solidFill>
              </a:rPr>
              <a:t>Compression médullaire = TRAITEMENT URGENT, après examen clinique minutieux</a:t>
            </a:r>
          </a:p>
          <a:p>
            <a:pPr lvl="2"/>
            <a:endParaRPr lang="fr-FR" dirty="0" smtClean="0"/>
          </a:p>
          <a:p>
            <a:pPr lvl="2"/>
            <a:endParaRPr lang="fr-FR" dirty="0"/>
          </a:p>
        </p:txBody>
      </p:sp>
      <p:sp>
        <p:nvSpPr>
          <p:cNvPr id="5" name="Titre 4"/>
          <p:cNvSpPr>
            <a:spLocks noGrp="1"/>
          </p:cNvSpPr>
          <p:nvPr>
            <p:ph type="title"/>
          </p:nvPr>
        </p:nvSpPr>
        <p:spPr/>
        <p:txBody>
          <a:bodyPr>
            <a:normAutofit/>
          </a:bodyPr>
          <a:lstStyle/>
          <a:p>
            <a:r>
              <a:rPr lang="fr-FR" sz="3200" b="1" cap="all" dirty="0" smtClean="0"/>
              <a:t>Conclusion 2</a:t>
            </a:r>
            <a:endParaRPr lang="fr-FR" sz="3200" b="1" dirty="0"/>
          </a:p>
        </p:txBody>
      </p:sp>
      <p:pic>
        <p:nvPicPr>
          <p:cNvPr id="2050" name="Picture 2" descr="C:\Users\PLANTE\AppData\Local\Microsoft\Windows\Temporary Internet Files\Content.IE5\GBPUIEAE\300px-Attention_green.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174" y="3623521"/>
            <a:ext cx="348630" cy="348630"/>
          </a:xfrm>
          <a:prstGeom prst="rect">
            <a:avLst/>
          </a:prstGeom>
          <a:noFill/>
          <a:extLst>
            <a:ext uri="{909E8E84-426E-40DD-AFC4-6F175D3DCCD1}">
              <a14:hiddenFill xmlns:a14="http://schemas.microsoft.com/office/drawing/2010/main">
                <a:solidFill>
                  <a:srgbClr val="FFFFFF"/>
                </a:solidFill>
              </a14:hiddenFill>
            </a:ext>
          </a:extLst>
        </p:spPr>
      </p:pic>
      <p:sp>
        <p:nvSpPr>
          <p:cNvPr id="2" name="Espace réservé du numéro de diapositive 1"/>
          <p:cNvSpPr>
            <a:spLocks noGrp="1"/>
          </p:cNvSpPr>
          <p:nvPr>
            <p:ph type="sldNum" sz="quarter" idx="12"/>
          </p:nvPr>
        </p:nvSpPr>
        <p:spPr/>
        <p:txBody>
          <a:bodyPr/>
          <a:lstStyle/>
          <a:p>
            <a:fld id="{323D342C-46A7-435D-AD1A-ABFF6FDB5F9D}" type="slidenum">
              <a:rPr lang="fr-FR" smtClean="0"/>
              <a:t>25</a:t>
            </a:fld>
            <a:endParaRPr lang="fr-FR" dirty="0"/>
          </a:p>
        </p:txBody>
      </p:sp>
    </p:spTree>
    <p:extLst>
      <p:ext uri="{BB962C8B-B14F-4D97-AF65-F5344CB8AC3E}">
        <p14:creationId xmlns:p14="http://schemas.microsoft.com/office/powerpoint/2010/main" val="22101632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260648"/>
            <a:ext cx="8291264" cy="5865515"/>
          </a:xfrm>
        </p:spPr>
        <p:txBody>
          <a:bodyPr anchor="ctr">
            <a:normAutofit/>
          </a:bodyPr>
          <a:lstStyle/>
          <a:p>
            <a:pPr marL="0" indent="0" algn="ctr">
              <a:buNone/>
            </a:pPr>
            <a:r>
              <a:rPr lang="fr-FR" sz="8800" b="1" dirty="0" smtClean="0"/>
              <a:t>Merci </a:t>
            </a:r>
            <a:endParaRPr lang="fr-FR" sz="8800" b="1" dirty="0"/>
          </a:p>
        </p:txBody>
      </p:sp>
      <p:sp>
        <p:nvSpPr>
          <p:cNvPr id="2" name="Espace réservé du numéro de diapositive 1"/>
          <p:cNvSpPr>
            <a:spLocks noGrp="1"/>
          </p:cNvSpPr>
          <p:nvPr>
            <p:ph type="sldNum" sz="quarter" idx="12"/>
          </p:nvPr>
        </p:nvSpPr>
        <p:spPr/>
        <p:txBody>
          <a:bodyPr/>
          <a:lstStyle/>
          <a:p>
            <a:fld id="{323D342C-46A7-435D-AD1A-ABFF6FDB5F9D}" type="slidenum">
              <a:rPr lang="fr-FR" smtClean="0"/>
              <a:t>26</a:t>
            </a:fld>
            <a:endParaRPr lang="fr-FR" dirty="0"/>
          </a:p>
        </p:txBody>
      </p:sp>
    </p:spTree>
    <p:extLst>
      <p:ext uri="{BB962C8B-B14F-4D97-AF65-F5344CB8AC3E}">
        <p14:creationId xmlns:p14="http://schemas.microsoft.com/office/powerpoint/2010/main" val="1018786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spcBef>
                <a:spcPct val="20000"/>
              </a:spcBef>
            </a:pPr>
            <a:r>
              <a:rPr lang="fr-FR" sz="3200" b="1" cap="all" dirty="0">
                <a:latin typeface="+mn-lt"/>
                <a:ea typeface="+mn-ea"/>
                <a:cs typeface="+mn-cs"/>
              </a:rPr>
              <a:t>Définition</a:t>
            </a:r>
          </a:p>
        </p:txBody>
      </p:sp>
      <p:sp>
        <p:nvSpPr>
          <p:cNvPr id="3" name="Espace réservé du contenu 2"/>
          <p:cNvSpPr>
            <a:spLocks noGrp="1"/>
          </p:cNvSpPr>
          <p:nvPr>
            <p:ph idx="1"/>
          </p:nvPr>
        </p:nvSpPr>
        <p:spPr/>
        <p:txBody>
          <a:bodyPr>
            <a:normAutofit/>
          </a:bodyPr>
          <a:lstStyle/>
          <a:p>
            <a:endParaRPr lang="fr-FR" sz="2200" b="1" dirty="0" smtClean="0"/>
          </a:p>
          <a:p>
            <a:r>
              <a:rPr lang="fr-FR" sz="2200" b="1" dirty="0" smtClean="0"/>
              <a:t>Les sarcomes</a:t>
            </a:r>
            <a:r>
              <a:rPr lang="fr-FR" sz="2200" dirty="0" smtClean="0"/>
              <a:t> </a:t>
            </a:r>
            <a:r>
              <a:rPr lang="fr-FR" sz="2200" dirty="0"/>
              <a:t>constituent un groupe de tumeurs rares développées </a:t>
            </a:r>
            <a:r>
              <a:rPr lang="fr-FR" sz="2200" dirty="0" smtClean="0"/>
              <a:t>a partir </a:t>
            </a:r>
            <a:r>
              <a:rPr lang="fr-FR" sz="2200" dirty="0"/>
              <a:t>des tissus conjonctifs. Ces tumeurs peuvent se développer au niveau de n’importe </a:t>
            </a:r>
            <a:r>
              <a:rPr lang="fr-FR" sz="2200" dirty="0" smtClean="0"/>
              <a:t>quels organes </a:t>
            </a:r>
            <a:r>
              <a:rPr lang="fr-FR" sz="2200" dirty="0"/>
              <a:t>ou dans n'importe </a:t>
            </a:r>
            <a:r>
              <a:rPr lang="fr-FR" sz="2200" dirty="0" smtClean="0"/>
              <a:t>quels sites anatomiques.</a:t>
            </a:r>
          </a:p>
          <a:p>
            <a:pPr marL="0" indent="0">
              <a:buNone/>
            </a:pPr>
            <a:endParaRPr lang="fr-FR" sz="2200" dirty="0"/>
          </a:p>
          <a:p>
            <a:r>
              <a:rPr lang="fr-FR" sz="2200" dirty="0" smtClean="0"/>
              <a:t>Les </a:t>
            </a:r>
            <a:r>
              <a:rPr lang="fr-FR" sz="2200" dirty="0"/>
              <a:t>cellules cancéreuses apparaissent dans un tissu « de support » comme les os, la graisse ou les muscles. On parle d'</a:t>
            </a:r>
            <a:r>
              <a:rPr lang="fr-FR" sz="2200" b="1" dirty="0"/>
              <a:t>ostéosarcomes</a:t>
            </a:r>
            <a:r>
              <a:rPr lang="fr-FR" sz="2200" dirty="0"/>
              <a:t> (sarcomes des os), de </a:t>
            </a:r>
            <a:r>
              <a:rPr lang="fr-FR" sz="2200" b="1" dirty="0"/>
              <a:t>liposarcomes</a:t>
            </a:r>
            <a:r>
              <a:rPr lang="fr-FR" sz="2200" dirty="0"/>
              <a:t> (sarcomes des tissus graisseux) et de </a:t>
            </a:r>
            <a:r>
              <a:rPr lang="fr-FR" sz="2200" b="1" dirty="0"/>
              <a:t>rhabdomyosarcomes</a:t>
            </a:r>
            <a:r>
              <a:rPr lang="fr-FR" sz="2200" dirty="0"/>
              <a:t> (sarcomes des muscles striés</a:t>
            </a:r>
            <a:r>
              <a:rPr lang="fr-FR" sz="2200" dirty="0" smtClean="0"/>
              <a:t>).</a:t>
            </a:r>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3</a:t>
            </a:fld>
            <a:endParaRPr lang="fr-FR" dirty="0"/>
          </a:p>
        </p:txBody>
      </p:sp>
    </p:spTree>
    <p:extLst>
      <p:ext uri="{BB962C8B-B14F-4D97-AF65-F5344CB8AC3E}">
        <p14:creationId xmlns:p14="http://schemas.microsoft.com/office/powerpoint/2010/main" val="1637256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cap="all" dirty="0">
                <a:latin typeface="+mn-lt"/>
                <a:ea typeface="+mn-ea"/>
                <a:cs typeface="+mn-cs"/>
              </a:rPr>
              <a:t>classification</a:t>
            </a:r>
          </a:p>
        </p:txBody>
      </p:sp>
      <p:sp>
        <p:nvSpPr>
          <p:cNvPr id="3" name="Espace réservé du contenu 2"/>
          <p:cNvSpPr>
            <a:spLocks noGrp="1"/>
          </p:cNvSpPr>
          <p:nvPr>
            <p:ph idx="1"/>
          </p:nvPr>
        </p:nvSpPr>
        <p:spPr/>
        <p:txBody>
          <a:bodyPr>
            <a:normAutofit/>
          </a:bodyPr>
          <a:lstStyle/>
          <a:p>
            <a:endParaRPr lang="fr-FR" sz="2200" dirty="0" smtClean="0"/>
          </a:p>
          <a:p>
            <a:endParaRPr lang="fr-FR" sz="2200" dirty="0"/>
          </a:p>
          <a:p>
            <a:r>
              <a:rPr lang="fr-FR" sz="2200" dirty="0" smtClean="0"/>
              <a:t>Classification de l'OMS (2012) en deux classes : </a:t>
            </a:r>
            <a:r>
              <a:rPr lang="fr-FR" sz="2200" b="1" dirty="0" smtClean="0"/>
              <a:t>tissus mous </a:t>
            </a:r>
            <a:r>
              <a:rPr lang="fr-FR" sz="2200" dirty="0" smtClean="0"/>
              <a:t>et </a:t>
            </a:r>
            <a:r>
              <a:rPr lang="fr-FR" sz="2200" b="1" dirty="0" smtClean="0"/>
              <a:t>tissus osseux.</a:t>
            </a:r>
          </a:p>
          <a:p>
            <a:r>
              <a:rPr lang="fr-FR" sz="2200" dirty="0" smtClean="0"/>
              <a:t>Il </a:t>
            </a:r>
            <a:r>
              <a:rPr lang="fr-FR" sz="2200" dirty="0"/>
              <a:t>existe cependant une nouvelle classification faite à partir d’une anomalie génétique qui existe au sein de la tumeur et non chez le sujet qui permet </a:t>
            </a:r>
            <a:r>
              <a:rPr lang="fr-FR" sz="2200" dirty="0" smtClean="0"/>
              <a:t>d’adapter au mieux </a:t>
            </a:r>
            <a:r>
              <a:rPr lang="fr-FR" sz="2200" dirty="0"/>
              <a:t>les </a:t>
            </a:r>
            <a:r>
              <a:rPr lang="fr-FR" sz="2200" dirty="0" smtClean="0"/>
              <a:t>traitements. </a:t>
            </a:r>
          </a:p>
          <a:p>
            <a:r>
              <a:rPr lang="fr-FR" sz="2200" dirty="0" smtClean="0"/>
              <a:t>Les sarcomes sont classés en sous types moléculaires en fonction des anomalies moléculaires caractérisés à l’histologie.</a:t>
            </a:r>
            <a:endParaRPr lang="fr-FR" sz="2200" dirty="0"/>
          </a:p>
          <a:p>
            <a:endParaRPr lang="fr-FR" sz="2400" dirty="0"/>
          </a:p>
          <a:p>
            <a:pPr lvl="1"/>
            <a:endParaRPr lang="fr-FR" sz="2400"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4</a:t>
            </a:fld>
            <a:endParaRPr lang="fr-FR" dirty="0"/>
          </a:p>
        </p:txBody>
      </p:sp>
    </p:spTree>
    <p:extLst>
      <p:ext uri="{BB962C8B-B14F-4D97-AF65-F5344CB8AC3E}">
        <p14:creationId xmlns:p14="http://schemas.microsoft.com/office/powerpoint/2010/main" val="125226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cap="all" dirty="0">
                <a:latin typeface="+mn-lt"/>
                <a:ea typeface="+mn-ea"/>
                <a:cs typeface="+mn-cs"/>
              </a:rPr>
              <a:t>classification tissus mous</a:t>
            </a:r>
          </a:p>
        </p:txBody>
      </p:sp>
      <p:sp>
        <p:nvSpPr>
          <p:cNvPr id="3" name="Espace réservé du contenu 2"/>
          <p:cNvSpPr>
            <a:spLocks noGrp="1"/>
          </p:cNvSpPr>
          <p:nvPr>
            <p:ph sz="half" idx="4294967295"/>
          </p:nvPr>
        </p:nvSpPr>
        <p:spPr>
          <a:xfrm>
            <a:off x="0" y="1412776"/>
            <a:ext cx="9144000" cy="5112568"/>
          </a:xfrm>
        </p:spPr>
        <p:txBody>
          <a:bodyPr>
            <a:noAutofit/>
          </a:bodyPr>
          <a:lstStyle/>
          <a:p>
            <a:pPr lvl="1">
              <a:buFont typeface="Arial" panose="020B0604020202020204" pitchFamily="34" charset="0"/>
              <a:buChar char="•"/>
            </a:pPr>
            <a:endParaRPr lang="fr-FR" sz="2400" dirty="0" smtClean="0">
              <a:solidFill>
                <a:schemeClr val="tx2">
                  <a:lumMod val="75000"/>
                </a:schemeClr>
              </a:solidFill>
            </a:endParaRPr>
          </a:p>
          <a:p>
            <a:pPr lvl="1">
              <a:buFont typeface="Arial" panose="020B0604020202020204" pitchFamily="34" charset="0"/>
              <a:buChar char="•"/>
            </a:pPr>
            <a:endParaRPr lang="fr-FR" sz="2400" dirty="0">
              <a:solidFill>
                <a:schemeClr val="tx2">
                  <a:lumMod val="75000"/>
                </a:schemeClr>
              </a:solidFill>
            </a:endParaRPr>
          </a:p>
          <a:p>
            <a:pPr lvl="1">
              <a:buFont typeface="Arial" panose="020B0604020202020204" pitchFamily="34" charset="0"/>
              <a:buChar char="•"/>
            </a:pPr>
            <a:r>
              <a:rPr lang="fr-FR" sz="2200" dirty="0" smtClean="0">
                <a:solidFill>
                  <a:schemeClr val="tx2">
                    <a:lumMod val="75000"/>
                  </a:schemeClr>
                </a:solidFill>
              </a:rPr>
              <a:t>Tumeur adipocytaire </a:t>
            </a:r>
            <a:r>
              <a:rPr lang="fr-FR" sz="2200" dirty="0">
                <a:solidFill>
                  <a:schemeClr val="tx2">
                    <a:lumMod val="75000"/>
                  </a:schemeClr>
                </a:solidFill>
              </a:rPr>
              <a:t>; </a:t>
            </a:r>
            <a:r>
              <a:rPr lang="fr-FR" sz="2200" dirty="0" smtClean="0">
                <a:solidFill>
                  <a:schemeClr val="tx2">
                    <a:lumMod val="75000"/>
                  </a:schemeClr>
                </a:solidFill>
              </a:rPr>
              <a:t>fibroblastique </a:t>
            </a:r>
            <a:r>
              <a:rPr lang="fr-FR" sz="2200" dirty="0">
                <a:solidFill>
                  <a:schemeClr val="tx2">
                    <a:lumMod val="75000"/>
                  </a:schemeClr>
                </a:solidFill>
              </a:rPr>
              <a:t>et </a:t>
            </a:r>
            <a:r>
              <a:rPr lang="fr-FR" sz="2200" dirty="0" smtClean="0">
                <a:solidFill>
                  <a:schemeClr val="tx2">
                    <a:lumMod val="75000"/>
                  </a:schemeClr>
                </a:solidFill>
              </a:rPr>
              <a:t>myofibroblastique</a:t>
            </a:r>
            <a:r>
              <a:rPr lang="fr-FR" sz="2200" dirty="0">
                <a:solidFill>
                  <a:schemeClr val="tx2">
                    <a:lumMod val="75000"/>
                  </a:schemeClr>
                </a:solidFill>
              </a:rPr>
              <a:t>; </a:t>
            </a:r>
            <a:r>
              <a:rPr lang="fr-FR" sz="2200" dirty="0" smtClean="0">
                <a:solidFill>
                  <a:schemeClr val="tx2">
                    <a:lumMod val="75000"/>
                  </a:schemeClr>
                </a:solidFill>
              </a:rPr>
              <a:t>soi-disant fibrohistiocytaire; musculaire lisse/striée; </a:t>
            </a:r>
            <a:r>
              <a:rPr lang="fr-FR" sz="2200" dirty="0">
                <a:solidFill>
                  <a:schemeClr val="tx2">
                    <a:lumMod val="75000"/>
                  </a:schemeClr>
                </a:solidFill>
              </a:rPr>
              <a:t>péricitaire (périvasculaire</a:t>
            </a:r>
            <a:r>
              <a:rPr lang="fr-FR" sz="2200" dirty="0" smtClean="0">
                <a:solidFill>
                  <a:schemeClr val="tx2">
                    <a:lumMod val="75000"/>
                  </a:schemeClr>
                </a:solidFill>
              </a:rPr>
              <a:t>);  </a:t>
            </a:r>
            <a:r>
              <a:rPr lang="fr-FR" sz="2200" dirty="0">
                <a:solidFill>
                  <a:schemeClr val="tx2">
                    <a:lumMod val="75000"/>
                  </a:schemeClr>
                </a:solidFill>
              </a:rPr>
              <a:t>vasculaire tissus </a:t>
            </a:r>
            <a:r>
              <a:rPr lang="fr-FR" sz="2200" dirty="0" smtClean="0">
                <a:solidFill>
                  <a:schemeClr val="tx2">
                    <a:lumMod val="75000"/>
                  </a:schemeClr>
                </a:solidFill>
              </a:rPr>
              <a:t>mous; chondro osseuse; stromale gastro intestinale; des nerfs périphériques; tumeur </a:t>
            </a:r>
            <a:r>
              <a:rPr lang="fr-FR" sz="2200" dirty="0">
                <a:solidFill>
                  <a:schemeClr val="tx2">
                    <a:lumMod val="75000"/>
                  </a:schemeClr>
                </a:solidFill>
              </a:rPr>
              <a:t>à différenciation </a:t>
            </a:r>
            <a:r>
              <a:rPr lang="fr-FR" sz="2200" dirty="0" smtClean="0">
                <a:solidFill>
                  <a:schemeClr val="tx2">
                    <a:lumMod val="75000"/>
                  </a:schemeClr>
                </a:solidFill>
              </a:rPr>
              <a:t>incertaine et sarcome inclassé</a:t>
            </a:r>
            <a:r>
              <a:rPr lang="fr-FR" sz="2200" dirty="0">
                <a:solidFill>
                  <a:schemeClr val="tx2">
                    <a:lumMod val="75000"/>
                  </a:schemeClr>
                </a:solidFill>
              </a:rPr>
              <a:t>.</a:t>
            </a:r>
            <a:endParaRPr lang="fr-FR" sz="2200" dirty="0" smtClean="0">
              <a:solidFill>
                <a:schemeClr val="tx2">
                  <a:lumMod val="75000"/>
                </a:schemeClr>
              </a:solidFill>
            </a:endParaRPr>
          </a:p>
          <a:p>
            <a:pPr marL="457200" lvl="1" indent="0">
              <a:buNone/>
            </a:pPr>
            <a:endParaRPr lang="fr-FR" sz="2200" dirty="0" smtClean="0">
              <a:solidFill>
                <a:schemeClr val="tx2">
                  <a:lumMod val="75000"/>
                </a:schemeClr>
              </a:solidFill>
            </a:endParaRPr>
          </a:p>
          <a:p>
            <a:pPr lvl="1">
              <a:buFont typeface="Arial" panose="020B0604020202020204" pitchFamily="34" charset="0"/>
              <a:buChar char="•"/>
            </a:pPr>
            <a:r>
              <a:rPr lang="fr-FR" sz="2200" dirty="0">
                <a:solidFill>
                  <a:schemeClr val="tx2">
                    <a:lumMod val="75000"/>
                  </a:schemeClr>
                </a:solidFill>
              </a:rPr>
              <a:t>(chaque classe comprend des sous </a:t>
            </a:r>
            <a:r>
              <a:rPr lang="fr-FR" sz="2200" dirty="0" smtClean="0">
                <a:solidFill>
                  <a:schemeClr val="tx2">
                    <a:lumMod val="75000"/>
                  </a:schemeClr>
                </a:solidFill>
              </a:rPr>
              <a:t>classes : bénignes, intermédiaires </a:t>
            </a:r>
            <a:r>
              <a:rPr lang="fr-FR" sz="2200" dirty="0">
                <a:solidFill>
                  <a:schemeClr val="tx2">
                    <a:lumMod val="75000"/>
                  </a:schemeClr>
                </a:solidFill>
              </a:rPr>
              <a:t>et </a:t>
            </a:r>
            <a:r>
              <a:rPr lang="fr-FR" sz="2200" dirty="0" smtClean="0">
                <a:solidFill>
                  <a:schemeClr val="tx2">
                    <a:lumMod val="75000"/>
                  </a:schemeClr>
                </a:solidFill>
              </a:rPr>
              <a:t>malignes)</a:t>
            </a:r>
            <a:endParaRPr lang="fr-FR" sz="2200" dirty="0">
              <a:solidFill>
                <a:schemeClr val="tx2">
                  <a:lumMod val="75000"/>
                </a:schemeClr>
              </a:solidFill>
            </a:endParaRPr>
          </a:p>
          <a:p>
            <a:pPr lvl="1">
              <a:buFont typeface="Arial" panose="020B0604020202020204" pitchFamily="34" charset="0"/>
              <a:buChar char="•"/>
            </a:pPr>
            <a:endParaRPr lang="fr-FR" sz="2200" dirty="0" smtClean="0">
              <a:solidFill>
                <a:schemeClr val="tx2">
                  <a:lumMod val="75000"/>
                </a:schemeClr>
              </a:solidFill>
            </a:endParaRPr>
          </a:p>
          <a:p>
            <a:pPr marL="457200" lvl="1" indent="0">
              <a:buNone/>
            </a:pPr>
            <a:endParaRPr lang="fr-FR" sz="2200" dirty="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5</a:t>
            </a:fld>
            <a:endParaRPr lang="fr-FR" dirty="0"/>
          </a:p>
        </p:txBody>
      </p:sp>
    </p:spTree>
    <p:extLst>
      <p:ext uri="{BB962C8B-B14F-4D97-AF65-F5344CB8AC3E}">
        <p14:creationId xmlns:p14="http://schemas.microsoft.com/office/powerpoint/2010/main" val="3831942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1"/>
            <a:endParaRPr lang="fr-FR" sz="2000" dirty="0" smtClean="0">
              <a:solidFill>
                <a:schemeClr val="tx2">
                  <a:lumMod val="75000"/>
                </a:schemeClr>
              </a:solidFill>
            </a:endParaRPr>
          </a:p>
          <a:p>
            <a:pPr lvl="1"/>
            <a:r>
              <a:rPr lang="fr-FR" sz="2200" dirty="0" smtClean="0">
                <a:solidFill>
                  <a:schemeClr val="tx2">
                    <a:lumMod val="75000"/>
                  </a:schemeClr>
                </a:solidFill>
              </a:rPr>
              <a:t>Maladie rare représentant moins de 1% des cancers. (sarcome tissus mous)</a:t>
            </a:r>
          </a:p>
          <a:p>
            <a:pPr lvl="1"/>
            <a:r>
              <a:rPr lang="fr-FR" sz="2200" dirty="0" smtClean="0">
                <a:solidFill>
                  <a:schemeClr val="tx2">
                    <a:lumMod val="75000"/>
                  </a:schemeClr>
                </a:solidFill>
              </a:rPr>
              <a:t>Liposarcome, rhabdomyosarcome, histiocytome fibreux malin et synovialosarcome sont les plus fréquents.</a:t>
            </a:r>
          </a:p>
          <a:p>
            <a:pPr lvl="1"/>
            <a:r>
              <a:rPr lang="fr-FR" sz="2200" dirty="0" smtClean="0">
                <a:solidFill>
                  <a:schemeClr val="tx2">
                    <a:lumMod val="75000"/>
                  </a:schemeClr>
                </a:solidFill>
              </a:rPr>
              <a:t>Hommes et femmes sont atteints de façon égale.</a:t>
            </a:r>
            <a:br>
              <a:rPr lang="fr-FR" sz="2200" dirty="0" smtClean="0">
                <a:solidFill>
                  <a:schemeClr val="tx2">
                    <a:lumMod val="75000"/>
                  </a:schemeClr>
                </a:solidFill>
              </a:rPr>
            </a:br>
            <a:r>
              <a:rPr lang="fr-FR" sz="2200" dirty="0" smtClean="0">
                <a:solidFill>
                  <a:schemeClr val="tx2">
                    <a:lumMod val="75000"/>
                  </a:schemeClr>
                </a:solidFill>
              </a:rPr>
              <a:t>45% entre 20 et 60 ans 11% avant 20 ans.</a:t>
            </a:r>
          </a:p>
          <a:p>
            <a:pPr lvl="1"/>
            <a:r>
              <a:rPr lang="fr-FR" sz="2200" dirty="0" smtClean="0">
                <a:solidFill>
                  <a:schemeClr val="tx2">
                    <a:lumMod val="75000"/>
                  </a:schemeClr>
                </a:solidFill>
              </a:rPr>
              <a:t>Etiologie inconnue sauf situation particulière (ex: sarcome radio induits)</a:t>
            </a:r>
          </a:p>
        </p:txBody>
      </p:sp>
      <p:sp>
        <p:nvSpPr>
          <p:cNvPr id="2" name="Titre 1"/>
          <p:cNvSpPr>
            <a:spLocks noGrp="1"/>
          </p:cNvSpPr>
          <p:nvPr>
            <p:ph type="title"/>
          </p:nvPr>
        </p:nvSpPr>
        <p:spPr/>
        <p:txBody>
          <a:bodyPr>
            <a:normAutofit/>
          </a:bodyPr>
          <a:lstStyle/>
          <a:p>
            <a:r>
              <a:rPr lang="fr-FR" sz="3200" b="1" cap="all" dirty="0" smtClean="0">
                <a:latin typeface="+mn-lt"/>
                <a:ea typeface="+mn-ea"/>
                <a:cs typeface="+mn-cs"/>
              </a:rPr>
              <a:t>Chiffres des sarcomes des tissus mous</a:t>
            </a:r>
            <a:endParaRPr lang="fr-FR" sz="3200" b="1" cap="all" dirty="0">
              <a:latin typeface="+mn-lt"/>
              <a:ea typeface="+mn-ea"/>
              <a:cs typeface="+mn-cs"/>
            </a:endParaRPr>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6</a:t>
            </a:fld>
            <a:endParaRPr lang="fr-FR" dirty="0"/>
          </a:p>
        </p:txBody>
      </p:sp>
    </p:spTree>
    <p:extLst>
      <p:ext uri="{BB962C8B-B14F-4D97-AF65-F5344CB8AC3E}">
        <p14:creationId xmlns:p14="http://schemas.microsoft.com/office/powerpoint/2010/main" val="713390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cap="all" dirty="0" smtClean="0">
                <a:latin typeface="+mn-lt"/>
                <a:ea typeface="+mn-ea"/>
                <a:cs typeface="+mn-cs"/>
              </a:rPr>
              <a:t>Symptômes des sarcomes des tissus mous</a:t>
            </a:r>
            <a:endParaRPr lang="fr-FR" sz="3200" b="1" cap="all" dirty="0">
              <a:latin typeface="+mn-lt"/>
              <a:ea typeface="+mn-ea"/>
              <a:cs typeface="+mn-cs"/>
            </a:endParaRPr>
          </a:p>
        </p:txBody>
      </p:sp>
      <p:sp>
        <p:nvSpPr>
          <p:cNvPr id="3" name="Espace réservé du contenu 2"/>
          <p:cNvSpPr>
            <a:spLocks noGrp="1"/>
          </p:cNvSpPr>
          <p:nvPr>
            <p:ph idx="1"/>
          </p:nvPr>
        </p:nvSpPr>
        <p:spPr/>
        <p:txBody>
          <a:bodyPr>
            <a:normAutofit/>
          </a:bodyPr>
          <a:lstStyle/>
          <a:p>
            <a:pPr marL="0" indent="0">
              <a:buNone/>
            </a:pPr>
            <a:endParaRPr lang="fr-FR" sz="2400" dirty="0" smtClean="0"/>
          </a:p>
          <a:p>
            <a:pPr marL="0" indent="0">
              <a:buNone/>
            </a:pPr>
            <a:endParaRPr lang="fr-FR" sz="2400" dirty="0"/>
          </a:p>
          <a:p>
            <a:pPr marL="0" indent="0">
              <a:buNone/>
            </a:pPr>
            <a:r>
              <a:rPr lang="fr-FR" sz="2200" dirty="0" smtClean="0"/>
              <a:t>Découverte d’une masse (de volume croissant)</a:t>
            </a:r>
          </a:p>
          <a:p>
            <a:pPr marL="0" indent="0">
              <a:buNone/>
            </a:pPr>
            <a:r>
              <a:rPr lang="fr-FR" sz="2200" dirty="0" smtClean="0"/>
              <a:t>Modification d’une masse existante (lipome)</a:t>
            </a:r>
          </a:p>
          <a:p>
            <a:pPr marL="0" indent="0">
              <a:buNone/>
            </a:pPr>
            <a:r>
              <a:rPr lang="fr-FR" sz="2200" dirty="0" smtClean="0"/>
              <a:t>Faux hématome ou abcès </a:t>
            </a:r>
          </a:p>
          <a:p>
            <a:pPr marL="0" indent="0">
              <a:buNone/>
            </a:pPr>
            <a:r>
              <a:rPr lang="fr-FR" sz="2200" dirty="0" smtClean="0"/>
              <a:t>Résultat histologique inattendu</a:t>
            </a:r>
          </a:p>
          <a:p>
            <a:pPr marL="0" indent="0">
              <a:buNone/>
            </a:pPr>
            <a:r>
              <a:rPr lang="fr-FR" sz="2200" dirty="0" smtClean="0"/>
              <a:t>Découverte opératoire d’une lésion bénigne</a:t>
            </a:r>
          </a:p>
          <a:p>
            <a:pPr marL="0" indent="0">
              <a:buNone/>
            </a:pPr>
            <a:endParaRPr lang="fr-FR" sz="2400" dirty="0" smtClean="0"/>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7</a:t>
            </a:fld>
            <a:endParaRPr lang="fr-FR" dirty="0"/>
          </a:p>
        </p:txBody>
      </p:sp>
    </p:spTree>
    <p:extLst>
      <p:ext uri="{BB962C8B-B14F-4D97-AF65-F5344CB8AC3E}">
        <p14:creationId xmlns:p14="http://schemas.microsoft.com/office/powerpoint/2010/main" val="3637171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b="1" cap="all" dirty="0" smtClean="0">
                <a:latin typeface="+mn-lt"/>
                <a:ea typeface="+mn-ea"/>
                <a:cs typeface="+mn-cs"/>
              </a:rPr>
              <a:t>Diagnostic des sarcomes des tissus mous</a:t>
            </a:r>
            <a:r>
              <a:rPr lang="fr-FR" dirty="0" smtClean="0"/>
              <a:t>	</a:t>
            </a:r>
            <a:endParaRPr lang="fr-FR" dirty="0"/>
          </a:p>
        </p:txBody>
      </p:sp>
      <p:sp>
        <p:nvSpPr>
          <p:cNvPr id="3" name="Espace réservé du contenu 2"/>
          <p:cNvSpPr>
            <a:spLocks noGrp="1"/>
          </p:cNvSpPr>
          <p:nvPr>
            <p:ph idx="1"/>
          </p:nvPr>
        </p:nvSpPr>
        <p:spPr/>
        <p:txBody>
          <a:bodyPr>
            <a:normAutofit/>
          </a:bodyPr>
          <a:lstStyle/>
          <a:p>
            <a:r>
              <a:rPr lang="fr-FR" b="1" dirty="0" smtClean="0">
                <a:solidFill>
                  <a:schemeClr val="tx2">
                    <a:lumMod val="75000"/>
                  </a:schemeClr>
                </a:solidFill>
              </a:rPr>
              <a:t>Examen clinique </a:t>
            </a:r>
          </a:p>
          <a:p>
            <a:pPr lvl="1"/>
            <a:r>
              <a:rPr lang="fr-FR" sz="2000" dirty="0" smtClean="0">
                <a:solidFill>
                  <a:schemeClr val="tx2">
                    <a:lumMod val="75000"/>
                  </a:schemeClr>
                </a:solidFill>
              </a:rPr>
              <a:t>examens radiologiques, IRM +++ (extension) et radio conventionnelle (métastase 50% poumon)</a:t>
            </a:r>
          </a:p>
          <a:p>
            <a:pPr lvl="1"/>
            <a:r>
              <a:rPr lang="fr-FR" sz="2000" dirty="0" smtClean="0">
                <a:solidFill>
                  <a:schemeClr val="tx2">
                    <a:lumMod val="75000"/>
                  </a:schemeClr>
                </a:solidFill>
              </a:rPr>
              <a:t>Biopsie pour obtenir un diagnostic différentiel (tissus normal d’origine : musculaire, fibreux, adipeux…) évaluer le grade tumorale et l’extension</a:t>
            </a:r>
          </a:p>
          <a:p>
            <a:pPr lvl="1"/>
            <a:r>
              <a:rPr lang="fr-FR" sz="2000" dirty="0" smtClean="0">
                <a:solidFill>
                  <a:schemeClr val="tx2">
                    <a:lumMod val="75000"/>
                  </a:schemeClr>
                </a:solidFill>
              </a:rPr>
              <a:t>Grade 1 bien différencié</a:t>
            </a:r>
          </a:p>
          <a:p>
            <a:pPr lvl="1"/>
            <a:r>
              <a:rPr lang="fr-FR" sz="2000" dirty="0" smtClean="0">
                <a:solidFill>
                  <a:schemeClr val="tx2">
                    <a:lumMod val="75000"/>
                  </a:schemeClr>
                </a:solidFill>
              </a:rPr>
              <a:t>Grade 2 moyennement différencié</a:t>
            </a:r>
          </a:p>
          <a:p>
            <a:pPr lvl="1"/>
            <a:r>
              <a:rPr lang="fr-FR" sz="2000" dirty="0" smtClean="0">
                <a:solidFill>
                  <a:schemeClr val="tx2">
                    <a:lumMod val="75000"/>
                  </a:schemeClr>
                </a:solidFill>
              </a:rPr>
              <a:t>Grade 3 peu différencié </a:t>
            </a:r>
          </a:p>
          <a:p>
            <a:pPr lvl="1"/>
            <a:r>
              <a:rPr lang="fr-FR" sz="2000" dirty="0" smtClean="0">
                <a:solidFill>
                  <a:schemeClr val="tx2">
                    <a:lumMod val="75000"/>
                  </a:schemeClr>
                </a:solidFill>
              </a:rPr>
              <a:t>Le classement TNM défini la maladie </a:t>
            </a:r>
          </a:p>
          <a:p>
            <a:pPr lvl="1"/>
            <a:r>
              <a:rPr lang="fr-FR" sz="2000" dirty="0" smtClean="0">
                <a:solidFill>
                  <a:schemeClr val="tx2">
                    <a:lumMod val="75000"/>
                  </a:schemeClr>
                </a:solidFill>
              </a:rPr>
              <a:t>T1 &lt; 5 cm   T2 &gt;5 cm   T3 envahissement locorégional des os et/ou des axes vasculo</a:t>
            </a:r>
            <a:r>
              <a:rPr lang="fr-FR" sz="2000" dirty="0">
                <a:solidFill>
                  <a:schemeClr val="tx2">
                    <a:lumMod val="75000"/>
                  </a:schemeClr>
                </a:solidFill>
              </a:rPr>
              <a:t>-</a:t>
            </a:r>
            <a:r>
              <a:rPr lang="fr-FR" sz="2000" dirty="0" smtClean="0">
                <a:solidFill>
                  <a:schemeClr val="tx2">
                    <a:lumMod val="75000"/>
                  </a:schemeClr>
                </a:solidFill>
              </a:rPr>
              <a:t>nerveux majeurs</a:t>
            </a:r>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8</a:t>
            </a:fld>
            <a:endParaRPr lang="fr-FR" dirty="0"/>
          </a:p>
        </p:txBody>
      </p:sp>
    </p:spTree>
    <p:extLst>
      <p:ext uri="{BB962C8B-B14F-4D97-AF65-F5344CB8AC3E}">
        <p14:creationId xmlns:p14="http://schemas.microsoft.com/office/powerpoint/2010/main" val="3970497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1484784"/>
            <a:ext cx="9144000" cy="5256584"/>
          </a:xfrm>
        </p:spPr>
        <p:txBody>
          <a:bodyPr>
            <a:noAutofit/>
          </a:bodyPr>
          <a:lstStyle/>
          <a:p>
            <a:r>
              <a:rPr lang="fr-FR" sz="2000" b="1" dirty="0" smtClean="0"/>
              <a:t>Chirurgical:</a:t>
            </a:r>
          </a:p>
          <a:p>
            <a:pPr marL="0" indent="0">
              <a:buNone/>
            </a:pPr>
            <a:r>
              <a:rPr lang="fr-FR" sz="2000" dirty="0" smtClean="0"/>
              <a:t>Tumeurs superficielles : exérèse de toute la tumeur entourée d’un tissus microscopique sain</a:t>
            </a:r>
          </a:p>
          <a:p>
            <a:pPr marL="0" indent="0">
              <a:buNone/>
            </a:pPr>
            <a:r>
              <a:rPr lang="fr-FR" sz="2000" dirty="0" smtClean="0"/>
              <a:t>Tumeurs profondes : exérèse importante de tissus sains + tumeur en essayant de conserver au mieux l’anatomie si besoin radiothérapie complémentaire</a:t>
            </a:r>
          </a:p>
          <a:p>
            <a:pPr marL="0" indent="0">
              <a:buNone/>
            </a:pPr>
            <a:r>
              <a:rPr lang="fr-FR" sz="2000" dirty="0" smtClean="0"/>
              <a:t>Tumeur non opérable d’emblée : RCP avec plusieurs option en fonction de la tumeur</a:t>
            </a:r>
          </a:p>
          <a:p>
            <a:pPr lvl="3"/>
            <a:r>
              <a:rPr lang="fr-FR" dirty="0" smtClean="0"/>
              <a:t>	</a:t>
            </a:r>
            <a:r>
              <a:rPr lang="fr-FR" dirty="0" smtClean="0">
                <a:solidFill>
                  <a:schemeClr val="tx2">
                    <a:lumMod val="75000"/>
                  </a:schemeClr>
                </a:solidFill>
              </a:rPr>
              <a:t>Chimio pré opératoire</a:t>
            </a:r>
          </a:p>
          <a:p>
            <a:pPr lvl="3"/>
            <a:r>
              <a:rPr lang="fr-FR" dirty="0">
                <a:solidFill>
                  <a:schemeClr val="tx2">
                    <a:lumMod val="75000"/>
                  </a:schemeClr>
                </a:solidFill>
              </a:rPr>
              <a:t>	</a:t>
            </a:r>
            <a:r>
              <a:rPr lang="fr-FR" dirty="0" smtClean="0">
                <a:solidFill>
                  <a:schemeClr val="tx2">
                    <a:lumMod val="75000"/>
                  </a:schemeClr>
                </a:solidFill>
              </a:rPr>
              <a:t>Radiothérapie pré opératoire</a:t>
            </a:r>
            <a:endParaRPr lang="fr-FR" dirty="0">
              <a:solidFill>
                <a:schemeClr val="tx2">
                  <a:lumMod val="75000"/>
                </a:schemeClr>
              </a:solidFill>
            </a:endParaRPr>
          </a:p>
          <a:p>
            <a:pPr lvl="3"/>
            <a:r>
              <a:rPr lang="fr-FR" dirty="0" smtClean="0">
                <a:solidFill>
                  <a:schemeClr val="tx2">
                    <a:lumMod val="75000"/>
                  </a:schemeClr>
                </a:solidFill>
              </a:rPr>
              <a:t>    Association radio chimio pré opératoire</a:t>
            </a:r>
          </a:p>
          <a:p>
            <a:pPr marL="571500" indent="-457200"/>
            <a:r>
              <a:rPr lang="fr-FR" sz="2000" b="1" dirty="0" smtClean="0"/>
              <a:t>Radiothérapie :</a:t>
            </a:r>
          </a:p>
          <a:p>
            <a:pPr marL="114300" indent="0">
              <a:buNone/>
            </a:pPr>
            <a:r>
              <a:rPr lang="fr-FR" sz="2000" dirty="0" smtClean="0"/>
              <a:t>Dose de 50 gy minimum sur le volume et 60 gy pour les tumeurs de grade 3.</a:t>
            </a:r>
          </a:p>
          <a:p>
            <a:pPr marL="114300" indent="0">
              <a:buNone/>
            </a:pPr>
            <a:r>
              <a:rPr lang="fr-FR" sz="2000" dirty="0" smtClean="0"/>
              <a:t>Fractionnement : tous les jours  de 1,8 gy à 2gy (l’hypo fractionnement sont utilisés pour les traitements à viser palliatifs)</a:t>
            </a:r>
          </a:p>
          <a:p>
            <a:pPr marL="114300" indent="0">
              <a:buNone/>
            </a:pPr>
            <a:endParaRPr lang="fr-FR" sz="2000" dirty="0" smtClean="0"/>
          </a:p>
        </p:txBody>
      </p:sp>
      <p:sp>
        <p:nvSpPr>
          <p:cNvPr id="3" name="Titre 2"/>
          <p:cNvSpPr>
            <a:spLocks noGrp="1"/>
          </p:cNvSpPr>
          <p:nvPr>
            <p:ph type="title"/>
          </p:nvPr>
        </p:nvSpPr>
        <p:spPr>
          <a:xfrm>
            <a:off x="457200" y="274638"/>
            <a:ext cx="8229600" cy="634082"/>
          </a:xfrm>
        </p:spPr>
        <p:txBody>
          <a:bodyPr>
            <a:noAutofit/>
          </a:bodyPr>
          <a:lstStyle/>
          <a:p>
            <a:r>
              <a:rPr lang="fr-FR" sz="3200" b="1" cap="all" dirty="0" smtClean="0">
                <a:latin typeface="+mn-lt"/>
              </a:rPr>
              <a:t>Traitement des sarcomes des tissus mous</a:t>
            </a:r>
            <a:endParaRPr lang="fr-FR" sz="3200" b="1" cap="all" dirty="0">
              <a:latin typeface="+mn-lt"/>
            </a:endParaRPr>
          </a:p>
        </p:txBody>
      </p:sp>
      <p:sp>
        <p:nvSpPr>
          <p:cNvPr id="4" name="Espace réservé du numéro de diapositive 3"/>
          <p:cNvSpPr>
            <a:spLocks noGrp="1"/>
          </p:cNvSpPr>
          <p:nvPr>
            <p:ph type="sldNum" sz="quarter" idx="12"/>
          </p:nvPr>
        </p:nvSpPr>
        <p:spPr/>
        <p:txBody>
          <a:bodyPr/>
          <a:lstStyle/>
          <a:p>
            <a:fld id="{323D342C-46A7-435D-AD1A-ABFF6FDB5F9D}" type="slidenum">
              <a:rPr lang="fr-FR" smtClean="0"/>
              <a:t>9</a:t>
            </a:fld>
            <a:endParaRPr lang="fr-FR" dirty="0"/>
          </a:p>
        </p:txBody>
      </p:sp>
    </p:spTree>
    <p:extLst>
      <p:ext uri="{BB962C8B-B14F-4D97-AF65-F5344CB8AC3E}">
        <p14:creationId xmlns:p14="http://schemas.microsoft.com/office/powerpoint/2010/main" val="1917159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1633</Words>
  <Application>Microsoft Office PowerPoint</Application>
  <PresentationFormat>Affichage à l'écran (4:3)</PresentationFormat>
  <Paragraphs>275</Paragraphs>
  <Slides>26</Slides>
  <Notes>3</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LES SARCOMES</vt:lpstr>
      <vt:lpstr>SOMMAIRE</vt:lpstr>
      <vt:lpstr>Définition</vt:lpstr>
      <vt:lpstr>classification</vt:lpstr>
      <vt:lpstr>classification tissus mous</vt:lpstr>
      <vt:lpstr>Chiffres des sarcomes des tissus mous</vt:lpstr>
      <vt:lpstr>Symptômes des sarcomes des tissus mous</vt:lpstr>
      <vt:lpstr>Diagnostic des sarcomes des tissus mous </vt:lpstr>
      <vt:lpstr>Traitement des sarcomes des tissus mous</vt:lpstr>
      <vt:lpstr>Traitement des sarcomes des tissus mous 2</vt:lpstr>
      <vt:lpstr>TUMEURS STROMALES GASTRO INTESTINALES</vt:lpstr>
      <vt:lpstr>Les symptômes des gists</vt:lpstr>
      <vt:lpstr>Diagnostique et traitement des gists</vt:lpstr>
      <vt:lpstr>CLASSIFICATION TISSUS OSSEUX</vt:lpstr>
      <vt:lpstr>Chiffres des ostéosarcomes</vt:lpstr>
      <vt:lpstr>Symptômes des ostéosarcomes</vt:lpstr>
      <vt:lpstr>Tumeurs osseuses bénignes  </vt:lpstr>
      <vt:lpstr>Tumeurs osseuses primitives malignes  </vt:lpstr>
      <vt:lpstr>Tumeurs osseuses primitives malignes 2</vt:lpstr>
      <vt:lpstr>Tumeurs osseuses primitives malignes 3</vt:lpstr>
      <vt:lpstr>Tumeurs secondaires des os</vt:lpstr>
      <vt:lpstr>Tumeurs secondaires des os 2</vt:lpstr>
      <vt:lpstr>COMPRESSION MEDULLAIRE </vt:lpstr>
      <vt:lpstr>Conclusion</vt:lpstr>
      <vt:lpstr>Conclusion 2</vt:lpstr>
      <vt:lpstr>Présentation PowerPoint</vt:lpstr>
    </vt:vector>
  </TitlesOfParts>
  <Company>Centre Léon Bérard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dc:title>
  <dc:creator>BLANC Nathalie</dc:creator>
  <cp:lastModifiedBy>BOISBOUVIER Sophie</cp:lastModifiedBy>
  <cp:revision>62</cp:revision>
  <dcterms:created xsi:type="dcterms:W3CDTF">2015-06-23T13:48:26Z</dcterms:created>
  <dcterms:modified xsi:type="dcterms:W3CDTF">2017-04-21T09:16:04Z</dcterms:modified>
</cp:coreProperties>
</file>