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98" r:id="rId3"/>
    <p:sldId id="257" r:id="rId4"/>
    <p:sldId id="262" r:id="rId5"/>
    <p:sldId id="291" r:id="rId6"/>
    <p:sldId id="264" r:id="rId7"/>
    <p:sldId id="265" r:id="rId8"/>
    <p:sldId id="295" r:id="rId9"/>
    <p:sldId id="267" r:id="rId10"/>
    <p:sldId id="268" r:id="rId11"/>
    <p:sldId id="263" r:id="rId12"/>
    <p:sldId id="259" r:id="rId13"/>
    <p:sldId id="271" r:id="rId14"/>
    <p:sldId id="286" r:id="rId15"/>
    <p:sldId id="289" r:id="rId16"/>
    <p:sldId id="272" r:id="rId17"/>
    <p:sldId id="273" r:id="rId18"/>
    <p:sldId id="296" r:id="rId19"/>
    <p:sldId id="299" r:id="rId20"/>
    <p:sldId id="277" r:id="rId21"/>
    <p:sldId id="275" r:id="rId22"/>
    <p:sldId id="276" r:id="rId23"/>
    <p:sldId id="282" r:id="rId24"/>
    <p:sldId id="260" r:id="rId25"/>
    <p:sldId id="283" r:id="rId26"/>
    <p:sldId id="278" r:id="rId27"/>
    <p:sldId id="297" r:id="rId28"/>
    <p:sldId id="280" r:id="rId29"/>
    <p:sldId id="284" r:id="rId30"/>
    <p:sldId id="293" r:id="rId31"/>
    <p:sldId id="300" r:id="rId32"/>
    <p:sldId id="279" r:id="rId33"/>
    <p:sldId id="311" r:id="rId34"/>
    <p:sldId id="292" r:id="rId35"/>
    <p:sldId id="281" r:id="rId36"/>
    <p:sldId id="285" r:id="rId37"/>
    <p:sldId id="288" r:id="rId38"/>
    <p:sldId id="312" r:id="rId39"/>
    <p:sldId id="290" r:id="rId40"/>
    <p:sldId id="305" r:id="rId41"/>
    <p:sldId id="310" r:id="rId42"/>
    <p:sldId id="294" r:id="rId43"/>
    <p:sldId id="309" r:id="rId44"/>
    <p:sldId id="308" r:id="rId45"/>
    <p:sldId id="301" r:id="rId46"/>
    <p:sldId id="303" r:id="rId47"/>
    <p:sldId id="304" r:id="rId48"/>
    <p:sldId id="302" r:id="rId49"/>
    <p:sldId id="306" r:id="rId50"/>
    <p:sldId id="287" r:id="rId51"/>
    <p:sldId id="307" r:id="rId5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1860"/>
    <a:srgbClr val="2C426C"/>
    <a:srgbClr val="499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13" autoAdjust="0"/>
    <p:restoredTop sz="94629" autoAdjust="0"/>
  </p:normalViewPr>
  <p:slideViewPr>
    <p:cSldViewPr>
      <p:cViewPr varScale="1">
        <p:scale>
          <a:sx n="111" d="100"/>
          <a:sy n="111" d="100"/>
        </p:scale>
        <p:origin x="-1932"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9E5CF4-4604-40CD-9703-4EB48734BF5A}" type="datetimeFigureOut">
              <a:rPr lang="fr-FR" smtClean="0"/>
              <a:t>04/01/2019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549539-A326-4852-AE05-D4F899E3844F}" type="slidenum">
              <a:rPr lang="fr-FR" smtClean="0"/>
              <a:t>‹N°›</a:t>
            </a:fld>
            <a:endParaRPr lang="fr-FR"/>
          </a:p>
        </p:txBody>
      </p:sp>
    </p:spTree>
    <p:extLst>
      <p:ext uri="{BB962C8B-B14F-4D97-AF65-F5344CB8AC3E}">
        <p14:creationId xmlns:p14="http://schemas.microsoft.com/office/powerpoint/2010/main" val="4293506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21" name="Titre 20"/>
          <p:cNvSpPr>
            <a:spLocks noGrp="1"/>
          </p:cNvSpPr>
          <p:nvPr>
            <p:ph type="title"/>
          </p:nvPr>
        </p:nvSpPr>
        <p:spPr>
          <a:xfrm>
            <a:off x="395536" y="2636912"/>
            <a:ext cx="8229600" cy="1143000"/>
          </a:xfrm>
        </p:spPr>
        <p:txBody>
          <a:bodyPr>
            <a:normAutofit/>
          </a:bodyPr>
          <a:lstStyle>
            <a:lvl1pPr>
              <a:defRPr sz="5400" b="0"/>
            </a:lvl1pPr>
          </a:lstStyle>
          <a:p>
            <a:r>
              <a:rPr lang="fr-FR" dirty="0" smtClean="0"/>
              <a:t>Modifiez le style du titre</a:t>
            </a:r>
            <a:endParaRPr lang="fr-FR" dirty="0"/>
          </a:p>
        </p:txBody>
      </p:sp>
      <p:sp>
        <p:nvSpPr>
          <p:cNvPr id="23" name="Rectangle 22"/>
          <p:cNvSpPr/>
          <p:nvPr userDrawn="1"/>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userDrawn="1"/>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461" y="186399"/>
            <a:ext cx="1970591" cy="1082362"/>
          </a:xfrm>
          <a:prstGeom prst="rect">
            <a:avLst/>
          </a:prstGeom>
        </p:spPr>
      </p:pic>
    </p:spTree>
    <p:extLst>
      <p:ext uri="{BB962C8B-B14F-4D97-AF65-F5344CB8AC3E}">
        <p14:creationId xmlns:p14="http://schemas.microsoft.com/office/powerpoint/2010/main" val="5256266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E199C4-5593-45E2-9217-3C7E4C1A519C}" type="datetimeFigureOut">
              <a:rPr lang="fr-FR" smtClean="0"/>
              <a:t>04/01/2019</a:t>
            </a:fld>
            <a:endParaRPr lang="fr-FR"/>
          </a:p>
        </p:txBody>
      </p:sp>
      <p:sp>
        <p:nvSpPr>
          <p:cNvPr id="6" name="Espace réservé du numéro de diapositive 5"/>
          <p:cNvSpPr>
            <a:spLocks noGrp="1"/>
          </p:cNvSpPr>
          <p:nvPr>
            <p:ph type="sldNum" sz="quarter" idx="12"/>
          </p:nvPr>
        </p:nvSpPr>
        <p:spPr>
          <a:xfrm>
            <a:off x="3635896" y="6342781"/>
            <a:ext cx="2133600" cy="365125"/>
          </a:xfrm>
          <a:prstGeom prst="rect">
            <a:avLst/>
          </a:prstGeom>
        </p:spPr>
        <p:txBody>
          <a:bodyPr/>
          <a:lstStyle/>
          <a:p>
            <a:fld id="{323D342C-46A7-435D-AD1A-ABFF6FDB5F9D}" type="slidenum">
              <a:rPr lang="fr-FR" smtClean="0"/>
              <a:t>‹N°›</a:t>
            </a:fld>
            <a:endParaRPr lang="fr-FR"/>
          </a:p>
        </p:txBody>
      </p:sp>
      <p:grpSp>
        <p:nvGrpSpPr>
          <p:cNvPr id="7" name="Groupe 6"/>
          <p:cNvGrpSpPr/>
          <p:nvPr userDrawn="1"/>
        </p:nvGrpSpPr>
        <p:grpSpPr>
          <a:xfrm>
            <a:off x="179512" y="186398"/>
            <a:ext cx="8795263" cy="6508143"/>
            <a:chOff x="179512" y="186398"/>
            <a:chExt cx="8795263" cy="6508143"/>
          </a:xfrm>
        </p:grpSpPr>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874758"/>
              <a:ext cx="1522455" cy="819783"/>
            </a:xfrm>
            <a:prstGeom prst="rect">
              <a:avLst/>
            </a:prstGeom>
          </p:spPr>
        </p:pic>
        <p:sp>
          <p:nvSpPr>
            <p:cNvPr id="9" name="Rectangle 8"/>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6774508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4E199C4-5593-45E2-9217-3C7E4C1A519C}" type="datetimeFigureOut">
              <a:rPr lang="fr-FR" smtClean="0"/>
              <a:t>04/01/2019</a:t>
            </a:fld>
            <a:endParaRPr lang="fr-FR"/>
          </a:p>
        </p:txBody>
      </p:sp>
      <p:sp>
        <p:nvSpPr>
          <p:cNvPr id="6" name="Espace réservé du numéro de diapositive 5"/>
          <p:cNvSpPr>
            <a:spLocks noGrp="1"/>
          </p:cNvSpPr>
          <p:nvPr>
            <p:ph type="sldNum" sz="quarter" idx="12"/>
          </p:nvPr>
        </p:nvSpPr>
        <p:spPr>
          <a:xfrm>
            <a:off x="3734696" y="6334835"/>
            <a:ext cx="2133600" cy="365125"/>
          </a:xfrm>
          <a:prstGeom prst="rect">
            <a:avLst/>
          </a:prstGeom>
        </p:spPr>
        <p:txBody>
          <a:bodyPr/>
          <a:lstStyle/>
          <a:p>
            <a:fld id="{323D342C-46A7-435D-AD1A-ABFF6FDB5F9D}" type="slidenum">
              <a:rPr lang="fr-FR" smtClean="0"/>
              <a:t>‹N°›</a:t>
            </a:fld>
            <a:endParaRPr lang="fr-FR"/>
          </a:p>
        </p:txBody>
      </p:sp>
    </p:spTree>
    <p:extLst>
      <p:ext uri="{BB962C8B-B14F-4D97-AF65-F5344CB8AC3E}">
        <p14:creationId xmlns:p14="http://schemas.microsoft.com/office/powerpoint/2010/main" val="361676679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C4E199C4-5593-45E2-9217-3C7E4C1A519C}" type="datetimeFigureOut">
              <a:rPr lang="fr-FR" smtClean="0"/>
              <a:t>04/01/2019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323D342C-46A7-435D-AD1A-ABFF6FDB5F9D}" type="slidenum">
              <a:rPr lang="fr-FR" smtClean="0"/>
              <a:t>‹N°›</a:t>
            </a:fld>
            <a:endParaRPr lang="fr-FR"/>
          </a:p>
        </p:txBody>
      </p:sp>
      <p:sp>
        <p:nvSpPr>
          <p:cNvPr id="12" name="Titre 1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7340392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4E199C4-5593-45E2-9217-3C7E4C1A519C}" type="datetimeFigureOut">
              <a:rPr lang="fr-FR" smtClean="0"/>
              <a:t>04/01/2019</a:t>
            </a:fld>
            <a:endParaRPr lang="fr-FR"/>
          </a:p>
        </p:txBody>
      </p:sp>
      <p:sp>
        <p:nvSpPr>
          <p:cNvPr id="6" name="Espace réservé du numéro de diapositive 5"/>
          <p:cNvSpPr>
            <a:spLocks noGrp="1"/>
          </p:cNvSpPr>
          <p:nvPr>
            <p:ph type="sldNum" sz="quarter" idx="12"/>
          </p:nvPr>
        </p:nvSpPr>
        <p:spPr>
          <a:xfrm>
            <a:off x="3707904" y="6356350"/>
            <a:ext cx="2133600" cy="365125"/>
          </a:xfrm>
          <a:prstGeom prst="rect">
            <a:avLst/>
          </a:prstGeom>
        </p:spPr>
        <p:txBody>
          <a:bodyPr/>
          <a:lstStyle/>
          <a:p>
            <a:fld id="{323D342C-46A7-435D-AD1A-ABFF6FDB5F9D}" type="slidenum">
              <a:rPr lang="fr-FR" smtClean="0"/>
              <a:t>‹N°›</a:t>
            </a:fld>
            <a:endParaRPr lang="fr-FR"/>
          </a:p>
        </p:txBody>
      </p:sp>
    </p:spTree>
    <p:extLst>
      <p:ext uri="{BB962C8B-B14F-4D97-AF65-F5344CB8AC3E}">
        <p14:creationId xmlns:p14="http://schemas.microsoft.com/office/powerpoint/2010/main" val="15616602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4E199C4-5593-45E2-9217-3C7E4C1A519C}" type="datetimeFigureOut">
              <a:rPr lang="fr-FR" smtClean="0"/>
              <a:t>04/01/2019</a:t>
            </a:fld>
            <a:endParaRPr lang="fr-FR"/>
          </a:p>
        </p:txBody>
      </p:sp>
      <p:sp>
        <p:nvSpPr>
          <p:cNvPr id="7" name="Espace réservé du numéro de diapositive 6"/>
          <p:cNvSpPr>
            <a:spLocks noGrp="1"/>
          </p:cNvSpPr>
          <p:nvPr>
            <p:ph type="sldNum" sz="quarter" idx="12"/>
          </p:nvPr>
        </p:nvSpPr>
        <p:spPr>
          <a:xfrm>
            <a:off x="3707904" y="6356350"/>
            <a:ext cx="2133600" cy="365125"/>
          </a:xfrm>
          <a:prstGeom prst="rect">
            <a:avLst/>
          </a:prstGeom>
        </p:spPr>
        <p:txBody>
          <a:bodyPr/>
          <a:lstStyle/>
          <a:p>
            <a:fld id="{323D342C-46A7-435D-AD1A-ABFF6FDB5F9D}" type="slidenum">
              <a:rPr lang="fr-FR" smtClean="0"/>
              <a:t>‹N°›</a:t>
            </a:fld>
            <a:endParaRPr lang="fr-FR"/>
          </a:p>
        </p:txBody>
      </p:sp>
      <p:grpSp>
        <p:nvGrpSpPr>
          <p:cNvPr id="8" name="Groupe 7"/>
          <p:cNvGrpSpPr/>
          <p:nvPr userDrawn="1"/>
        </p:nvGrpSpPr>
        <p:grpSpPr>
          <a:xfrm>
            <a:off x="179512" y="186398"/>
            <a:ext cx="8795263" cy="6508143"/>
            <a:chOff x="179512" y="186398"/>
            <a:chExt cx="8795263" cy="6508143"/>
          </a:xfrm>
        </p:grpSpPr>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874758"/>
              <a:ext cx="1522455" cy="819783"/>
            </a:xfrm>
            <a:prstGeom prst="rect">
              <a:avLst/>
            </a:prstGeom>
          </p:spPr>
        </p:pic>
        <p:sp>
          <p:nvSpPr>
            <p:cNvPr id="10" name="Rectangle 9"/>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5738557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4E199C4-5593-45E2-9217-3C7E4C1A519C}" type="datetimeFigureOut">
              <a:rPr lang="fr-FR" smtClean="0"/>
              <a:t>04/01/2019</a:t>
            </a:fld>
            <a:endParaRPr lang="fr-FR"/>
          </a:p>
        </p:txBody>
      </p:sp>
      <p:sp>
        <p:nvSpPr>
          <p:cNvPr id="9" name="Espace réservé du numéro de diapositive 8"/>
          <p:cNvSpPr>
            <a:spLocks noGrp="1"/>
          </p:cNvSpPr>
          <p:nvPr>
            <p:ph type="sldNum" sz="quarter" idx="12"/>
          </p:nvPr>
        </p:nvSpPr>
        <p:spPr>
          <a:xfrm>
            <a:off x="3635896" y="6356350"/>
            <a:ext cx="2133600" cy="365125"/>
          </a:xfrm>
          <a:prstGeom prst="rect">
            <a:avLst/>
          </a:prstGeom>
        </p:spPr>
        <p:txBody>
          <a:bodyPr/>
          <a:lstStyle/>
          <a:p>
            <a:fld id="{323D342C-46A7-435D-AD1A-ABFF6FDB5F9D}" type="slidenum">
              <a:rPr lang="fr-FR" smtClean="0"/>
              <a:t>‹N°›</a:t>
            </a:fld>
            <a:endParaRPr lang="fr-FR"/>
          </a:p>
        </p:txBody>
      </p:sp>
    </p:spTree>
    <p:extLst>
      <p:ext uri="{BB962C8B-B14F-4D97-AF65-F5344CB8AC3E}">
        <p14:creationId xmlns:p14="http://schemas.microsoft.com/office/powerpoint/2010/main" val="27325579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4E199C4-5593-45E2-9217-3C7E4C1A519C}" type="datetimeFigureOut">
              <a:rPr lang="fr-FR" smtClean="0"/>
              <a:t>04/01/2019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323D342C-46A7-435D-AD1A-ABFF6FDB5F9D}" type="slidenum">
              <a:rPr lang="fr-FR" smtClean="0"/>
              <a:t>‹N°›</a:t>
            </a:fld>
            <a:endParaRPr lang="fr-FR"/>
          </a:p>
        </p:txBody>
      </p:sp>
      <p:grpSp>
        <p:nvGrpSpPr>
          <p:cNvPr id="6" name="Groupe 5"/>
          <p:cNvGrpSpPr/>
          <p:nvPr userDrawn="1"/>
        </p:nvGrpSpPr>
        <p:grpSpPr>
          <a:xfrm>
            <a:off x="179512" y="186398"/>
            <a:ext cx="8795263" cy="6508143"/>
            <a:chOff x="179512" y="186398"/>
            <a:chExt cx="8795263" cy="6508143"/>
          </a:xfrm>
        </p:grpSpPr>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874758"/>
              <a:ext cx="1522455" cy="819783"/>
            </a:xfrm>
            <a:prstGeom prst="rect">
              <a:avLst/>
            </a:prstGeom>
          </p:spPr>
        </p:pic>
        <p:sp>
          <p:nvSpPr>
            <p:cNvPr id="8" name="Rectangle 7"/>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2815516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4E199C4-5593-45E2-9217-3C7E4C1A519C}" type="datetimeFigureOut">
              <a:rPr lang="fr-FR" smtClean="0"/>
              <a:t>04/01/2019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323D342C-46A7-435D-AD1A-ABFF6FDB5F9D}" type="slidenum">
              <a:rPr lang="fr-FR" smtClean="0"/>
              <a:t>‹N°›</a:t>
            </a:fld>
            <a:endParaRPr lang="fr-FR"/>
          </a:p>
        </p:txBody>
      </p:sp>
      <p:grpSp>
        <p:nvGrpSpPr>
          <p:cNvPr id="5" name="Groupe 4"/>
          <p:cNvGrpSpPr/>
          <p:nvPr userDrawn="1"/>
        </p:nvGrpSpPr>
        <p:grpSpPr>
          <a:xfrm>
            <a:off x="179512" y="186398"/>
            <a:ext cx="8795263" cy="6508143"/>
            <a:chOff x="179512" y="186398"/>
            <a:chExt cx="8795263" cy="6508143"/>
          </a:xfrm>
        </p:grpSpPr>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874758"/>
              <a:ext cx="1522455" cy="819783"/>
            </a:xfrm>
            <a:prstGeom prst="rect">
              <a:avLst/>
            </a:prstGeom>
          </p:spPr>
        </p:pic>
        <p:sp>
          <p:nvSpPr>
            <p:cNvPr id="7" name="Rectangle 6"/>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6981855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4E199C4-5593-45E2-9217-3C7E4C1A519C}" type="datetimeFigureOut">
              <a:rPr lang="fr-FR" smtClean="0"/>
              <a:t>04/01/2019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323D342C-46A7-435D-AD1A-ABFF6FDB5F9D}" type="slidenum">
              <a:rPr lang="fr-FR" smtClean="0"/>
              <a:t>‹N°›</a:t>
            </a:fld>
            <a:endParaRPr lang="fr-FR"/>
          </a:p>
        </p:txBody>
      </p:sp>
      <p:grpSp>
        <p:nvGrpSpPr>
          <p:cNvPr id="8" name="Groupe 7"/>
          <p:cNvGrpSpPr/>
          <p:nvPr userDrawn="1"/>
        </p:nvGrpSpPr>
        <p:grpSpPr>
          <a:xfrm>
            <a:off x="179512" y="186398"/>
            <a:ext cx="8795263" cy="6508143"/>
            <a:chOff x="179512" y="186398"/>
            <a:chExt cx="8795263" cy="6508143"/>
          </a:xfrm>
        </p:grpSpPr>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874758"/>
              <a:ext cx="1522455" cy="819783"/>
            </a:xfrm>
            <a:prstGeom prst="rect">
              <a:avLst/>
            </a:prstGeom>
          </p:spPr>
        </p:pic>
        <p:sp>
          <p:nvSpPr>
            <p:cNvPr id="10" name="Rectangle 9"/>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32820261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4E199C4-5593-45E2-9217-3C7E4C1A519C}" type="datetimeFigureOut">
              <a:rPr lang="fr-FR" smtClean="0"/>
              <a:t>04/01/2019</a:t>
            </a:fld>
            <a:endParaRPr lang="fr-FR"/>
          </a:p>
        </p:txBody>
      </p:sp>
      <p:sp>
        <p:nvSpPr>
          <p:cNvPr id="7" name="Espace réservé du numéro de diapositive 6"/>
          <p:cNvSpPr>
            <a:spLocks noGrp="1"/>
          </p:cNvSpPr>
          <p:nvPr>
            <p:ph type="sldNum" sz="quarter" idx="12"/>
          </p:nvPr>
        </p:nvSpPr>
        <p:spPr>
          <a:xfrm>
            <a:off x="3635896" y="6356350"/>
            <a:ext cx="2133600" cy="365125"/>
          </a:xfrm>
          <a:prstGeom prst="rect">
            <a:avLst/>
          </a:prstGeom>
        </p:spPr>
        <p:txBody>
          <a:bodyPr/>
          <a:lstStyle/>
          <a:p>
            <a:fld id="{323D342C-46A7-435D-AD1A-ABFF6FDB5F9D}" type="slidenum">
              <a:rPr lang="fr-FR" smtClean="0"/>
              <a:t>‹N°›</a:t>
            </a:fld>
            <a:endParaRPr lang="fr-FR"/>
          </a:p>
        </p:txBody>
      </p:sp>
      <p:grpSp>
        <p:nvGrpSpPr>
          <p:cNvPr id="8" name="Groupe 7"/>
          <p:cNvGrpSpPr/>
          <p:nvPr userDrawn="1"/>
        </p:nvGrpSpPr>
        <p:grpSpPr>
          <a:xfrm>
            <a:off x="179512" y="186398"/>
            <a:ext cx="8795263" cy="6508143"/>
            <a:chOff x="179512" y="186398"/>
            <a:chExt cx="8795263" cy="6508143"/>
          </a:xfrm>
        </p:grpSpPr>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320" y="5874758"/>
              <a:ext cx="1522455" cy="819783"/>
            </a:xfrm>
            <a:prstGeom prst="rect">
              <a:avLst/>
            </a:prstGeom>
          </p:spPr>
        </p:pic>
        <p:sp>
          <p:nvSpPr>
            <p:cNvPr id="10" name="Rectangle 9"/>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80224525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1494656"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199C4-5593-45E2-9217-3C7E4C1A519C}" type="datetimeFigureOut">
              <a:rPr lang="fr-FR" smtClean="0"/>
              <a:t>04/01/2019</a:t>
            </a:fld>
            <a:endParaRPr lang="fr-FR"/>
          </a:p>
        </p:txBody>
      </p:sp>
      <p:sp>
        <p:nvSpPr>
          <p:cNvPr id="5" name="Espace réservé du pied de page 4"/>
          <p:cNvSpPr>
            <a:spLocks noGrp="1"/>
          </p:cNvSpPr>
          <p:nvPr>
            <p:ph type="ftr" sz="quarter" idx="3"/>
          </p:nvPr>
        </p:nvSpPr>
        <p:spPr>
          <a:xfrm>
            <a:off x="3764632"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E56E4F7-0657-4C7D-88B4-034BC5EAC9C0}" type="slidenum">
              <a:rPr lang="fr-FR" smtClean="0"/>
              <a:t>‹N°›</a:t>
            </a:fld>
            <a:endParaRPr lang="fr-FR" dirty="0"/>
          </a:p>
        </p:txBody>
      </p:sp>
      <p:sp>
        <p:nvSpPr>
          <p:cNvPr id="21" name="Rectangle 20"/>
          <p:cNvSpPr/>
          <p:nvPr/>
        </p:nvSpPr>
        <p:spPr>
          <a:xfrm>
            <a:off x="8316416" y="186398"/>
            <a:ext cx="504056" cy="144016"/>
          </a:xfrm>
          <a:prstGeom prst="rect">
            <a:avLst/>
          </a:prstGeom>
          <a:solidFill>
            <a:srgbClr val="B418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179512" y="6525344"/>
            <a:ext cx="504056" cy="144016"/>
          </a:xfrm>
          <a:prstGeom prst="rect">
            <a:avLst/>
          </a:prstGeom>
          <a:solidFill>
            <a:srgbClr val="499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23"/>
          <p:cNvCxnSpPr/>
          <p:nvPr userDrawn="1"/>
        </p:nvCxnSpPr>
        <p:spPr>
          <a:xfrm>
            <a:off x="431540" y="1412776"/>
            <a:ext cx="8316924" cy="0"/>
          </a:xfrm>
          <a:prstGeom prst="line">
            <a:avLst/>
          </a:prstGeom>
          <a:ln w="3175">
            <a:solidFill>
              <a:srgbClr val="2C426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704038" y="6084449"/>
            <a:ext cx="1224756" cy="672707"/>
          </a:xfrm>
          <a:prstGeom prst="rect">
            <a:avLst/>
          </a:prstGeom>
        </p:spPr>
      </p:pic>
    </p:spTree>
    <p:extLst>
      <p:ext uri="{BB962C8B-B14F-4D97-AF65-F5344CB8AC3E}">
        <p14:creationId xmlns:p14="http://schemas.microsoft.com/office/powerpoint/2010/main" val="1757944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2C426C"/>
          </a:solidFill>
          <a:latin typeface="+mj-lt"/>
          <a:ea typeface="+mj-ea"/>
          <a:cs typeface="+mj-cs"/>
        </a:defRPr>
      </a:lvl1pPr>
    </p:titleStyle>
    <p:bodyStyle>
      <a:lvl1pPr marL="342900" indent="-342900" algn="l" defTabSz="914400" rtl="0" eaLnBrk="1" latinLnBrk="0" hangingPunct="1">
        <a:spcBef>
          <a:spcPct val="20000"/>
        </a:spcBef>
        <a:buClr>
          <a:srgbClr val="B41860"/>
        </a:buClr>
        <a:buFont typeface="Arial" panose="020B0604020202020204" pitchFamily="34" charset="0"/>
        <a:buChar char="•"/>
        <a:defRPr sz="3200" kern="1200">
          <a:solidFill>
            <a:srgbClr val="2C426C"/>
          </a:solidFill>
          <a:latin typeface="+mn-lt"/>
          <a:ea typeface="+mn-ea"/>
          <a:cs typeface="+mn-cs"/>
        </a:defRPr>
      </a:lvl1pPr>
      <a:lvl2pPr marL="742950" indent="-285750" algn="l" defTabSz="914400" rtl="0" eaLnBrk="1" latinLnBrk="0" hangingPunct="1">
        <a:spcBef>
          <a:spcPct val="20000"/>
        </a:spcBef>
        <a:buClr>
          <a:srgbClr val="B41860"/>
        </a:buClr>
        <a:buFont typeface="Arial" panose="020B0604020202020204" pitchFamily="34" charset="0"/>
        <a:buChar char="–"/>
        <a:defRPr sz="2800" kern="1200">
          <a:solidFill>
            <a:srgbClr val="499CE1"/>
          </a:solidFill>
          <a:latin typeface="+mn-lt"/>
          <a:ea typeface="+mn-ea"/>
          <a:cs typeface="+mn-cs"/>
        </a:defRPr>
      </a:lvl2pPr>
      <a:lvl3pPr marL="1143000" indent="-228600" algn="l" defTabSz="914400" rtl="0" eaLnBrk="1" latinLnBrk="0" hangingPunct="1">
        <a:spcBef>
          <a:spcPct val="20000"/>
        </a:spcBef>
        <a:buClr>
          <a:srgbClr val="B41860"/>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B41860"/>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4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normAutofit/>
          </a:bodyPr>
          <a:lstStyle/>
          <a:p>
            <a:r>
              <a:rPr lang="fr-FR" sz="5400" dirty="0" smtClean="0">
                <a:solidFill>
                  <a:srgbClr val="2C426C"/>
                </a:solidFill>
              </a:rPr>
              <a:t>LE FOIE</a:t>
            </a:r>
            <a:endParaRPr lang="fr-FR" sz="5400" dirty="0">
              <a:solidFill>
                <a:srgbClr val="2C426C"/>
              </a:solidFill>
            </a:endParaRPr>
          </a:p>
        </p:txBody>
      </p:sp>
      <p:sp>
        <p:nvSpPr>
          <p:cNvPr id="3" name="Sous-titre 2"/>
          <p:cNvSpPr>
            <a:spLocks noGrp="1"/>
          </p:cNvSpPr>
          <p:nvPr>
            <p:ph type="subTitle" idx="1"/>
          </p:nvPr>
        </p:nvSpPr>
        <p:spPr/>
        <p:txBody>
          <a:bodyPr>
            <a:normAutofit/>
          </a:bodyPr>
          <a:lstStyle/>
          <a:p>
            <a:r>
              <a:rPr lang="fr-FR" sz="1200" b="1" dirty="0" smtClean="0">
                <a:solidFill>
                  <a:schemeClr val="tx2">
                    <a:lumMod val="60000"/>
                    <a:lumOff val="40000"/>
                  </a:schemeClr>
                </a:solidFill>
              </a:rPr>
              <a:t>		</a:t>
            </a:r>
          </a:p>
          <a:p>
            <a:endParaRPr lang="fr-FR" sz="1200" b="1" dirty="0">
              <a:solidFill>
                <a:schemeClr val="tx2">
                  <a:lumMod val="60000"/>
                  <a:lumOff val="40000"/>
                </a:schemeClr>
              </a:solidFill>
            </a:endParaRPr>
          </a:p>
          <a:p>
            <a:endParaRPr lang="fr-FR" sz="1200" b="1" dirty="0" smtClean="0">
              <a:solidFill>
                <a:schemeClr val="tx2">
                  <a:lumMod val="60000"/>
                  <a:lumOff val="40000"/>
                </a:schemeClr>
              </a:solidFill>
            </a:endParaRPr>
          </a:p>
          <a:p>
            <a:endParaRPr lang="fr-FR" sz="1200" b="1" dirty="0">
              <a:solidFill>
                <a:schemeClr val="tx2">
                  <a:lumMod val="60000"/>
                  <a:lumOff val="40000"/>
                </a:schemeClr>
              </a:solidFill>
            </a:endParaRPr>
          </a:p>
          <a:p>
            <a:pPr algn="r"/>
            <a:endParaRPr lang="fr-FR" sz="1200" b="1" dirty="0" smtClean="0">
              <a:solidFill>
                <a:schemeClr val="tx2">
                  <a:lumMod val="60000"/>
                  <a:lumOff val="40000"/>
                </a:schemeClr>
              </a:solidFill>
            </a:endParaRPr>
          </a:p>
          <a:p>
            <a:pPr algn="r"/>
            <a:r>
              <a:rPr lang="fr-FR" sz="1200" b="1" dirty="0">
                <a:solidFill>
                  <a:schemeClr val="tx2">
                    <a:lumMod val="60000"/>
                    <a:lumOff val="40000"/>
                  </a:schemeClr>
                </a:solidFill>
              </a:rPr>
              <a:t>	</a:t>
            </a:r>
            <a:r>
              <a:rPr lang="fr-FR" sz="1200" b="1" dirty="0" smtClean="0">
                <a:solidFill>
                  <a:schemeClr val="tx2">
                    <a:lumMod val="60000"/>
                    <a:lumOff val="40000"/>
                  </a:schemeClr>
                </a:solidFill>
              </a:rPr>
              <a:t>		</a:t>
            </a:r>
            <a:r>
              <a:rPr lang="fr-FR" sz="1600" b="1" dirty="0" smtClean="0">
                <a:solidFill>
                  <a:schemeClr val="tx2">
                    <a:lumMod val="60000"/>
                    <a:lumOff val="40000"/>
                  </a:schemeClr>
                </a:solidFill>
              </a:rPr>
              <a:t>Aline GOTTE, M.E.R. en radiothérapie</a:t>
            </a:r>
          </a:p>
          <a:p>
            <a:pPr algn="r"/>
            <a:r>
              <a:rPr lang="fr-FR" sz="1600" b="1" dirty="0" smtClean="0">
                <a:solidFill>
                  <a:schemeClr val="tx2">
                    <a:lumMod val="60000"/>
                    <a:lumOff val="40000"/>
                  </a:schemeClr>
                </a:solidFill>
              </a:rPr>
              <a:t>					Décembre 2018</a:t>
            </a:r>
            <a:endParaRPr lang="fr-FR" sz="1600" b="1" dirty="0">
              <a:solidFill>
                <a:schemeClr val="tx2">
                  <a:lumMod val="60000"/>
                  <a:lumOff val="40000"/>
                </a:schemeClr>
              </a:solidFill>
            </a:endParaRPr>
          </a:p>
        </p:txBody>
      </p:sp>
    </p:spTree>
    <p:extLst>
      <p:ext uri="{BB962C8B-B14F-4D97-AF65-F5344CB8AC3E}">
        <p14:creationId xmlns:p14="http://schemas.microsoft.com/office/powerpoint/2010/main" val="12930171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fr-FR" sz="2400" dirty="0"/>
              <a:t>	</a:t>
            </a:r>
            <a:r>
              <a:rPr lang="fr-FR" sz="2700" dirty="0"/>
              <a:t>- </a:t>
            </a:r>
            <a:r>
              <a:rPr lang="fr-FR" sz="2700" b="1" u="sng" dirty="0"/>
              <a:t>fabrication des protéines </a:t>
            </a:r>
            <a:r>
              <a:rPr lang="fr-FR" sz="2700" dirty="0"/>
              <a:t>qui contribuent à la coagulation du sang (arrêt des saignements</a:t>
            </a:r>
            <a:r>
              <a:rPr lang="fr-FR" sz="2700" dirty="0" smtClean="0"/>
              <a:t>). </a:t>
            </a:r>
            <a:r>
              <a:rPr lang="fr-FR" sz="2700" dirty="0"/>
              <a:t>	</a:t>
            </a:r>
            <a:endParaRPr lang="fr-FR" sz="2700" dirty="0" smtClean="0"/>
          </a:p>
          <a:p>
            <a:pPr marL="0" indent="0">
              <a:buNone/>
            </a:pPr>
            <a:r>
              <a:rPr lang="fr-FR" sz="2700" dirty="0"/>
              <a:t>	</a:t>
            </a:r>
            <a:r>
              <a:rPr lang="fr-FR" sz="2700" dirty="0" smtClean="0"/>
              <a:t>- </a:t>
            </a:r>
            <a:r>
              <a:rPr lang="fr-FR" sz="2700" b="1" u="sng" dirty="0"/>
              <a:t>nettoie le sang</a:t>
            </a:r>
            <a:r>
              <a:rPr lang="fr-FR" sz="2700" dirty="0"/>
              <a:t> des éléments nocifs ( résidus de médicaments, déchets de l’organisme). </a:t>
            </a:r>
          </a:p>
          <a:p>
            <a:pPr marL="0" indent="0">
              <a:buNone/>
            </a:pPr>
            <a:r>
              <a:rPr lang="fr-FR" sz="2700" dirty="0"/>
              <a:t>	- </a:t>
            </a:r>
            <a:r>
              <a:rPr lang="fr-FR" sz="2700" b="1" u="sng" dirty="0"/>
              <a:t>régulation de certaines substances </a:t>
            </a:r>
            <a:r>
              <a:rPr lang="fr-FR" sz="2700" dirty="0"/>
              <a:t>chimiques naturellement présentes dans le corps comme le </a:t>
            </a:r>
            <a:r>
              <a:rPr lang="fr-FR" sz="2700" dirty="0" smtClean="0"/>
              <a:t>cholestérol.</a:t>
            </a:r>
            <a:endParaRPr lang="fr-FR" sz="2700" dirty="0"/>
          </a:p>
          <a:p>
            <a:pPr marL="0" indent="0">
              <a:buNone/>
            </a:pPr>
            <a:endParaRPr lang="fr-FR" dirty="0"/>
          </a:p>
        </p:txBody>
      </p:sp>
      <p:sp>
        <p:nvSpPr>
          <p:cNvPr id="3" name="Titre 2"/>
          <p:cNvSpPr>
            <a:spLocks noGrp="1"/>
          </p:cNvSpPr>
          <p:nvPr>
            <p:ph type="title"/>
          </p:nvPr>
        </p:nvSpPr>
        <p:spPr/>
        <p:txBody>
          <a:bodyPr/>
          <a:lstStyle/>
          <a:p>
            <a:r>
              <a:rPr lang="fr-FR" dirty="0"/>
              <a:t>FONCTIONNEMENT</a:t>
            </a:r>
          </a:p>
        </p:txBody>
      </p:sp>
    </p:spTree>
    <p:extLst>
      <p:ext uri="{BB962C8B-B14F-4D97-AF65-F5344CB8AC3E}">
        <p14:creationId xmlns:p14="http://schemas.microsoft.com/office/powerpoint/2010/main" val="3010669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FONCTIONNEMENT</a:t>
            </a:r>
          </a:p>
        </p:txBody>
      </p:sp>
      <p:sp>
        <p:nvSpPr>
          <p:cNvPr id="5" name="Espace réservé du contenu 4"/>
          <p:cNvSpPr>
            <a:spLocks noGrp="1"/>
          </p:cNvSpPr>
          <p:nvPr>
            <p:ph idx="1"/>
          </p:nvPr>
        </p:nvSpPr>
        <p:spPr/>
        <p:txBody>
          <a:bodyPr>
            <a:normAutofit/>
          </a:bodyPr>
          <a:lstStyle/>
          <a:p>
            <a:pPr marL="0" indent="0">
              <a:buNone/>
            </a:pPr>
            <a:r>
              <a:rPr lang="fr-FR" sz="2700" dirty="0" smtClean="0"/>
              <a:t>Le </a:t>
            </a:r>
            <a:r>
              <a:rPr lang="fr-FR" sz="2700" dirty="0"/>
              <a:t>foie est un organe </a:t>
            </a:r>
            <a:r>
              <a:rPr lang="fr-FR" sz="2700" b="1" dirty="0"/>
              <a:t>indispensable</a:t>
            </a:r>
            <a:r>
              <a:rPr lang="fr-FR" sz="2700" dirty="0"/>
              <a:t> à la vie. Un quart de son volume seulement est nécessaire pour faire fonctionner le corps normalement. Il possède d’importantes capacités de </a:t>
            </a:r>
            <a:r>
              <a:rPr lang="fr-FR" sz="2700" b="1" dirty="0"/>
              <a:t>régénération</a:t>
            </a:r>
            <a:r>
              <a:rPr lang="fr-FR" sz="2700" dirty="0"/>
              <a:t>. En cas d’ablation ou de destruction d’une partie du foie, de nouvelles cellules se fabriquent rapidement et permettent au foie restant de grossir et de retrouver la taille d’un foie </a:t>
            </a:r>
            <a:r>
              <a:rPr lang="fr-FR" sz="2700" dirty="0" smtClean="0"/>
              <a:t>entier.</a:t>
            </a:r>
            <a:endParaRPr lang="fr-FR" sz="2700" dirty="0"/>
          </a:p>
          <a:p>
            <a:r>
              <a:rPr lang="fr-FR" sz="2700" dirty="0"/>
              <a:t>Cette possibilité est réduite dans un foie atteint de cirrhose.</a:t>
            </a:r>
          </a:p>
          <a:p>
            <a:endParaRPr lang="fr-FR" i="1" u="sng" dirty="0"/>
          </a:p>
        </p:txBody>
      </p:sp>
    </p:spTree>
    <p:extLst>
      <p:ext uri="{BB962C8B-B14F-4D97-AF65-F5344CB8AC3E}">
        <p14:creationId xmlns:p14="http://schemas.microsoft.com/office/powerpoint/2010/main" val="4087250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fr-FR" u="sng" dirty="0" smtClean="0"/>
              <a:t>Tumeurs bénignes </a:t>
            </a:r>
            <a:r>
              <a:rPr lang="fr-FR" dirty="0" smtClean="0"/>
              <a:t>: souvent détectées par hasard, sans aucuns symptômes présents. Elles ne nécessitent généralement aucune intervention. (hémangiome, kyste, hyperplasie nodulaire, adénome)</a:t>
            </a:r>
          </a:p>
          <a:p>
            <a:r>
              <a:rPr lang="fr-FR" u="sng" dirty="0" smtClean="0"/>
              <a:t>Cancers primitifs </a:t>
            </a:r>
            <a:r>
              <a:rPr lang="fr-FR" dirty="0" smtClean="0"/>
              <a:t>: </a:t>
            </a:r>
          </a:p>
          <a:p>
            <a:pPr lvl="1"/>
            <a:r>
              <a:rPr lang="fr-FR" dirty="0" smtClean="0">
                <a:solidFill>
                  <a:srgbClr val="2C426C"/>
                </a:solidFill>
              </a:rPr>
              <a:t>carcinome hépatocellulaire (hépato carcinome)</a:t>
            </a:r>
          </a:p>
          <a:p>
            <a:pPr lvl="1"/>
            <a:r>
              <a:rPr lang="fr-FR" dirty="0" smtClean="0">
                <a:solidFill>
                  <a:srgbClr val="2C426C"/>
                </a:solidFill>
              </a:rPr>
              <a:t>Cholangiocarcinome (cellules des voies biliaires)</a:t>
            </a:r>
          </a:p>
          <a:p>
            <a:pPr lvl="1"/>
            <a:r>
              <a:rPr lang="fr-FR" dirty="0" smtClean="0">
                <a:solidFill>
                  <a:srgbClr val="2C426C"/>
                </a:solidFill>
              </a:rPr>
              <a:t>Hémangioendothéliome épithéloïde ( cellules des vaisseaux sanguins)</a:t>
            </a:r>
          </a:p>
          <a:p>
            <a:r>
              <a:rPr lang="fr-FR" u="sng" dirty="0" smtClean="0"/>
              <a:t>Cancers secondaires </a:t>
            </a:r>
            <a:r>
              <a:rPr lang="fr-FR" dirty="0" smtClean="0"/>
              <a:t>: métastases de cancers localisés dans sein, poumon, rein, ovaires, colon…</a:t>
            </a:r>
          </a:p>
          <a:p>
            <a:pPr marL="457200" lvl="1" indent="0">
              <a:buNone/>
            </a:pPr>
            <a:r>
              <a:rPr lang="fr-FR" dirty="0" smtClean="0"/>
              <a:t>         </a:t>
            </a:r>
            <a:r>
              <a:rPr lang="fr-FR" i="1" dirty="0" smtClean="0">
                <a:solidFill>
                  <a:srgbClr val="2C426C"/>
                </a:solidFill>
              </a:rPr>
              <a:t>le cancer du foie métastase au niveau des : poumons, os, ganglions, cerveau, surrénales.</a:t>
            </a:r>
            <a:endParaRPr lang="fr-FR" i="1" dirty="0">
              <a:solidFill>
                <a:srgbClr val="2C426C"/>
              </a:solidFill>
            </a:endParaRPr>
          </a:p>
        </p:txBody>
      </p:sp>
      <p:sp>
        <p:nvSpPr>
          <p:cNvPr id="3" name="Titre 2"/>
          <p:cNvSpPr>
            <a:spLocks noGrp="1"/>
          </p:cNvSpPr>
          <p:nvPr>
            <p:ph type="title"/>
          </p:nvPr>
        </p:nvSpPr>
        <p:spPr/>
        <p:txBody>
          <a:bodyPr>
            <a:normAutofit fontScale="90000"/>
          </a:bodyPr>
          <a:lstStyle/>
          <a:p>
            <a:r>
              <a:rPr lang="fr-FR" smtClean="0"/>
              <a:t>LES DIFFERENTS TYPES DE CANCERS</a:t>
            </a:r>
            <a:endParaRPr lang="fr-FR" dirty="0"/>
          </a:p>
        </p:txBody>
      </p:sp>
      <p:sp>
        <p:nvSpPr>
          <p:cNvPr id="4" name="Flèche droite 3"/>
          <p:cNvSpPr/>
          <p:nvPr/>
        </p:nvSpPr>
        <p:spPr>
          <a:xfrm>
            <a:off x="899592" y="5312515"/>
            <a:ext cx="524362" cy="2112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762804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700" dirty="0" smtClean="0"/>
              <a:t>Il représente 90% des cancers primitifs. Il se développe à partir des </a:t>
            </a:r>
            <a:r>
              <a:rPr lang="fr-FR" sz="2700" b="1" dirty="0" smtClean="0"/>
              <a:t>hépatocytes</a:t>
            </a:r>
            <a:r>
              <a:rPr lang="fr-FR" sz="2700" dirty="0" smtClean="0"/>
              <a:t> et apparait le plus souvent sur un foie endommagé par une maladie (type </a:t>
            </a:r>
            <a:r>
              <a:rPr lang="fr-FR" sz="2700" b="1" dirty="0" smtClean="0"/>
              <a:t>cirrhose</a:t>
            </a:r>
            <a:r>
              <a:rPr lang="fr-FR" sz="2700" dirty="0" smtClean="0"/>
              <a:t> alcoolique ou infectieuse).</a:t>
            </a:r>
          </a:p>
          <a:p>
            <a:r>
              <a:rPr lang="fr-FR" sz="2700" dirty="0" smtClean="0"/>
              <a:t>Le C.H.C. sur foie totalement sain est exceptionnel.</a:t>
            </a:r>
          </a:p>
          <a:p>
            <a:r>
              <a:rPr lang="fr-FR" sz="2700" dirty="0" smtClean="0"/>
              <a:t>5è cancer dans le monde, 3è cause de mortalité/cancer.</a:t>
            </a:r>
            <a:endParaRPr lang="fr-FR" sz="2700" dirty="0"/>
          </a:p>
        </p:txBody>
      </p:sp>
      <p:sp>
        <p:nvSpPr>
          <p:cNvPr id="3" name="Titre 2"/>
          <p:cNvSpPr>
            <a:spLocks noGrp="1"/>
          </p:cNvSpPr>
          <p:nvPr>
            <p:ph type="title"/>
          </p:nvPr>
        </p:nvSpPr>
        <p:spPr/>
        <p:txBody>
          <a:bodyPr>
            <a:normAutofit/>
          </a:bodyPr>
          <a:lstStyle/>
          <a:p>
            <a:r>
              <a:rPr lang="fr-FR" dirty="0" smtClean="0"/>
              <a:t>Le carcinome hépatocellulaire</a:t>
            </a:r>
            <a:endParaRPr lang="fr-FR" sz="3100" dirty="0"/>
          </a:p>
        </p:txBody>
      </p:sp>
    </p:spTree>
    <p:extLst>
      <p:ext uri="{BB962C8B-B14F-4D97-AF65-F5344CB8AC3E}">
        <p14:creationId xmlns:p14="http://schemas.microsoft.com/office/powerpoint/2010/main" val="1765593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700" dirty="0" smtClean="0"/>
              <a:t>7 à 8 fois moins fréquent que C.H.C.</a:t>
            </a:r>
          </a:p>
          <a:p>
            <a:r>
              <a:rPr lang="fr-FR" sz="2700" dirty="0" smtClean="0"/>
              <a:t>Développement à partir des canaux biliaires</a:t>
            </a:r>
          </a:p>
          <a:p>
            <a:r>
              <a:rPr lang="fr-FR" sz="2700" dirty="0" smtClean="0"/>
              <a:t>Facteurs de risques : inflammations biliaires chroniques</a:t>
            </a:r>
          </a:p>
          <a:p>
            <a:r>
              <a:rPr lang="fr-FR" sz="2700" dirty="0" smtClean="0"/>
              <a:t>Souvent découverte tardive, suite douleur, augmentation volume, ictère</a:t>
            </a:r>
            <a:endParaRPr lang="fr-FR" sz="2700" dirty="0"/>
          </a:p>
        </p:txBody>
      </p:sp>
      <p:sp>
        <p:nvSpPr>
          <p:cNvPr id="3" name="Titre 2"/>
          <p:cNvSpPr>
            <a:spLocks noGrp="1"/>
          </p:cNvSpPr>
          <p:nvPr>
            <p:ph type="title"/>
          </p:nvPr>
        </p:nvSpPr>
        <p:spPr/>
        <p:txBody>
          <a:bodyPr/>
          <a:lstStyle/>
          <a:p>
            <a:r>
              <a:rPr lang="fr-FR" dirty="0" smtClean="0"/>
              <a:t>Le </a:t>
            </a:r>
            <a:r>
              <a:rPr lang="fr-FR" dirty="0" err="1" smtClean="0"/>
              <a:t>cholangiocarcinome</a:t>
            </a:r>
            <a:endParaRPr lang="fr-FR" dirty="0"/>
          </a:p>
        </p:txBody>
      </p:sp>
    </p:spTree>
    <p:extLst>
      <p:ext uri="{BB962C8B-B14F-4D97-AF65-F5344CB8AC3E}">
        <p14:creationId xmlns:p14="http://schemas.microsoft.com/office/powerpoint/2010/main" val="3510379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fr-FR" sz="2800" dirty="0" smtClean="0"/>
              <a:t>Métastases </a:t>
            </a:r>
            <a:r>
              <a:rPr lang="fr-FR" sz="2800" dirty="0"/>
              <a:t>de cancers localisés dans sein, poumon, rein, ovaires, colon…</a:t>
            </a:r>
          </a:p>
          <a:p>
            <a:pPr marL="0" indent="0">
              <a:buNone/>
            </a:pPr>
            <a:r>
              <a:rPr lang="fr-FR" sz="2700" dirty="0" smtClean="0"/>
              <a:t>Exérèse chirurgicale des métastases localisées dans le foie = meilleure survie à long terme.</a:t>
            </a:r>
          </a:p>
          <a:p>
            <a:pPr marL="0" indent="0">
              <a:buNone/>
            </a:pPr>
            <a:r>
              <a:rPr lang="fr-FR" sz="2700" dirty="0" smtClean="0"/>
              <a:t>Après chimiothérapie si bonne réponse.</a:t>
            </a:r>
          </a:p>
          <a:p>
            <a:pPr marL="0" indent="0">
              <a:buNone/>
            </a:pPr>
            <a:r>
              <a:rPr lang="fr-FR" sz="2700" dirty="0" smtClean="0"/>
              <a:t>Destruction locale (radiofréquence/cryothérapie) lorsque la chirurgie n’est pas réalisable.</a:t>
            </a:r>
            <a:endParaRPr lang="fr-FR" sz="2700" dirty="0"/>
          </a:p>
        </p:txBody>
      </p:sp>
      <p:sp>
        <p:nvSpPr>
          <p:cNvPr id="3" name="Titre 2"/>
          <p:cNvSpPr>
            <a:spLocks noGrp="1"/>
          </p:cNvSpPr>
          <p:nvPr>
            <p:ph type="title"/>
          </p:nvPr>
        </p:nvSpPr>
        <p:spPr/>
        <p:txBody>
          <a:bodyPr/>
          <a:lstStyle/>
          <a:p>
            <a:r>
              <a:rPr lang="fr-FR" dirty="0" smtClean="0"/>
              <a:t>Les métastases hépatiques</a:t>
            </a:r>
            <a:endParaRPr lang="fr-FR" dirty="0"/>
          </a:p>
        </p:txBody>
      </p:sp>
    </p:spTree>
    <p:extLst>
      <p:ext uri="{BB962C8B-B14F-4D97-AF65-F5344CB8AC3E}">
        <p14:creationId xmlns:p14="http://schemas.microsoft.com/office/powerpoint/2010/main" val="4025657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p:txBody>
          <a:bodyPr>
            <a:normAutofit/>
          </a:bodyPr>
          <a:lstStyle/>
          <a:p>
            <a:r>
              <a:rPr lang="fr-FR" sz="2700" dirty="0" smtClean="0"/>
              <a:t>La </a:t>
            </a:r>
            <a:r>
              <a:rPr lang="fr-FR" sz="2700" b="1" dirty="0" smtClean="0"/>
              <a:t>cirrhose</a:t>
            </a:r>
            <a:r>
              <a:rPr lang="fr-FR" sz="2700" dirty="0" smtClean="0"/>
              <a:t> est </a:t>
            </a:r>
            <a:r>
              <a:rPr lang="fr-FR" sz="2700" dirty="0"/>
              <a:t>le premier facteur de risque pour le C.H.C.</a:t>
            </a:r>
          </a:p>
          <a:p>
            <a:r>
              <a:rPr lang="fr-FR" sz="2700" dirty="0" smtClean="0"/>
              <a:t>C’est une </a:t>
            </a:r>
            <a:r>
              <a:rPr lang="fr-FR" sz="2700" b="1" dirty="0" smtClean="0"/>
              <a:t>altération progressive et irréversible</a:t>
            </a:r>
            <a:r>
              <a:rPr lang="fr-FR" sz="2700" dirty="0" smtClean="0"/>
              <a:t> du fonctionnement hépatique. Cette maladie est le résultat d’une </a:t>
            </a:r>
            <a:r>
              <a:rPr lang="fr-FR" sz="2700" b="1" dirty="0" smtClean="0"/>
              <a:t>inflammation chronique </a:t>
            </a:r>
            <a:r>
              <a:rPr lang="fr-FR" sz="2700" dirty="0" smtClean="0"/>
              <a:t>du tissu hépatique, d’origine </a:t>
            </a:r>
            <a:r>
              <a:rPr lang="fr-FR" sz="2700" b="1" dirty="0" smtClean="0"/>
              <a:t>infectieuse</a:t>
            </a:r>
            <a:r>
              <a:rPr lang="fr-FR" sz="2700" dirty="0" smtClean="0"/>
              <a:t>, </a:t>
            </a:r>
            <a:r>
              <a:rPr lang="fr-FR" sz="2700" b="1" dirty="0" smtClean="0"/>
              <a:t>comportementale</a:t>
            </a:r>
            <a:r>
              <a:rPr lang="fr-FR" sz="2700" dirty="0" smtClean="0"/>
              <a:t> ou </a:t>
            </a:r>
            <a:r>
              <a:rPr lang="fr-FR" sz="2700" b="1" dirty="0" smtClean="0"/>
              <a:t>génétique</a:t>
            </a:r>
            <a:r>
              <a:rPr lang="fr-FR" sz="2700" dirty="0" smtClean="0"/>
              <a:t>. L’inflammation conduit à la formation d’un </a:t>
            </a:r>
            <a:r>
              <a:rPr lang="fr-FR" sz="2700" b="1" dirty="0" smtClean="0"/>
              <a:t>tissu fibreux</a:t>
            </a:r>
            <a:r>
              <a:rPr lang="fr-FR" sz="2700" dirty="0" smtClean="0"/>
              <a:t> qui envahit peu à peu le foie.</a:t>
            </a:r>
          </a:p>
        </p:txBody>
      </p:sp>
      <p:sp>
        <p:nvSpPr>
          <p:cNvPr id="4" name="Titre 3"/>
          <p:cNvSpPr>
            <a:spLocks noGrp="1"/>
          </p:cNvSpPr>
          <p:nvPr>
            <p:ph type="title"/>
          </p:nvPr>
        </p:nvSpPr>
        <p:spPr/>
        <p:txBody>
          <a:bodyPr/>
          <a:lstStyle/>
          <a:p>
            <a:r>
              <a:rPr lang="fr-FR" dirty="0" smtClean="0"/>
              <a:t>FACTEURS DE RISQUES</a:t>
            </a:r>
            <a:endParaRPr lang="fr-FR" dirty="0"/>
          </a:p>
        </p:txBody>
      </p:sp>
    </p:spTree>
    <p:extLst>
      <p:ext uri="{BB962C8B-B14F-4D97-AF65-F5344CB8AC3E}">
        <p14:creationId xmlns:p14="http://schemas.microsoft.com/office/powerpoint/2010/main" val="89397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sz="3000" dirty="0" smtClean="0"/>
              <a:t>Les facteurs de risques de la cirrhose:</a:t>
            </a:r>
          </a:p>
          <a:p>
            <a:pPr lvl="1"/>
            <a:r>
              <a:rPr lang="fr-FR" u="sng" dirty="0" smtClean="0">
                <a:solidFill>
                  <a:srgbClr val="2C426C"/>
                </a:solidFill>
              </a:rPr>
              <a:t>Les virus de l’hépatite B et C:</a:t>
            </a:r>
            <a:r>
              <a:rPr lang="fr-FR" dirty="0" smtClean="0">
                <a:solidFill>
                  <a:srgbClr val="2C426C"/>
                </a:solidFill>
              </a:rPr>
              <a:t> peuvent entrainer une infection chronique </a:t>
            </a:r>
          </a:p>
          <a:p>
            <a:pPr lvl="1"/>
            <a:r>
              <a:rPr lang="fr-FR" u="sng" dirty="0" smtClean="0">
                <a:solidFill>
                  <a:srgbClr val="2C426C"/>
                </a:solidFill>
              </a:rPr>
              <a:t>L’alcool:</a:t>
            </a:r>
            <a:r>
              <a:rPr lang="fr-FR" dirty="0" smtClean="0">
                <a:solidFill>
                  <a:srgbClr val="2C426C"/>
                </a:solidFill>
              </a:rPr>
              <a:t> accumulation de graisse, ce risque existe à partir de 3 à 4 verres/jour pour la femme et de 5 verres/jour chez l’homme</a:t>
            </a:r>
          </a:p>
          <a:p>
            <a:pPr lvl="1"/>
            <a:r>
              <a:rPr lang="fr-FR" u="sng" dirty="0" smtClean="0">
                <a:solidFill>
                  <a:srgbClr val="2C426C"/>
                </a:solidFill>
              </a:rPr>
              <a:t>Le tabac</a:t>
            </a:r>
          </a:p>
          <a:p>
            <a:pPr lvl="1"/>
            <a:r>
              <a:rPr lang="fr-FR" u="sng" dirty="0">
                <a:solidFill>
                  <a:srgbClr val="2C426C"/>
                </a:solidFill>
              </a:rPr>
              <a:t>La stéatose hépatique non alcoolique:</a:t>
            </a:r>
            <a:r>
              <a:rPr lang="fr-FR" dirty="0">
                <a:solidFill>
                  <a:srgbClr val="2C426C"/>
                </a:solidFill>
              </a:rPr>
              <a:t> essentiellement chez les personnes en surpoids, </a:t>
            </a:r>
            <a:endParaRPr lang="fr-FR" dirty="0" smtClean="0">
              <a:solidFill>
                <a:srgbClr val="2C426C"/>
              </a:solidFill>
            </a:endParaRPr>
          </a:p>
          <a:p>
            <a:pPr lvl="1"/>
            <a:r>
              <a:rPr lang="fr-FR" u="sng" dirty="0" smtClean="0">
                <a:solidFill>
                  <a:srgbClr val="2C426C"/>
                </a:solidFill>
              </a:rPr>
              <a:t>Hémochromatose </a:t>
            </a:r>
            <a:r>
              <a:rPr lang="fr-FR" u="sng" dirty="0">
                <a:solidFill>
                  <a:srgbClr val="2C426C"/>
                </a:solidFill>
              </a:rPr>
              <a:t>héréditaire :</a:t>
            </a:r>
            <a:r>
              <a:rPr lang="fr-FR" dirty="0">
                <a:solidFill>
                  <a:srgbClr val="2C426C"/>
                </a:solidFill>
              </a:rPr>
              <a:t> stockage excessif de fer. </a:t>
            </a:r>
          </a:p>
          <a:p>
            <a:pPr lvl="1"/>
            <a:endParaRPr lang="fr-FR" u="sng" dirty="0"/>
          </a:p>
        </p:txBody>
      </p:sp>
      <p:sp>
        <p:nvSpPr>
          <p:cNvPr id="3" name="Titre 2"/>
          <p:cNvSpPr>
            <a:spLocks noGrp="1"/>
          </p:cNvSpPr>
          <p:nvPr>
            <p:ph type="title"/>
          </p:nvPr>
        </p:nvSpPr>
        <p:spPr/>
        <p:txBody>
          <a:bodyPr/>
          <a:lstStyle/>
          <a:p>
            <a:r>
              <a:rPr lang="fr-FR" dirty="0"/>
              <a:t>FACTEURS DE RISQUES</a:t>
            </a:r>
          </a:p>
        </p:txBody>
      </p:sp>
    </p:spTree>
    <p:extLst>
      <p:ext uri="{BB962C8B-B14F-4D97-AF65-F5344CB8AC3E}">
        <p14:creationId xmlns:p14="http://schemas.microsoft.com/office/powerpoint/2010/main" val="3026079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BUREAU\Z-RXT\dossiers perso\aline\foie\images\image cirrhose-du-fo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556792"/>
            <a:ext cx="6277028" cy="4680520"/>
          </a:xfrm>
          <a:prstGeom prst="rect">
            <a:avLst/>
          </a:prstGeom>
          <a:noFill/>
          <a:extLst>
            <a:ext uri="{909E8E84-426E-40DD-AFC4-6F175D3DCCD1}">
              <a14:hiddenFill xmlns:a14="http://schemas.microsoft.com/office/drawing/2010/main">
                <a:solidFill>
                  <a:srgbClr val="FFFFFF"/>
                </a:solidFill>
              </a14:hiddenFill>
            </a:ext>
          </a:extLst>
        </p:spPr>
      </p:pic>
      <p:sp>
        <p:nvSpPr>
          <p:cNvPr id="3" name="Titre 2"/>
          <p:cNvSpPr>
            <a:spLocks noGrp="1"/>
          </p:cNvSpPr>
          <p:nvPr>
            <p:ph type="title"/>
          </p:nvPr>
        </p:nvSpPr>
        <p:spPr/>
        <p:txBody>
          <a:bodyPr>
            <a:normAutofit fontScale="90000"/>
          </a:bodyPr>
          <a:lstStyle/>
          <a:p>
            <a:r>
              <a:rPr lang="fr-FR" dirty="0"/>
              <a:t>FACTEURS </a:t>
            </a:r>
            <a:r>
              <a:rPr lang="fr-FR" dirty="0" smtClean="0"/>
              <a:t>DE RISQUES: foie cirrhotique</a:t>
            </a:r>
            <a:endParaRPr lang="fr-FR" dirty="0"/>
          </a:p>
        </p:txBody>
      </p:sp>
    </p:spTree>
    <p:extLst>
      <p:ext uri="{BB962C8B-B14F-4D97-AF65-F5344CB8AC3E}">
        <p14:creationId xmlns:p14="http://schemas.microsoft.com/office/powerpoint/2010/main" val="733307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fr-FR" dirty="0" smtClean="0"/>
              <a:t>- Les </a:t>
            </a:r>
            <a:r>
              <a:rPr lang="fr-FR" dirty="0"/>
              <a:t>signes radiologiques</a:t>
            </a:r>
          </a:p>
          <a:p>
            <a:endParaRPr lang="fr-FR" dirty="0"/>
          </a:p>
          <a:p>
            <a:pPr marL="0" indent="0">
              <a:buNone/>
            </a:pPr>
            <a:r>
              <a:rPr lang="fr-FR" dirty="0" smtClean="0"/>
              <a:t>- Les signes cliniques</a:t>
            </a:r>
          </a:p>
          <a:p>
            <a:endParaRPr lang="fr-FR" dirty="0" smtClean="0"/>
          </a:p>
          <a:p>
            <a:pPr marL="0" indent="0">
              <a:buNone/>
            </a:pPr>
            <a:r>
              <a:rPr lang="fr-FR" dirty="0" smtClean="0"/>
              <a:t>- Les signes biologiques</a:t>
            </a:r>
          </a:p>
          <a:p>
            <a:pPr marL="0" indent="0">
              <a:buNone/>
            </a:pPr>
            <a:endParaRPr lang="fr-FR" dirty="0"/>
          </a:p>
          <a:p>
            <a:pPr marL="0" indent="0">
              <a:buNone/>
            </a:pPr>
            <a:r>
              <a:rPr lang="fr-FR" dirty="0"/>
              <a:t> </a:t>
            </a:r>
            <a:r>
              <a:rPr lang="fr-FR" dirty="0" smtClean="0"/>
              <a:t>            Les différents stades</a:t>
            </a:r>
          </a:p>
          <a:p>
            <a:endParaRPr lang="fr-FR" dirty="0" smtClean="0"/>
          </a:p>
          <a:p>
            <a:endParaRPr lang="fr-FR" dirty="0" smtClean="0"/>
          </a:p>
        </p:txBody>
      </p:sp>
      <p:sp>
        <p:nvSpPr>
          <p:cNvPr id="3" name="Titre 2"/>
          <p:cNvSpPr>
            <a:spLocks noGrp="1"/>
          </p:cNvSpPr>
          <p:nvPr>
            <p:ph type="title"/>
          </p:nvPr>
        </p:nvSpPr>
        <p:spPr/>
        <p:txBody>
          <a:bodyPr>
            <a:normAutofit/>
          </a:bodyPr>
          <a:lstStyle/>
          <a:p>
            <a:r>
              <a:rPr lang="fr-FR" dirty="0" smtClean="0"/>
              <a:t>LES DIFFERENTS SIGNES</a:t>
            </a:r>
            <a:endParaRPr lang="fr-FR" dirty="0"/>
          </a:p>
        </p:txBody>
      </p:sp>
      <p:sp>
        <p:nvSpPr>
          <p:cNvPr id="4" name="Flèche droite 3"/>
          <p:cNvSpPr/>
          <p:nvPr/>
        </p:nvSpPr>
        <p:spPr>
          <a:xfrm>
            <a:off x="568287" y="5301208"/>
            <a:ext cx="90640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60138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dirty="0" smtClean="0"/>
              <a:t>ANATOMIE</a:t>
            </a:r>
          </a:p>
          <a:p>
            <a:r>
              <a:rPr lang="fr-FR" dirty="0" smtClean="0"/>
              <a:t>FONCTIONNEMENT</a:t>
            </a:r>
          </a:p>
          <a:p>
            <a:r>
              <a:rPr lang="fr-FR" dirty="0" smtClean="0"/>
              <a:t>LES DIFFERENTS TYPES DE CANCERS</a:t>
            </a:r>
          </a:p>
          <a:p>
            <a:r>
              <a:rPr lang="fr-FR" dirty="0"/>
              <a:t>LES FACTEURS DE RISQUES</a:t>
            </a:r>
          </a:p>
          <a:p>
            <a:r>
              <a:rPr lang="fr-FR" dirty="0" smtClean="0"/>
              <a:t>LES DIFFERENTS SIGNES</a:t>
            </a:r>
          </a:p>
          <a:p>
            <a:r>
              <a:rPr lang="fr-FR" dirty="0" smtClean="0"/>
              <a:t>LES TRAITEMENTS</a:t>
            </a:r>
          </a:p>
          <a:p>
            <a:r>
              <a:rPr lang="fr-FR" dirty="0" smtClean="0"/>
              <a:t>PRONOSTIC</a:t>
            </a:r>
          </a:p>
          <a:p>
            <a:endParaRPr lang="fr-FR" dirty="0"/>
          </a:p>
        </p:txBody>
      </p:sp>
      <p:sp>
        <p:nvSpPr>
          <p:cNvPr id="3" name="Titre 2"/>
          <p:cNvSpPr>
            <a:spLocks noGrp="1"/>
          </p:cNvSpPr>
          <p:nvPr>
            <p:ph type="title"/>
          </p:nvPr>
        </p:nvSpPr>
        <p:spPr/>
        <p:txBody>
          <a:bodyPr/>
          <a:lstStyle/>
          <a:p>
            <a:r>
              <a:rPr lang="fr-FR" dirty="0" smtClean="0"/>
              <a:t>SOMMAIRE</a:t>
            </a:r>
            <a:endParaRPr lang="fr-FR" dirty="0"/>
          </a:p>
        </p:txBody>
      </p:sp>
    </p:spTree>
    <p:extLst>
      <p:ext uri="{BB962C8B-B14F-4D97-AF65-F5344CB8AC3E}">
        <p14:creationId xmlns:p14="http://schemas.microsoft.com/office/powerpoint/2010/main" val="1937051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700" dirty="0" smtClean="0"/>
              <a:t>Le diagnostic est souvent radiologique car souvent découvert lors de la surveillance d’une maladie chronique du foie.</a:t>
            </a:r>
          </a:p>
          <a:p>
            <a:r>
              <a:rPr lang="fr-FR" sz="2700" dirty="0" smtClean="0"/>
              <a:t>Échographie – dépistage</a:t>
            </a:r>
          </a:p>
          <a:p>
            <a:r>
              <a:rPr lang="fr-FR" sz="2700" dirty="0" smtClean="0"/>
              <a:t>Scanner abdominal- confirmation de l’image</a:t>
            </a:r>
          </a:p>
          <a:p>
            <a:r>
              <a:rPr lang="fr-FR" sz="2700" dirty="0" smtClean="0"/>
              <a:t>IRM- affirme le diagnostic en cas de doute au scanner</a:t>
            </a:r>
          </a:p>
          <a:p>
            <a:r>
              <a:rPr lang="fr-FR" sz="2700" dirty="0" smtClean="0"/>
              <a:t>Si nodule &lt; 10mm (biopsie difficile), et taux afp bas, diagnostic difficile à affirmer – nouvel examen dans 3 mois</a:t>
            </a:r>
          </a:p>
        </p:txBody>
      </p:sp>
      <p:sp>
        <p:nvSpPr>
          <p:cNvPr id="3" name="Titre 2"/>
          <p:cNvSpPr>
            <a:spLocks noGrp="1"/>
          </p:cNvSpPr>
          <p:nvPr>
            <p:ph type="title"/>
          </p:nvPr>
        </p:nvSpPr>
        <p:spPr/>
        <p:txBody>
          <a:bodyPr/>
          <a:lstStyle/>
          <a:p>
            <a:r>
              <a:rPr lang="fr-FR" dirty="0" smtClean="0"/>
              <a:t>Signes radiologiques</a:t>
            </a:r>
            <a:endParaRPr lang="fr-FR" dirty="0"/>
          </a:p>
        </p:txBody>
      </p:sp>
    </p:spTree>
    <p:extLst>
      <p:ext uri="{BB962C8B-B14F-4D97-AF65-F5344CB8AC3E}">
        <p14:creationId xmlns:p14="http://schemas.microsoft.com/office/powerpoint/2010/main" val="24382285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lvl="1">
              <a:buFont typeface="Arial" panose="020B0604020202020204" pitchFamily="34" charset="0"/>
              <a:buChar char="•"/>
            </a:pPr>
            <a:r>
              <a:rPr lang="fr-FR" b="1" dirty="0" smtClean="0">
                <a:solidFill>
                  <a:srgbClr val="2C426C"/>
                </a:solidFill>
              </a:rPr>
              <a:t>Ictère</a:t>
            </a:r>
            <a:r>
              <a:rPr lang="fr-FR" dirty="0" smtClean="0">
                <a:solidFill>
                  <a:srgbClr val="2C426C"/>
                </a:solidFill>
              </a:rPr>
              <a:t> : lié </a:t>
            </a:r>
            <a:r>
              <a:rPr lang="fr-FR" dirty="0">
                <a:solidFill>
                  <a:srgbClr val="2C426C"/>
                </a:solidFill>
              </a:rPr>
              <a:t>à une obstruction de la veine porte et/ou des canaux </a:t>
            </a:r>
            <a:r>
              <a:rPr lang="fr-FR" dirty="0" smtClean="0">
                <a:solidFill>
                  <a:srgbClr val="2C426C"/>
                </a:solidFill>
              </a:rPr>
              <a:t>biliaires</a:t>
            </a:r>
          </a:p>
          <a:p>
            <a:pPr lvl="1">
              <a:buFont typeface="Arial" panose="020B0604020202020204" pitchFamily="34" charset="0"/>
              <a:buChar char="•"/>
            </a:pPr>
            <a:r>
              <a:rPr lang="fr-FR" b="1" dirty="0" smtClean="0">
                <a:solidFill>
                  <a:srgbClr val="2C426C"/>
                </a:solidFill>
              </a:rPr>
              <a:t>Ascite</a:t>
            </a:r>
            <a:r>
              <a:rPr lang="fr-FR" dirty="0" smtClean="0">
                <a:solidFill>
                  <a:srgbClr val="2C426C"/>
                </a:solidFill>
              </a:rPr>
              <a:t> : épanchement liquidien intra-abdominal</a:t>
            </a:r>
          </a:p>
          <a:p>
            <a:pPr lvl="1">
              <a:buFont typeface="Arial" panose="020B0604020202020204" pitchFamily="34" charset="0"/>
              <a:buChar char="•"/>
            </a:pPr>
            <a:r>
              <a:rPr lang="fr-FR" dirty="0" smtClean="0">
                <a:solidFill>
                  <a:srgbClr val="2C426C"/>
                </a:solidFill>
              </a:rPr>
              <a:t>Palpation d’une </a:t>
            </a:r>
            <a:r>
              <a:rPr lang="fr-FR" b="1" dirty="0" smtClean="0">
                <a:solidFill>
                  <a:srgbClr val="2C426C"/>
                </a:solidFill>
              </a:rPr>
              <a:t>masse abdominale</a:t>
            </a:r>
          </a:p>
          <a:p>
            <a:pPr lvl="1">
              <a:buFont typeface="Arial" panose="020B0604020202020204" pitchFamily="34" charset="0"/>
              <a:buChar char="•"/>
            </a:pPr>
            <a:r>
              <a:rPr lang="fr-FR" b="1" dirty="0" smtClean="0">
                <a:solidFill>
                  <a:srgbClr val="2C426C"/>
                </a:solidFill>
              </a:rPr>
              <a:t>Hémorragie interne </a:t>
            </a:r>
            <a:r>
              <a:rPr lang="fr-FR" dirty="0" smtClean="0">
                <a:solidFill>
                  <a:srgbClr val="2C426C"/>
                </a:solidFill>
              </a:rPr>
              <a:t>suite à une rupture d’une tumeur </a:t>
            </a:r>
          </a:p>
        </p:txBody>
      </p:sp>
      <p:sp>
        <p:nvSpPr>
          <p:cNvPr id="3" name="Titre 2"/>
          <p:cNvSpPr>
            <a:spLocks noGrp="1"/>
          </p:cNvSpPr>
          <p:nvPr>
            <p:ph type="title"/>
          </p:nvPr>
        </p:nvSpPr>
        <p:spPr/>
        <p:txBody>
          <a:bodyPr>
            <a:normAutofit/>
          </a:bodyPr>
          <a:lstStyle/>
          <a:p>
            <a:r>
              <a:rPr lang="fr-FR" dirty="0" smtClean="0"/>
              <a:t>Signes cliniques </a:t>
            </a:r>
            <a:endParaRPr lang="fr-FR" dirty="0"/>
          </a:p>
        </p:txBody>
      </p:sp>
    </p:spTree>
    <p:extLst>
      <p:ext uri="{BB962C8B-B14F-4D97-AF65-F5344CB8AC3E}">
        <p14:creationId xmlns:p14="http://schemas.microsoft.com/office/powerpoint/2010/main" val="3747011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800" dirty="0" smtClean="0"/>
              <a:t>L’</a:t>
            </a:r>
            <a:r>
              <a:rPr lang="fr-FR" sz="2800" dirty="0" err="1" smtClean="0"/>
              <a:t>alphafoetoprotéine</a:t>
            </a:r>
            <a:r>
              <a:rPr lang="fr-FR" sz="2800" dirty="0" smtClean="0"/>
              <a:t> (afp) est une protéine sécrétée dans le sang par environ la moitié des C.H.C. (mais pas la seule cause d’augmentation)</a:t>
            </a:r>
            <a:endParaRPr lang="fr-FR" sz="2800" dirty="0"/>
          </a:p>
        </p:txBody>
      </p:sp>
      <p:sp>
        <p:nvSpPr>
          <p:cNvPr id="3" name="Titre 2"/>
          <p:cNvSpPr>
            <a:spLocks noGrp="1"/>
          </p:cNvSpPr>
          <p:nvPr>
            <p:ph type="title"/>
          </p:nvPr>
        </p:nvSpPr>
        <p:spPr/>
        <p:txBody>
          <a:bodyPr/>
          <a:lstStyle/>
          <a:p>
            <a:r>
              <a:rPr lang="fr-FR" dirty="0" smtClean="0"/>
              <a:t>Signes biologiques</a:t>
            </a:r>
            <a:endParaRPr lang="fr-FR" dirty="0"/>
          </a:p>
        </p:txBody>
      </p:sp>
    </p:spTree>
    <p:extLst>
      <p:ext uri="{BB962C8B-B14F-4D97-AF65-F5344CB8AC3E}">
        <p14:creationId xmlns:p14="http://schemas.microsoft.com/office/powerpoint/2010/main" val="17539745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fr-FR" dirty="0" smtClean="0"/>
              <a:t>Bilan d’extension réalisé avec un scanner thoraco-abdominal (poumons, os, surrénales) et parfois scintigraphie si doute sur des lésions osseuses.</a:t>
            </a:r>
          </a:p>
          <a:p>
            <a:r>
              <a:rPr lang="fr-FR" dirty="0" smtClean="0"/>
              <a:t>Différents stades: </a:t>
            </a:r>
          </a:p>
          <a:p>
            <a:pPr lvl="1"/>
            <a:r>
              <a:rPr lang="fr-FR" b="1" u="sng" dirty="0" smtClean="0">
                <a:solidFill>
                  <a:srgbClr val="2C426C"/>
                </a:solidFill>
              </a:rPr>
              <a:t>A </a:t>
            </a:r>
            <a:r>
              <a:rPr lang="fr-FR" b="1" u="sng" dirty="0">
                <a:solidFill>
                  <a:srgbClr val="2C426C"/>
                </a:solidFill>
              </a:rPr>
              <a:t>(précoce) </a:t>
            </a:r>
            <a:r>
              <a:rPr lang="fr-FR" b="1" u="sng" dirty="0" smtClean="0">
                <a:solidFill>
                  <a:srgbClr val="2C426C"/>
                </a:solidFill>
              </a:rPr>
              <a:t>:</a:t>
            </a:r>
            <a:r>
              <a:rPr lang="fr-FR" b="1" dirty="0" smtClean="0">
                <a:solidFill>
                  <a:srgbClr val="2C426C"/>
                </a:solidFill>
              </a:rPr>
              <a:t> </a:t>
            </a:r>
            <a:r>
              <a:rPr lang="fr-FR" dirty="0" smtClean="0">
                <a:solidFill>
                  <a:srgbClr val="2C426C"/>
                </a:solidFill>
              </a:rPr>
              <a:t>très localisé, max 3 tumeurs &lt; 3 cm, fonctionnement foie normal ou altéré</a:t>
            </a:r>
          </a:p>
          <a:p>
            <a:pPr lvl="1"/>
            <a:r>
              <a:rPr lang="fr-FR" b="1" u="sng" dirty="0" smtClean="0">
                <a:solidFill>
                  <a:srgbClr val="2C426C"/>
                </a:solidFill>
              </a:rPr>
              <a:t>B (intermédiaire) :</a:t>
            </a:r>
            <a:r>
              <a:rPr lang="fr-FR" dirty="0" smtClean="0">
                <a:solidFill>
                  <a:srgbClr val="2C426C"/>
                </a:solidFill>
              </a:rPr>
              <a:t> 1 ou plusieurs tumeurs &gt; 3cm</a:t>
            </a:r>
            <a:r>
              <a:rPr lang="fr-FR" dirty="0">
                <a:solidFill>
                  <a:srgbClr val="2C426C"/>
                </a:solidFill>
              </a:rPr>
              <a:t>, fonctionnement foie normal ou </a:t>
            </a:r>
            <a:r>
              <a:rPr lang="fr-FR" dirty="0" smtClean="0">
                <a:solidFill>
                  <a:srgbClr val="2C426C"/>
                </a:solidFill>
              </a:rPr>
              <a:t>altéré</a:t>
            </a:r>
          </a:p>
          <a:p>
            <a:pPr lvl="1"/>
            <a:r>
              <a:rPr lang="fr-FR" b="1" u="sng" dirty="0" smtClean="0">
                <a:solidFill>
                  <a:srgbClr val="2C426C"/>
                </a:solidFill>
              </a:rPr>
              <a:t>C (avancé):</a:t>
            </a:r>
            <a:r>
              <a:rPr lang="fr-FR" dirty="0" smtClean="0">
                <a:solidFill>
                  <a:srgbClr val="2C426C"/>
                </a:solidFill>
              </a:rPr>
              <a:t> plusieurs tumeurs &gt; 3 cm, atteinte vaisseaux sanguins locaux ou autre organe, fonctionnement du foie anormal.</a:t>
            </a:r>
          </a:p>
          <a:p>
            <a:pPr lvl="1"/>
            <a:r>
              <a:rPr lang="fr-FR" b="1" u="sng" dirty="0" smtClean="0">
                <a:solidFill>
                  <a:srgbClr val="2C426C"/>
                </a:solidFill>
              </a:rPr>
              <a:t>D (terminal):</a:t>
            </a:r>
            <a:r>
              <a:rPr lang="fr-FR" dirty="0" smtClean="0">
                <a:solidFill>
                  <a:srgbClr val="2C426C"/>
                </a:solidFill>
              </a:rPr>
              <a:t> tumeurs volumineuses, atteintes des vaisseaux sanguins, fonctionnement du foie très altéré, symptômes importants.</a:t>
            </a:r>
            <a:endParaRPr lang="fr-FR" dirty="0">
              <a:solidFill>
                <a:srgbClr val="2C426C"/>
              </a:solidFill>
            </a:endParaRPr>
          </a:p>
        </p:txBody>
      </p:sp>
      <p:sp>
        <p:nvSpPr>
          <p:cNvPr id="3" name="Titre 2"/>
          <p:cNvSpPr>
            <a:spLocks noGrp="1"/>
          </p:cNvSpPr>
          <p:nvPr>
            <p:ph type="title"/>
          </p:nvPr>
        </p:nvSpPr>
        <p:spPr/>
        <p:txBody>
          <a:bodyPr/>
          <a:lstStyle/>
          <a:p>
            <a:r>
              <a:rPr lang="fr-FR" dirty="0" smtClean="0"/>
              <a:t>Différents stades</a:t>
            </a:r>
            <a:endParaRPr lang="fr-FR" dirty="0"/>
          </a:p>
        </p:txBody>
      </p:sp>
    </p:spTree>
    <p:extLst>
      <p:ext uri="{BB962C8B-B14F-4D97-AF65-F5344CB8AC3E}">
        <p14:creationId xmlns:p14="http://schemas.microsoft.com/office/powerpoint/2010/main" val="1375650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457200" lvl="1" indent="0">
              <a:buNone/>
            </a:pPr>
            <a:r>
              <a:rPr lang="fr-FR" sz="3000" dirty="0" smtClean="0">
                <a:solidFill>
                  <a:srgbClr val="2C426C"/>
                </a:solidFill>
              </a:rPr>
              <a:t>- </a:t>
            </a:r>
            <a:r>
              <a:rPr lang="fr-FR" dirty="0" smtClean="0">
                <a:solidFill>
                  <a:srgbClr val="2C426C"/>
                </a:solidFill>
              </a:rPr>
              <a:t>Ablation</a:t>
            </a:r>
          </a:p>
          <a:p>
            <a:pPr marL="457200" lvl="1" indent="0">
              <a:buNone/>
            </a:pPr>
            <a:r>
              <a:rPr lang="fr-FR" dirty="0" smtClean="0">
                <a:solidFill>
                  <a:srgbClr val="2C426C"/>
                </a:solidFill>
              </a:rPr>
              <a:t>- Greffe</a:t>
            </a:r>
            <a:endParaRPr lang="fr-FR" dirty="0">
              <a:solidFill>
                <a:srgbClr val="2C426C"/>
              </a:solidFill>
            </a:endParaRPr>
          </a:p>
          <a:p>
            <a:pPr marL="457200" lvl="1" indent="0">
              <a:buNone/>
            </a:pPr>
            <a:r>
              <a:rPr lang="fr-FR" dirty="0" smtClean="0">
                <a:solidFill>
                  <a:srgbClr val="2C426C"/>
                </a:solidFill>
              </a:rPr>
              <a:t>- Destruction tumorale percutanée</a:t>
            </a:r>
          </a:p>
          <a:p>
            <a:pPr marL="457200" lvl="1" indent="0">
              <a:buNone/>
            </a:pPr>
            <a:r>
              <a:rPr lang="fr-FR" dirty="0" smtClean="0">
                <a:solidFill>
                  <a:srgbClr val="2C426C"/>
                </a:solidFill>
              </a:rPr>
              <a:t>- Chimio embolisation</a:t>
            </a:r>
          </a:p>
          <a:p>
            <a:pPr marL="457200" lvl="1" indent="0">
              <a:buNone/>
            </a:pPr>
            <a:r>
              <a:rPr lang="fr-FR" dirty="0" smtClean="0">
                <a:solidFill>
                  <a:srgbClr val="2C426C"/>
                </a:solidFill>
              </a:rPr>
              <a:t>- Injection percutanée d’alcool</a:t>
            </a:r>
          </a:p>
          <a:p>
            <a:pPr marL="457200" lvl="1" indent="0">
              <a:buNone/>
            </a:pPr>
            <a:r>
              <a:rPr lang="fr-FR" dirty="0" smtClean="0">
                <a:solidFill>
                  <a:srgbClr val="2C426C"/>
                </a:solidFill>
              </a:rPr>
              <a:t>- Chimiothérapie</a:t>
            </a:r>
          </a:p>
          <a:p>
            <a:pPr marL="457200" lvl="1" indent="0">
              <a:buNone/>
            </a:pPr>
            <a:r>
              <a:rPr lang="fr-FR" dirty="0" smtClean="0">
                <a:solidFill>
                  <a:srgbClr val="2C426C"/>
                </a:solidFill>
              </a:rPr>
              <a:t>- Radiothérapie</a:t>
            </a:r>
          </a:p>
          <a:p>
            <a:endParaRPr lang="fr-FR" dirty="0"/>
          </a:p>
        </p:txBody>
      </p:sp>
      <p:sp>
        <p:nvSpPr>
          <p:cNvPr id="3" name="Titre 2"/>
          <p:cNvSpPr>
            <a:spLocks noGrp="1"/>
          </p:cNvSpPr>
          <p:nvPr>
            <p:ph type="title"/>
          </p:nvPr>
        </p:nvSpPr>
        <p:spPr/>
        <p:txBody>
          <a:bodyPr/>
          <a:lstStyle/>
          <a:p>
            <a:r>
              <a:rPr lang="fr-FR" dirty="0" smtClean="0"/>
              <a:t>LES TRAITEMENTS</a:t>
            </a:r>
            <a:endParaRPr lang="fr-FR" dirty="0"/>
          </a:p>
        </p:txBody>
      </p:sp>
    </p:spTree>
    <p:extLst>
      <p:ext uri="{BB962C8B-B14F-4D97-AF65-F5344CB8AC3E}">
        <p14:creationId xmlns:p14="http://schemas.microsoft.com/office/powerpoint/2010/main" val="36318816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92500" lnSpcReduction="10000"/>
          </a:bodyPr>
          <a:lstStyle/>
          <a:p>
            <a:r>
              <a:rPr lang="fr-FR" sz="3000" dirty="0"/>
              <a:t>Le choix du traitement  se fait selon le </a:t>
            </a:r>
            <a:r>
              <a:rPr lang="fr-FR" sz="3000" b="1" dirty="0"/>
              <a:t>nombre</a:t>
            </a:r>
            <a:r>
              <a:rPr lang="fr-FR" sz="3000" dirty="0"/>
              <a:t> et la </a:t>
            </a:r>
            <a:r>
              <a:rPr lang="fr-FR" sz="3000" b="1" dirty="0"/>
              <a:t>taille</a:t>
            </a:r>
            <a:r>
              <a:rPr lang="fr-FR" sz="3000" dirty="0"/>
              <a:t> de tumeurs, leur </a:t>
            </a:r>
            <a:r>
              <a:rPr lang="fr-FR" sz="3000" b="1" dirty="0"/>
              <a:t>localisation</a:t>
            </a:r>
            <a:r>
              <a:rPr lang="fr-FR" sz="3000" dirty="0"/>
              <a:t>, l’</a:t>
            </a:r>
            <a:r>
              <a:rPr lang="fr-FR" sz="3000" b="1" dirty="0"/>
              <a:t>extension</a:t>
            </a:r>
            <a:r>
              <a:rPr lang="fr-FR" sz="3000" dirty="0"/>
              <a:t>, </a:t>
            </a:r>
            <a:r>
              <a:rPr lang="fr-FR" sz="3000" b="1" dirty="0"/>
              <a:t>l’état du foie </a:t>
            </a:r>
            <a:r>
              <a:rPr lang="fr-FR" sz="3000" dirty="0"/>
              <a:t>et </a:t>
            </a:r>
            <a:r>
              <a:rPr lang="fr-FR" sz="3000" b="1" dirty="0"/>
              <a:t>l’état général </a:t>
            </a:r>
            <a:r>
              <a:rPr lang="fr-FR" sz="3000" dirty="0"/>
              <a:t>du patient.</a:t>
            </a:r>
          </a:p>
          <a:p>
            <a:r>
              <a:rPr lang="fr-FR" sz="3000" dirty="0"/>
              <a:t>Les traitements </a:t>
            </a:r>
            <a:r>
              <a:rPr lang="fr-FR" sz="3000" dirty="0" smtClean="0"/>
              <a:t>locorégionaux </a:t>
            </a:r>
            <a:r>
              <a:rPr lang="fr-FR" sz="3000" dirty="0"/>
              <a:t>sont utilisés lorsque la tumeur est diagnostiquée à un stade assez précoce</a:t>
            </a:r>
            <a:r>
              <a:rPr lang="fr-FR" sz="3000" dirty="0" smtClean="0"/>
              <a:t>.</a:t>
            </a:r>
            <a:endParaRPr lang="fr-FR" sz="3000" dirty="0"/>
          </a:p>
          <a:p>
            <a:pPr lvl="1"/>
            <a:r>
              <a:rPr lang="fr-FR" u="sng" dirty="0" smtClean="0">
                <a:solidFill>
                  <a:srgbClr val="2C426C"/>
                </a:solidFill>
              </a:rPr>
              <a:t>Stade A</a:t>
            </a:r>
            <a:r>
              <a:rPr lang="fr-FR" dirty="0" smtClean="0">
                <a:solidFill>
                  <a:srgbClr val="2C426C"/>
                </a:solidFill>
              </a:rPr>
              <a:t>: transplantation hépatique, ablation chirurgicale ou traitements ablatifs locaux</a:t>
            </a:r>
          </a:p>
          <a:p>
            <a:pPr lvl="1"/>
            <a:r>
              <a:rPr lang="fr-FR" u="sng" dirty="0" smtClean="0">
                <a:solidFill>
                  <a:srgbClr val="2C426C"/>
                </a:solidFill>
              </a:rPr>
              <a:t>Stade B</a:t>
            </a:r>
            <a:r>
              <a:rPr lang="fr-FR" dirty="0" smtClean="0">
                <a:solidFill>
                  <a:srgbClr val="2C426C"/>
                </a:solidFill>
              </a:rPr>
              <a:t>: chimio embolisation</a:t>
            </a:r>
          </a:p>
          <a:p>
            <a:pPr lvl="1"/>
            <a:r>
              <a:rPr lang="fr-FR" u="sng" dirty="0" smtClean="0">
                <a:solidFill>
                  <a:srgbClr val="2C426C"/>
                </a:solidFill>
              </a:rPr>
              <a:t>Stade C</a:t>
            </a:r>
            <a:r>
              <a:rPr lang="fr-FR" dirty="0" smtClean="0">
                <a:solidFill>
                  <a:srgbClr val="2C426C"/>
                </a:solidFill>
              </a:rPr>
              <a:t>: chimiothérapie et thérapies ciblées</a:t>
            </a:r>
          </a:p>
          <a:p>
            <a:pPr lvl="1"/>
            <a:r>
              <a:rPr lang="fr-FR" u="sng" dirty="0" smtClean="0">
                <a:solidFill>
                  <a:srgbClr val="2C426C"/>
                </a:solidFill>
              </a:rPr>
              <a:t>Stade D</a:t>
            </a:r>
            <a:r>
              <a:rPr lang="fr-FR" dirty="0" smtClean="0">
                <a:solidFill>
                  <a:srgbClr val="2C426C"/>
                </a:solidFill>
              </a:rPr>
              <a:t>: traitement palliatif</a:t>
            </a:r>
            <a:endParaRPr lang="fr-FR" dirty="0">
              <a:solidFill>
                <a:srgbClr val="2C426C"/>
              </a:solidFill>
            </a:endParaRPr>
          </a:p>
        </p:txBody>
      </p:sp>
      <p:sp>
        <p:nvSpPr>
          <p:cNvPr id="3" name="Titre 2"/>
          <p:cNvSpPr>
            <a:spLocks noGrp="1"/>
          </p:cNvSpPr>
          <p:nvPr>
            <p:ph type="title"/>
          </p:nvPr>
        </p:nvSpPr>
        <p:spPr/>
        <p:txBody>
          <a:bodyPr/>
          <a:lstStyle/>
          <a:p>
            <a:r>
              <a:rPr lang="fr-FR" dirty="0"/>
              <a:t>LES TRAITEMENTS</a:t>
            </a:r>
          </a:p>
        </p:txBody>
      </p:sp>
    </p:spTree>
    <p:extLst>
      <p:ext uri="{BB962C8B-B14F-4D97-AF65-F5344CB8AC3E}">
        <p14:creationId xmlns:p14="http://schemas.microsoft.com/office/powerpoint/2010/main" val="17171957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800" dirty="0" smtClean="0"/>
              <a:t>La chirurgie est proposée pour les </a:t>
            </a:r>
            <a:r>
              <a:rPr lang="fr-FR" sz="2800" b="1" dirty="0" smtClean="0"/>
              <a:t>stades précoces</a:t>
            </a:r>
            <a:r>
              <a:rPr lang="fr-FR" sz="2800" dirty="0" smtClean="0"/>
              <a:t>, lorsque le foie présente une </a:t>
            </a:r>
            <a:r>
              <a:rPr lang="fr-FR" sz="2800" b="1" dirty="0" smtClean="0"/>
              <a:t>activité normale </a:t>
            </a:r>
            <a:r>
              <a:rPr lang="fr-FR" sz="2800" dirty="0" smtClean="0"/>
              <a:t>ou légèrement dégradée, afin d’être sûr que son fonctionnement sera suffisant après l’opération. La tumeur est retirée avec suffisamment de tissu sain afin d’être sûr de ne pas laisser de cellules cancéreuses sur place. Le foie se régénèrera ensuite naturellement.</a:t>
            </a:r>
          </a:p>
        </p:txBody>
      </p:sp>
      <p:sp>
        <p:nvSpPr>
          <p:cNvPr id="3" name="Titre 2"/>
          <p:cNvSpPr>
            <a:spLocks noGrp="1"/>
          </p:cNvSpPr>
          <p:nvPr>
            <p:ph type="title"/>
          </p:nvPr>
        </p:nvSpPr>
        <p:spPr/>
        <p:txBody>
          <a:bodyPr/>
          <a:lstStyle/>
          <a:p>
            <a:r>
              <a:rPr lang="fr-FR" dirty="0" smtClean="0"/>
              <a:t>L’ablation	</a:t>
            </a:r>
            <a:endParaRPr lang="fr-FR" dirty="0"/>
          </a:p>
        </p:txBody>
      </p:sp>
    </p:spTree>
    <p:extLst>
      <p:ext uri="{BB962C8B-B14F-4D97-AF65-F5344CB8AC3E}">
        <p14:creationId xmlns:p14="http://schemas.microsoft.com/office/powerpoint/2010/main" val="3720917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G:\BUREAU\Z-RXT\dossiers perso\aline\foie\images\résection chirurgica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4132" y="1329534"/>
            <a:ext cx="4907235" cy="5524144"/>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a:t>L’ablation</a:t>
            </a:r>
          </a:p>
        </p:txBody>
      </p:sp>
    </p:spTree>
    <p:extLst>
      <p:ext uri="{BB962C8B-B14F-4D97-AF65-F5344CB8AC3E}">
        <p14:creationId xmlns:p14="http://schemas.microsoft.com/office/powerpoint/2010/main" val="863847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700" dirty="0"/>
              <a:t>La greffe d’un nouveau foie est le meilleur traitement du C.H.C. mais peu de foie disponible pour la greffe, donc attente longue, et risque d’évolution  maladie, qui peut faire sortir des critères de </a:t>
            </a:r>
            <a:r>
              <a:rPr lang="fr-FR" sz="2700" dirty="0" smtClean="0"/>
              <a:t>transplantation. Cette solution est donc rarement réalisable.</a:t>
            </a:r>
            <a:endParaRPr lang="fr-FR" sz="2700" dirty="0"/>
          </a:p>
        </p:txBody>
      </p:sp>
      <p:sp>
        <p:nvSpPr>
          <p:cNvPr id="3" name="Titre 2"/>
          <p:cNvSpPr>
            <a:spLocks noGrp="1"/>
          </p:cNvSpPr>
          <p:nvPr>
            <p:ph type="title"/>
          </p:nvPr>
        </p:nvSpPr>
        <p:spPr/>
        <p:txBody>
          <a:bodyPr/>
          <a:lstStyle/>
          <a:p>
            <a:r>
              <a:rPr lang="fr-FR" dirty="0" smtClean="0"/>
              <a:t>La greffe</a:t>
            </a:r>
            <a:endParaRPr lang="fr-FR" dirty="0"/>
          </a:p>
        </p:txBody>
      </p:sp>
    </p:spTree>
    <p:extLst>
      <p:ext uri="{BB962C8B-B14F-4D97-AF65-F5344CB8AC3E}">
        <p14:creationId xmlns:p14="http://schemas.microsoft.com/office/powerpoint/2010/main" val="4168657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Autofit/>
          </a:bodyPr>
          <a:lstStyle/>
          <a:p>
            <a:r>
              <a:rPr lang="fr-FR" sz="2000" dirty="0" smtClean="0"/>
              <a:t>Destruction de la tumeur par la chaleur, alternative à la chirurgie si C.I.</a:t>
            </a:r>
          </a:p>
          <a:p>
            <a:r>
              <a:rPr lang="fr-FR" sz="2000" dirty="0" smtClean="0"/>
              <a:t>Radiofréquence &lt;2cm; micro-ondes  2-4cm, 5 lésions max</a:t>
            </a:r>
          </a:p>
          <a:p>
            <a:r>
              <a:rPr lang="fr-FR" sz="2000" dirty="0"/>
              <a:t>Délivrance d’un courant électrique alternatif à haute fréquence, env. 20 min, avec température &gt; 60° , provoquant un échauffement local </a:t>
            </a:r>
            <a:r>
              <a:rPr lang="fr-FR" sz="2000" dirty="0" smtClean="0"/>
              <a:t>important, </a:t>
            </a:r>
            <a:r>
              <a:rPr lang="fr-FR" sz="2000" dirty="0"/>
              <a:t>entrainant la mort des cellules cancéreuses, tout en épargnant la majorité tissu sain </a:t>
            </a:r>
            <a:r>
              <a:rPr lang="fr-FR" sz="2000" dirty="0" smtClean="0"/>
              <a:t>avoisinant</a:t>
            </a:r>
          </a:p>
          <a:p>
            <a:r>
              <a:rPr lang="fr-FR" sz="2000" dirty="0" smtClean="0"/>
              <a:t>Electrode </a:t>
            </a:r>
            <a:r>
              <a:rPr lang="fr-FR" sz="2000" dirty="0"/>
              <a:t>placé au contact de la tumeur, par incision quelque mm.</a:t>
            </a:r>
          </a:p>
          <a:p>
            <a:r>
              <a:rPr lang="fr-FR" sz="2000" dirty="0" smtClean="0"/>
              <a:t>Anesthésie générale</a:t>
            </a:r>
          </a:p>
          <a:p>
            <a:r>
              <a:rPr lang="fr-FR" sz="2000" dirty="0" smtClean="0"/>
              <a:t>Guidage échographique et/ou scanner</a:t>
            </a:r>
          </a:p>
          <a:p>
            <a:r>
              <a:rPr lang="fr-FR" sz="2000" dirty="0" smtClean="0"/>
              <a:t>1 à 2h d’intervention, 48h d’hospitalisation.</a:t>
            </a:r>
          </a:p>
          <a:p>
            <a:r>
              <a:rPr lang="fr-FR" sz="2000" dirty="0"/>
              <a:t>Thermoablation : ttt curatif dans 90% des </a:t>
            </a:r>
            <a:r>
              <a:rPr lang="fr-FR" sz="2000" dirty="0" smtClean="0"/>
              <a:t>cas</a:t>
            </a:r>
          </a:p>
          <a:p>
            <a:r>
              <a:rPr lang="fr-FR" sz="2000" dirty="0" smtClean="0"/>
              <a:t>Utilisée depuis 1996</a:t>
            </a:r>
            <a:endParaRPr lang="fr-FR" sz="2000" dirty="0"/>
          </a:p>
        </p:txBody>
      </p:sp>
      <p:sp>
        <p:nvSpPr>
          <p:cNvPr id="3" name="Titre 2"/>
          <p:cNvSpPr>
            <a:spLocks noGrp="1"/>
          </p:cNvSpPr>
          <p:nvPr>
            <p:ph type="title"/>
          </p:nvPr>
        </p:nvSpPr>
        <p:spPr/>
        <p:txBody>
          <a:bodyPr>
            <a:normAutofit fontScale="90000"/>
          </a:bodyPr>
          <a:lstStyle/>
          <a:p>
            <a:r>
              <a:rPr lang="fr-FR" dirty="0" smtClean="0"/>
              <a:t>La destruction tumorale percutanée: radiofréquence ou micro-ondes</a:t>
            </a:r>
            <a:endParaRPr lang="fr-FR" dirty="0"/>
          </a:p>
        </p:txBody>
      </p:sp>
    </p:spTree>
    <p:extLst>
      <p:ext uri="{BB962C8B-B14F-4D97-AF65-F5344CB8AC3E}">
        <p14:creationId xmlns:p14="http://schemas.microsoft.com/office/powerpoint/2010/main" val="23998265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sz="2800" dirty="0"/>
              <a:t>Le foie fait </a:t>
            </a:r>
            <a:r>
              <a:rPr lang="fr-FR" sz="2800" dirty="0" smtClean="0"/>
              <a:t>partie </a:t>
            </a:r>
            <a:r>
              <a:rPr lang="fr-FR" sz="2800" dirty="0"/>
              <a:t>de l’appareil digestif. C’est un des organes les plus </a:t>
            </a:r>
            <a:r>
              <a:rPr lang="fr-FR" sz="2800" b="1" dirty="0"/>
              <a:t>volumineux</a:t>
            </a:r>
            <a:r>
              <a:rPr lang="fr-FR" sz="2800" dirty="0"/>
              <a:t> du corps : il s’étend en longueur sur une vingtaine de centimètres. On peut le repérer en mettant sa main sur la droite de l’abdomen, sous les dernières côtes</a:t>
            </a:r>
            <a:r>
              <a:rPr lang="fr-FR" sz="2800" dirty="0" smtClean="0"/>
              <a:t>.</a:t>
            </a:r>
          </a:p>
          <a:p>
            <a:r>
              <a:rPr lang="fr-FR" sz="2800" dirty="0" smtClean="0"/>
              <a:t>Il est essentiellement composé de cellules appelées </a:t>
            </a:r>
            <a:r>
              <a:rPr lang="fr-FR" sz="2800" b="1" dirty="0" smtClean="0"/>
              <a:t>hépatocytes</a:t>
            </a:r>
            <a:r>
              <a:rPr lang="fr-FR" sz="2800" dirty="0" smtClean="0"/>
              <a:t> qui s’organisent en petits groupes, les lobules, autour d’une veine centrale.</a:t>
            </a:r>
            <a:endParaRPr lang="fr-FR" sz="2800" dirty="0"/>
          </a:p>
          <a:p>
            <a:endParaRPr lang="fr-FR" dirty="0"/>
          </a:p>
        </p:txBody>
      </p:sp>
      <p:sp>
        <p:nvSpPr>
          <p:cNvPr id="3" name="Titre 2"/>
          <p:cNvSpPr>
            <a:spLocks noGrp="1"/>
          </p:cNvSpPr>
          <p:nvPr>
            <p:ph type="title"/>
          </p:nvPr>
        </p:nvSpPr>
        <p:spPr/>
        <p:txBody>
          <a:bodyPr/>
          <a:lstStyle/>
          <a:p>
            <a:r>
              <a:rPr lang="fr-FR" dirty="0" smtClean="0"/>
              <a:t>ANATOMIE</a:t>
            </a:r>
            <a:endParaRPr lang="fr-FR" dirty="0"/>
          </a:p>
        </p:txBody>
      </p:sp>
    </p:spTree>
    <p:extLst>
      <p:ext uri="{BB962C8B-B14F-4D97-AF65-F5344CB8AC3E}">
        <p14:creationId xmlns:p14="http://schemas.microsoft.com/office/powerpoint/2010/main" val="1690703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G:\BUREAU\Z-RXT\dossiers perso\aline\foie\images\image destruction tumorale percutanée.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721457" y="2154975"/>
            <a:ext cx="3362325" cy="34099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normAutofit fontScale="90000"/>
          </a:bodyPr>
          <a:lstStyle/>
          <a:p>
            <a:r>
              <a:rPr lang="fr-FR" dirty="0"/>
              <a:t>La destruction tumorale percutanée</a:t>
            </a:r>
          </a:p>
        </p:txBody>
      </p:sp>
      <p:pic>
        <p:nvPicPr>
          <p:cNvPr id="2050" name="Picture 2" descr="G:\BUREAU\Z-RXT\dossiers perso\aline\foie\images\image radiofréqu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00808"/>
            <a:ext cx="5633182" cy="3842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343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destruction tumorale percutanée: cryothérapie</a:t>
            </a:r>
            <a:endParaRPr lang="fr-FR" dirty="0"/>
          </a:p>
        </p:txBody>
      </p:sp>
      <p:sp>
        <p:nvSpPr>
          <p:cNvPr id="3" name="Espace réservé du contenu 2"/>
          <p:cNvSpPr>
            <a:spLocks noGrp="1"/>
          </p:cNvSpPr>
          <p:nvPr>
            <p:ph idx="1"/>
          </p:nvPr>
        </p:nvSpPr>
        <p:spPr/>
        <p:txBody>
          <a:bodyPr>
            <a:normAutofit fontScale="70000" lnSpcReduction="20000"/>
          </a:bodyPr>
          <a:lstStyle/>
          <a:p>
            <a:r>
              <a:rPr lang="fr-FR" dirty="0" smtClean="0"/>
              <a:t>Destruction d’une </a:t>
            </a:r>
            <a:r>
              <a:rPr lang="fr-FR" dirty="0"/>
              <a:t>tumeur de petite taille par le </a:t>
            </a:r>
            <a:r>
              <a:rPr lang="fr-FR" b="1" dirty="0"/>
              <a:t>froid</a:t>
            </a:r>
            <a:r>
              <a:rPr lang="fr-FR" dirty="0"/>
              <a:t>, en respectant les tissus environnants. </a:t>
            </a:r>
            <a:endParaRPr lang="fr-FR" dirty="0" smtClean="0"/>
          </a:p>
          <a:p>
            <a:r>
              <a:rPr lang="fr-FR" dirty="0" smtClean="0"/>
              <a:t>aiguilles </a:t>
            </a:r>
            <a:r>
              <a:rPr lang="fr-FR" dirty="0"/>
              <a:t>creuses guidées par imagerie dans la tumeur, afin d’y former une boule de </a:t>
            </a:r>
            <a:r>
              <a:rPr lang="fr-FR" dirty="0" smtClean="0"/>
              <a:t>glace, refroidies </a:t>
            </a:r>
            <a:r>
              <a:rPr lang="fr-FR" dirty="0"/>
              <a:t>à leur extrémité par un </a:t>
            </a:r>
            <a:r>
              <a:rPr lang="fr-FR" dirty="0" smtClean="0"/>
              <a:t>gaz (l’argon), jusqu’à </a:t>
            </a:r>
            <a:r>
              <a:rPr lang="fr-FR" dirty="0"/>
              <a:t>– 100° C</a:t>
            </a:r>
            <a:r>
              <a:rPr lang="fr-FR" dirty="0" smtClean="0"/>
              <a:t>.</a:t>
            </a:r>
          </a:p>
          <a:p>
            <a:r>
              <a:rPr lang="fr-FR" dirty="0"/>
              <a:t>Réalisée sous contrôle scanographique ou </a:t>
            </a:r>
            <a:r>
              <a:rPr lang="fr-FR" dirty="0" smtClean="0"/>
              <a:t>échographique</a:t>
            </a:r>
          </a:p>
          <a:p>
            <a:r>
              <a:rPr lang="fr-FR" dirty="0" smtClean="0"/>
              <a:t>Environ </a:t>
            </a:r>
            <a:r>
              <a:rPr lang="fr-FR" b="1" dirty="0" smtClean="0"/>
              <a:t>1h30</a:t>
            </a:r>
            <a:r>
              <a:rPr lang="fr-FR" dirty="0" smtClean="0"/>
              <a:t> d’intervention</a:t>
            </a:r>
          </a:p>
          <a:p>
            <a:r>
              <a:rPr lang="fr-FR" dirty="0" smtClean="0"/>
              <a:t>Traitement des </a:t>
            </a:r>
            <a:r>
              <a:rPr lang="fr-FR" dirty="0"/>
              <a:t>tumeurs plus volumineuses avec moins de risques pour les structures anatomiques avoisinantes</a:t>
            </a:r>
            <a:r>
              <a:rPr lang="fr-FR" dirty="0" smtClean="0"/>
              <a:t>.</a:t>
            </a:r>
          </a:p>
          <a:p>
            <a:r>
              <a:rPr lang="fr-FR" dirty="0" smtClean="0"/>
              <a:t>bénéfices multiples /r chirurgie: </a:t>
            </a:r>
            <a:r>
              <a:rPr lang="fr-FR" i="1" dirty="0"/>
              <a:t>temps d’hospitalisation réduit</a:t>
            </a:r>
            <a:r>
              <a:rPr lang="fr-FR" dirty="0"/>
              <a:t> (0 à 1 nuit en fonction du type d’anesthésie), </a:t>
            </a:r>
            <a:r>
              <a:rPr lang="fr-FR" i="1" dirty="0"/>
              <a:t>diminution des risques </a:t>
            </a:r>
            <a:r>
              <a:rPr lang="fr-FR" i="1" dirty="0" smtClean="0"/>
              <a:t>anesthésiques </a:t>
            </a:r>
            <a:r>
              <a:rPr lang="fr-FR" dirty="0"/>
              <a:t>(la procédure pouvant être réalisée sous anesthésie locale) </a:t>
            </a:r>
            <a:r>
              <a:rPr lang="fr-FR" i="1" dirty="0"/>
              <a:t>et post-opératoire </a:t>
            </a:r>
            <a:r>
              <a:rPr lang="fr-FR" dirty="0"/>
              <a:t>(réduction des complications), </a:t>
            </a:r>
            <a:r>
              <a:rPr lang="fr-FR" i="1" dirty="0"/>
              <a:t>amélioration du confort du patient </a:t>
            </a:r>
            <a:r>
              <a:rPr lang="fr-FR" dirty="0"/>
              <a:t>(absence de douleur ou de </a:t>
            </a:r>
            <a:r>
              <a:rPr lang="fr-FR" dirty="0" smtClean="0"/>
              <a:t>cicatrice)</a:t>
            </a:r>
            <a:endParaRPr lang="fr-FR" dirty="0"/>
          </a:p>
          <a:p>
            <a:endParaRPr lang="fr-FR" dirty="0"/>
          </a:p>
        </p:txBody>
      </p:sp>
      <p:sp>
        <p:nvSpPr>
          <p:cNvPr id="4" name="ZoneTexte 3"/>
          <p:cNvSpPr txBox="1"/>
          <p:nvPr/>
        </p:nvSpPr>
        <p:spPr>
          <a:xfrm>
            <a:off x="4114800" y="2973936"/>
            <a:ext cx="184731" cy="369332"/>
          </a:xfrm>
          <a:prstGeom prst="rect">
            <a:avLst/>
          </a:prstGeom>
          <a:noFill/>
        </p:spPr>
        <p:txBody>
          <a:bodyPr wrap="none" rtlCol="0">
            <a:spAutoFit/>
          </a:bodyPr>
          <a:lstStyle/>
          <a:p>
            <a:endParaRPr lang="fr-FR" dirty="0"/>
          </a:p>
        </p:txBody>
      </p:sp>
    </p:spTree>
    <p:extLst>
      <p:ext uri="{BB962C8B-B14F-4D97-AF65-F5344CB8AC3E}">
        <p14:creationId xmlns:p14="http://schemas.microsoft.com/office/powerpoint/2010/main" val="354810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412776"/>
            <a:ext cx="8229600" cy="4525963"/>
          </a:xfrm>
        </p:spPr>
        <p:txBody>
          <a:bodyPr>
            <a:noAutofit/>
          </a:bodyPr>
          <a:lstStyle/>
          <a:p>
            <a:r>
              <a:rPr lang="fr-FR" sz="2400" dirty="0" smtClean="0"/>
              <a:t>Ce traitement associe </a:t>
            </a:r>
            <a:r>
              <a:rPr lang="fr-FR" sz="2400" b="1" dirty="0" smtClean="0"/>
              <a:t>2 composés</a:t>
            </a:r>
            <a:r>
              <a:rPr lang="fr-FR" sz="2400" dirty="0" smtClean="0"/>
              <a:t>: une </a:t>
            </a:r>
            <a:r>
              <a:rPr lang="fr-FR" sz="2400" b="1" dirty="0" smtClean="0"/>
              <a:t>chimiothérapie</a:t>
            </a:r>
            <a:r>
              <a:rPr lang="fr-FR" sz="2400" dirty="0" smtClean="0"/>
              <a:t> destinée à détruire les cellules cancéreuses et un </a:t>
            </a:r>
            <a:r>
              <a:rPr lang="fr-FR" sz="2400" b="1" dirty="0" smtClean="0"/>
              <a:t>produit d’embolisation </a:t>
            </a:r>
            <a:r>
              <a:rPr lang="fr-FR" sz="2400" dirty="0" smtClean="0"/>
              <a:t>destiné à boucher l’artère qui alimente la tumeur en sang. Le blocage permet aussi de retenir le produit au niveau de la tumeur, augmentant son efficacité. Attaquée par la chimiothérapie et privée d’oxygène et d’énergie, la tumeur est progressivement détruite.</a:t>
            </a:r>
          </a:p>
          <a:p>
            <a:r>
              <a:rPr lang="fr-FR" sz="2400" b="1" dirty="0" smtClean="0"/>
              <a:t>Geste très technique</a:t>
            </a:r>
            <a:r>
              <a:rPr lang="fr-FR" sz="2400" dirty="0" smtClean="0"/>
              <a:t>, avec insertion </a:t>
            </a:r>
            <a:r>
              <a:rPr lang="fr-FR" sz="2400" dirty="0"/>
              <a:t>d’un </a:t>
            </a:r>
            <a:r>
              <a:rPr lang="fr-FR" sz="2400" b="1" dirty="0"/>
              <a:t>cathéter</a:t>
            </a:r>
            <a:r>
              <a:rPr lang="fr-FR" sz="2400" dirty="0"/>
              <a:t> par artère fémorale, artère abdominale, aorte, artère hépatique, </a:t>
            </a:r>
            <a:r>
              <a:rPr lang="fr-FR" sz="2400" b="1" dirty="0"/>
              <a:t>progression</a:t>
            </a:r>
            <a:r>
              <a:rPr lang="fr-FR" sz="2400" dirty="0"/>
              <a:t> jusqu’au foie, injection d’iode pour repérer artère qui alimente tumeur, puis injection du </a:t>
            </a:r>
            <a:r>
              <a:rPr lang="fr-FR" sz="2400" dirty="0" err="1" smtClean="0"/>
              <a:t>ttt</a:t>
            </a:r>
            <a:r>
              <a:rPr lang="fr-FR" sz="2400" dirty="0"/>
              <a:t>.</a:t>
            </a:r>
            <a:r>
              <a:rPr lang="fr-FR" sz="2400" dirty="0" smtClean="0"/>
              <a:t>      </a:t>
            </a:r>
            <a:r>
              <a:rPr lang="fr-FR" sz="2400" dirty="0" smtClean="0">
                <a:solidFill>
                  <a:srgbClr val="FF0000"/>
                </a:solidFill>
              </a:rPr>
              <a:t>                                                        </a:t>
            </a:r>
            <a:endParaRPr lang="fr-FR" sz="2400" dirty="0">
              <a:solidFill>
                <a:srgbClr val="FF0000"/>
              </a:solidFill>
            </a:endParaRPr>
          </a:p>
          <a:p>
            <a:r>
              <a:rPr lang="fr-FR" sz="2400" dirty="0" smtClean="0"/>
              <a:t>Destinée à </a:t>
            </a:r>
            <a:r>
              <a:rPr lang="fr-FR" sz="2400" b="1" dirty="0" smtClean="0"/>
              <a:t>ralentir la progression </a:t>
            </a:r>
            <a:r>
              <a:rPr lang="fr-FR" sz="2400" dirty="0" smtClean="0"/>
              <a:t>de lésions </a:t>
            </a:r>
            <a:r>
              <a:rPr lang="fr-FR" sz="2400" dirty="0"/>
              <a:t>diffuses, primitives, </a:t>
            </a:r>
            <a:r>
              <a:rPr lang="fr-FR" sz="2400" dirty="0" smtClean="0"/>
              <a:t>si chirurgie impossible, souvent palliatif.</a:t>
            </a:r>
          </a:p>
          <a:p>
            <a:endParaRPr lang="fr-FR" sz="1600" dirty="0"/>
          </a:p>
        </p:txBody>
      </p:sp>
      <p:sp>
        <p:nvSpPr>
          <p:cNvPr id="3" name="Titre 2"/>
          <p:cNvSpPr>
            <a:spLocks noGrp="1"/>
          </p:cNvSpPr>
          <p:nvPr>
            <p:ph type="title"/>
          </p:nvPr>
        </p:nvSpPr>
        <p:spPr/>
        <p:txBody>
          <a:bodyPr/>
          <a:lstStyle/>
          <a:p>
            <a:r>
              <a:rPr lang="fr-FR" dirty="0" smtClean="0"/>
              <a:t>La chimio embolisation</a:t>
            </a:r>
            <a:endParaRPr lang="fr-FR" dirty="0"/>
          </a:p>
        </p:txBody>
      </p:sp>
    </p:spTree>
    <p:extLst>
      <p:ext uri="{BB962C8B-B14F-4D97-AF65-F5344CB8AC3E}">
        <p14:creationId xmlns:p14="http://schemas.microsoft.com/office/powerpoint/2010/main" val="2287812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600" u="sng" dirty="0"/>
              <a:t>C.I.:</a:t>
            </a:r>
            <a:r>
              <a:rPr lang="fr-FR" sz="2600" dirty="0"/>
              <a:t> insuffisance rénale car l’injection d’iode est nécessaire pour réaliser le traitement, mais dangereuse pour les reins, obstruction de la veine porte.</a:t>
            </a:r>
          </a:p>
          <a:p>
            <a:r>
              <a:rPr lang="fr-FR" sz="2600" dirty="0"/>
              <a:t>Ce traitement peut être réalisé plusieurs fois pour un résultat optimal, plusieurs cures espacées de 2 à 4 </a:t>
            </a:r>
            <a:r>
              <a:rPr lang="fr-FR" sz="2600" dirty="0" smtClean="0"/>
              <a:t>semaines.</a:t>
            </a:r>
            <a:endParaRPr lang="fr-FR" sz="2600" dirty="0"/>
          </a:p>
          <a:p>
            <a:r>
              <a:rPr lang="fr-FR" sz="2600" dirty="0"/>
              <a:t>Anesthésie locale ou générale</a:t>
            </a:r>
          </a:p>
          <a:p>
            <a:r>
              <a:rPr lang="fr-FR" sz="2600" dirty="0"/>
              <a:t>1 à 2h d’intervention</a:t>
            </a:r>
          </a:p>
          <a:p>
            <a:r>
              <a:rPr lang="fr-FR" sz="2600" dirty="0"/>
              <a:t>peu invasif</a:t>
            </a:r>
          </a:p>
          <a:p>
            <a:r>
              <a:rPr lang="fr-FR" sz="2600" dirty="0"/>
              <a:t>Hospitalisation 3-4 jours</a:t>
            </a:r>
          </a:p>
          <a:p>
            <a:endParaRPr lang="fr-FR" dirty="0"/>
          </a:p>
        </p:txBody>
      </p:sp>
      <p:sp>
        <p:nvSpPr>
          <p:cNvPr id="3" name="Titre 2"/>
          <p:cNvSpPr>
            <a:spLocks noGrp="1"/>
          </p:cNvSpPr>
          <p:nvPr>
            <p:ph type="title"/>
          </p:nvPr>
        </p:nvSpPr>
        <p:spPr/>
        <p:txBody>
          <a:bodyPr/>
          <a:lstStyle/>
          <a:p>
            <a:r>
              <a:rPr lang="fr-FR" dirty="0"/>
              <a:t>La chimio embolisation</a:t>
            </a:r>
          </a:p>
        </p:txBody>
      </p:sp>
    </p:spTree>
    <p:extLst>
      <p:ext uri="{BB962C8B-B14F-4D97-AF65-F5344CB8AC3E}">
        <p14:creationId xmlns:p14="http://schemas.microsoft.com/office/powerpoint/2010/main" val="1596211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BUREAU\Z-RXT\dossiers perso\aline\foie\images\image chimioembolisation francais.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55576" y="1484784"/>
            <a:ext cx="3333750" cy="375285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smtClean="0"/>
              <a:t>La chimio embolisation</a:t>
            </a:r>
            <a:endParaRPr lang="fr-FR" dirty="0"/>
          </a:p>
        </p:txBody>
      </p:sp>
      <p:pic>
        <p:nvPicPr>
          <p:cNvPr id="1027" name="Picture 3" descr="G:\BUREAU\Z-RXT\dossiers perso\aline\foie\images\action chimioembolisation.jpg"/>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644008" y="1484784"/>
            <a:ext cx="4257675" cy="374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108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r>
              <a:rPr lang="fr-FR" dirty="0"/>
              <a:t>Injection d’alcool absolu ou acide acétique directement dans la lésion pour la détruire</a:t>
            </a:r>
          </a:p>
          <a:p>
            <a:r>
              <a:rPr lang="fr-FR" dirty="0" smtClean="0"/>
              <a:t>Le </a:t>
            </a:r>
            <a:r>
              <a:rPr lang="fr-FR" dirty="0"/>
              <a:t>principe </a:t>
            </a:r>
            <a:r>
              <a:rPr lang="fr-FR" dirty="0" smtClean="0"/>
              <a:t>est </a:t>
            </a:r>
            <a:r>
              <a:rPr lang="fr-FR" dirty="0"/>
              <a:t>basé d'une part sur la </a:t>
            </a:r>
            <a:r>
              <a:rPr lang="fr-FR" b="1" dirty="0"/>
              <a:t>différence de structure </a:t>
            </a:r>
            <a:r>
              <a:rPr lang="fr-FR" dirty="0"/>
              <a:t>entre la </a:t>
            </a:r>
            <a:r>
              <a:rPr lang="fr-FR" b="1" dirty="0" smtClean="0"/>
              <a:t>tumeur</a:t>
            </a:r>
            <a:r>
              <a:rPr lang="fr-FR" dirty="0" smtClean="0"/>
              <a:t>, de consistance molle, </a:t>
            </a:r>
            <a:r>
              <a:rPr lang="fr-FR" dirty="0"/>
              <a:t>et le </a:t>
            </a:r>
            <a:r>
              <a:rPr lang="fr-FR" b="1" dirty="0"/>
              <a:t>foie</a:t>
            </a:r>
            <a:r>
              <a:rPr lang="fr-FR" dirty="0"/>
              <a:t> adjacent, habituellement cirrhotique et dur, permettant à l'alcool d'être confiné dans la tumeur ; d'autre part sur la toxicité liée à l'alcool qui exerce son action sur la déshydratation cellulaire entraînant une nécrose de coagulation et sur la thrombose artérielle intra-tumorale entraînant une ischémie tumorale.</a:t>
            </a:r>
          </a:p>
          <a:p>
            <a:r>
              <a:rPr lang="fr-FR" dirty="0" smtClean="0"/>
              <a:t>Réservée </a:t>
            </a:r>
            <a:r>
              <a:rPr lang="fr-FR" dirty="0"/>
              <a:t>aux </a:t>
            </a:r>
            <a:r>
              <a:rPr lang="fr-FR" dirty="0" smtClean="0"/>
              <a:t>C.H.C.  &lt; 3 cm </a:t>
            </a:r>
          </a:p>
          <a:p>
            <a:pPr marL="342900" lvl="1" indent="-342900">
              <a:buFont typeface="Arial" panose="020B0604020202020204" pitchFamily="34" charset="0"/>
              <a:buChar char="•"/>
            </a:pPr>
            <a:r>
              <a:rPr lang="fr-FR" sz="3200" dirty="0" smtClean="0">
                <a:solidFill>
                  <a:srgbClr val="2C426C"/>
                </a:solidFill>
              </a:rPr>
              <a:t>Anesthésie </a:t>
            </a:r>
            <a:r>
              <a:rPr lang="fr-FR" sz="3200" dirty="0">
                <a:solidFill>
                  <a:srgbClr val="2C426C"/>
                </a:solidFill>
              </a:rPr>
              <a:t>locale</a:t>
            </a:r>
          </a:p>
          <a:p>
            <a:pPr marL="342900" lvl="1" indent="-342900">
              <a:buFont typeface="Arial" panose="020B0604020202020204" pitchFamily="34" charset="0"/>
              <a:buChar char="•"/>
            </a:pPr>
            <a:r>
              <a:rPr lang="fr-FR" sz="3200" dirty="0">
                <a:solidFill>
                  <a:srgbClr val="2C426C"/>
                </a:solidFill>
              </a:rPr>
              <a:t>Sous </a:t>
            </a:r>
            <a:r>
              <a:rPr lang="fr-FR" sz="3200" dirty="0" smtClean="0">
                <a:solidFill>
                  <a:srgbClr val="2C426C"/>
                </a:solidFill>
              </a:rPr>
              <a:t>échographie</a:t>
            </a:r>
          </a:p>
          <a:p>
            <a:pPr marL="342900" lvl="1" indent="-342900">
              <a:buFont typeface="Arial" panose="020B0604020202020204" pitchFamily="34" charset="0"/>
              <a:buChar char="•"/>
            </a:pPr>
            <a:r>
              <a:rPr lang="fr-FR" sz="3200" dirty="0" smtClean="0">
                <a:solidFill>
                  <a:srgbClr val="2C426C"/>
                </a:solidFill>
              </a:rPr>
              <a:t>Technique de - en - utilisée</a:t>
            </a:r>
            <a:endParaRPr lang="fr-FR" sz="3200" dirty="0">
              <a:solidFill>
                <a:srgbClr val="2C426C"/>
              </a:solidFill>
            </a:endParaRPr>
          </a:p>
          <a:p>
            <a:endParaRPr lang="fr-FR" dirty="0" smtClean="0">
              <a:solidFill>
                <a:srgbClr val="2C426C"/>
              </a:solidFill>
            </a:endParaRPr>
          </a:p>
        </p:txBody>
      </p:sp>
      <p:sp>
        <p:nvSpPr>
          <p:cNvPr id="3" name="Titre 2"/>
          <p:cNvSpPr>
            <a:spLocks noGrp="1"/>
          </p:cNvSpPr>
          <p:nvPr>
            <p:ph type="title"/>
          </p:nvPr>
        </p:nvSpPr>
        <p:spPr/>
        <p:txBody>
          <a:bodyPr>
            <a:normAutofit/>
          </a:bodyPr>
          <a:lstStyle/>
          <a:p>
            <a:r>
              <a:rPr lang="fr-FR" dirty="0" smtClean="0"/>
              <a:t>L’injection percutanée d’alcool</a:t>
            </a:r>
            <a:endParaRPr lang="fr-FR" dirty="0"/>
          </a:p>
        </p:txBody>
      </p:sp>
    </p:spTree>
    <p:extLst>
      <p:ext uri="{BB962C8B-B14F-4D97-AF65-F5344CB8AC3E}">
        <p14:creationId xmlns:p14="http://schemas.microsoft.com/office/powerpoint/2010/main" val="26257516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r>
              <a:rPr lang="fr-FR" dirty="0" smtClean="0"/>
              <a:t>Chimiothérapies classiques sont peu compatible avec la cirrhose et inefficace.</a:t>
            </a:r>
          </a:p>
          <a:p>
            <a:r>
              <a:rPr lang="fr-FR" dirty="0" smtClean="0"/>
              <a:t>Thérapies ciblées: ciblent des composants spécifiques des cellules cancéreuses, absents ou très peu présents dans les cellules normales.</a:t>
            </a:r>
            <a:r>
              <a:rPr lang="fr-FR" u="sng" dirty="0" smtClean="0"/>
              <a:t> </a:t>
            </a:r>
          </a:p>
          <a:p>
            <a:pPr marL="0" indent="0">
              <a:buNone/>
            </a:pPr>
            <a:r>
              <a:rPr lang="fr-FR" u="sng" dirty="0" smtClean="0"/>
              <a:t>Indications</a:t>
            </a:r>
            <a:r>
              <a:rPr lang="fr-FR" dirty="0" smtClean="0"/>
              <a:t> : tout autre ttt impossible, ttts précédents non efficaces, atteinte multifocale.</a:t>
            </a:r>
          </a:p>
          <a:p>
            <a:pPr marL="0" indent="0">
              <a:buNone/>
            </a:pPr>
            <a:r>
              <a:rPr lang="fr-FR" sz="2900" dirty="0"/>
              <a:t>Ex : </a:t>
            </a:r>
            <a:r>
              <a:rPr lang="fr-FR" sz="2900" i="1" dirty="0" err="1"/>
              <a:t>Sorafenib</a:t>
            </a:r>
            <a:r>
              <a:rPr lang="fr-FR" sz="2900" dirty="0"/>
              <a:t>: bloque mécanisme de multiplication et empêche développement de nouveaux vaisseaux sanguins</a:t>
            </a:r>
          </a:p>
          <a:p>
            <a:pPr marL="0" indent="0">
              <a:buNone/>
            </a:pPr>
            <a:r>
              <a:rPr lang="fr-FR" sz="2900" dirty="0" smtClean="0"/>
              <a:t>Administration par voie orale, 2 */jour (posologie habituelle), heures fixes, variation fonction personne. durée </a:t>
            </a:r>
            <a:r>
              <a:rPr lang="fr-FR" sz="2900" dirty="0" err="1" smtClean="0"/>
              <a:t>ttt</a:t>
            </a:r>
            <a:r>
              <a:rPr lang="fr-FR" sz="2900" dirty="0" smtClean="0"/>
              <a:t> en fonction des caractéristiques cancer et de la tolérance.</a:t>
            </a:r>
          </a:p>
          <a:p>
            <a:pPr marL="0" indent="0">
              <a:buNone/>
            </a:pPr>
            <a:r>
              <a:rPr lang="fr-FR" sz="2900" dirty="0" smtClean="0"/>
              <a:t>Nombreuses molécules à l’étude se fondant sur l’utilisation d’anticorps monoclonaux afin de  bloquer les mécanismes essentiels à la croissance des cellules cancéreuses.</a:t>
            </a:r>
            <a:endParaRPr lang="fr-FR" sz="2900" dirty="0"/>
          </a:p>
        </p:txBody>
      </p:sp>
      <p:sp>
        <p:nvSpPr>
          <p:cNvPr id="3" name="Titre 2"/>
          <p:cNvSpPr>
            <a:spLocks noGrp="1"/>
          </p:cNvSpPr>
          <p:nvPr>
            <p:ph type="title"/>
          </p:nvPr>
        </p:nvSpPr>
        <p:spPr/>
        <p:txBody>
          <a:bodyPr/>
          <a:lstStyle/>
          <a:p>
            <a:r>
              <a:rPr lang="fr-FR" dirty="0" smtClean="0"/>
              <a:t>Chimiothérapie</a:t>
            </a:r>
            <a:endParaRPr lang="fr-FR" dirty="0"/>
          </a:p>
        </p:txBody>
      </p:sp>
    </p:spTree>
    <p:extLst>
      <p:ext uri="{BB962C8B-B14F-4D97-AF65-F5344CB8AC3E}">
        <p14:creationId xmlns:p14="http://schemas.microsoft.com/office/powerpoint/2010/main" val="545809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noFill/>
        </p:spPr>
        <p:txBody>
          <a:bodyPr>
            <a:normAutofit fontScale="55000" lnSpcReduction="20000"/>
          </a:bodyPr>
          <a:lstStyle/>
          <a:p>
            <a:r>
              <a:rPr lang="fr-FR" sz="4800" u="sng" dirty="0" smtClean="0"/>
              <a:t>Indications</a:t>
            </a:r>
            <a:r>
              <a:rPr lang="fr-FR" sz="4800" dirty="0" smtClean="0"/>
              <a:t>: lésions </a:t>
            </a:r>
            <a:r>
              <a:rPr lang="fr-FR" sz="4800" dirty="0"/>
              <a:t>non </a:t>
            </a:r>
            <a:r>
              <a:rPr lang="fr-FR" sz="4800" dirty="0" smtClean="0"/>
              <a:t>chirurgicales car centrales, E.G. incompatible avec chirurgie, ou déjà multiples chirurgies, C.I. aux autres techniques.</a:t>
            </a:r>
          </a:p>
          <a:p>
            <a:r>
              <a:rPr lang="fr-FR" sz="4800" dirty="0"/>
              <a:t>Technique assez récente, depuis </a:t>
            </a:r>
            <a:r>
              <a:rPr lang="fr-FR" sz="4800" dirty="0" err="1"/>
              <a:t>rtc</a:t>
            </a:r>
            <a:r>
              <a:rPr lang="fr-FR" sz="4800" dirty="0"/>
              <a:t> et stéréotaxie, car avant forte toxicité.</a:t>
            </a:r>
          </a:p>
          <a:p>
            <a:r>
              <a:rPr lang="fr-FR" sz="4800" dirty="0" smtClean="0"/>
              <a:t>Technique peu connue des gastro-entérologues</a:t>
            </a:r>
          </a:p>
          <a:p>
            <a:r>
              <a:rPr lang="fr-FR" sz="4800" dirty="0" smtClean="0"/>
              <a:t>Traitement possible si foie fonctionnel (cirrhose faible stade). </a:t>
            </a:r>
            <a:endParaRPr lang="fr-FR" sz="4800" dirty="0"/>
          </a:p>
          <a:p>
            <a:r>
              <a:rPr lang="fr-FR" sz="4800" dirty="0" smtClean="0"/>
              <a:t>1 </a:t>
            </a:r>
            <a:r>
              <a:rPr lang="fr-FR" sz="4800" dirty="0"/>
              <a:t>à 3 localisations maximales</a:t>
            </a:r>
          </a:p>
          <a:p>
            <a:r>
              <a:rPr lang="pt-BR" sz="4800" dirty="0" smtClean="0"/>
              <a:t>Volume </a:t>
            </a:r>
            <a:r>
              <a:rPr lang="pt-BR" sz="4800" dirty="0"/>
              <a:t>tumoral maximal: </a:t>
            </a:r>
            <a:r>
              <a:rPr lang="pt-BR" sz="4800" dirty="0" smtClean="0"/>
              <a:t>&lt;5 cm</a:t>
            </a:r>
          </a:p>
          <a:p>
            <a:r>
              <a:rPr lang="pt-BR" sz="4800" dirty="0" smtClean="0"/>
              <a:t>Choix versa si mauvaise implantation grains ou </a:t>
            </a:r>
            <a:r>
              <a:rPr lang="pt-BR" sz="4800" smtClean="0"/>
              <a:t>implantation impossible.</a:t>
            </a:r>
            <a:endParaRPr lang="fr-FR" sz="2900" dirty="0" smtClean="0">
              <a:solidFill>
                <a:srgbClr val="FF0000"/>
              </a:solidFill>
            </a:endParaRPr>
          </a:p>
        </p:txBody>
      </p:sp>
      <p:sp>
        <p:nvSpPr>
          <p:cNvPr id="3" name="Titre 2"/>
          <p:cNvSpPr>
            <a:spLocks noGrp="1"/>
          </p:cNvSpPr>
          <p:nvPr>
            <p:ph type="title"/>
          </p:nvPr>
        </p:nvSpPr>
        <p:spPr/>
        <p:txBody>
          <a:bodyPr>
            <a:normAutofit/>
          </a:bodyPr>
          <a:lstStyle/>
          <a:p>
            <a:r>
              <a:rPr lang="fr-FR" dirty="0" smtClean="0"/>
              <a:t>Radiothérapie: </a:t>
            </a:r>
            <a:r>
              <a:rPr lang="fr-FR" dirty="0" err="1" smtClean="0"/>
              <a:t>cyberknife</a:t>
            </a:r>
            <a:r>
              <a:rPr lang="fr-FR" dirty="0" smtClean="0"/>
              <a:t>/versa </a:t>
            </a:r>
            <a:r>
              <a:rPr lang="fr-FR" dirty="0" err="1" smtClean="0"/>
              <a:t>hd</a:t>
            </a:r>
            <a:endParaRPr lang="fr-FR" dirty="0"/>
          </a:p>
        </p:txBody>
      </p:sp>
    </p:spTree>
    <p:extLst>
      <p:ext uri="{BB962C8B-B14F-4D97-AF65-F5344CB8AC3E}">
        <p14:creationId xmlns:p14="http://schemas.microsoft.com/office/powerpoint/2010/main" val="13941292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7500" lnSpcReduction="20000"/>
          </a:bodyPr>
          <a:lstStyle/>
          <a:p>
            <a:r>
              <a:rPr lang="fr-FR" b="1" dirty="0"/>
              <a:t>3*15gy ou 5*10 gy</a:t>
            </a:r>
            <a:r>
              <a:rPr lang="fr-FR" dirty="0"/>
              <a:t>, diminution des doses si OAR à proximité (tube digestif+++, estomac, duodénum) et dose foie sain.</a:t>
            </a:r>
          </a:p>
          <a:p>
            <a:r>
              <a:rPr lang="fr-FR" b="1" dirty="0"/>
              <a:t>700ml foie sain&lt; 21gy </a:t>
            </a:r>
            <a:r>
              <a:rPr lang="fr-FR" dirty="0"/>
              <a:t>pour garder une fonction hépatique normale</a:t>
            </a:r>
          </a:p>
          <a:p>
            <a:r>
              <a:rPr lang="fr-FR" dirty="0"/>
              <a:t>Tumeur très mobile non visible à l’imagerie radio, nécessite </a:t>
            </a:r>
            <a:r>
              <a:rPr lang="fr-FR" b="1" dirty="0"/>
              <a:t>implantation grains</a:t>
            </a:r>
            <a:r>
              <a:rPr lang="fr-FR" dirty="0"/>
              <a:t> dans la tumeur en radiologie interventionnelle, afin de suivre le mouvement (cyber) ou pour meilleur repositionnement (versa)</a:t>
            </a:r>
          </a:p>
          <a:p>
            <a:r>
              <a:rPr lang="fr-FR" dirty="0"/>
              <a:t>Bon contrôle local si tumeur &lt; 2-3 cm (70%); si métastases, risque d’apparitions de nouvelles lésions (50%).</a:t>
            </a:r>
          </a:p>
        </p:txBody>
      </p:sp>
      <p:sp>
        <p:nvSpPr>
          <p:cNvPr id="3" name="Titre 2"/>
          <p:cNvSpPr>
            <a:spLocks noGrp="1"/>
          </p:cNvSpPr>
          <p:nvPr>
            <p:ph type="title"/>
          </p:nvPr>
        </p:nvSpPr>
        <p:spPr/>
        <p:txBody>
          <a:bodyPr/>
          <a:lstStyle/>
          <a:p>
            <a:r>
              <a:rPr lang="fr-FR" dirty="0"/>
              <a:t>Radiothérapie: </a:t>
            </a:r>
            <a:r>
              <a:rPr lang="fr-FR" dirty="0" err="1"/>
              <a:t>cyberknife</a:t>
            </a:r>
            <a:r>
              <a:rPr lang="fr-FR" dirty="0"/>
              <a:t>/versa </a:t>
            </a:r>
            <a:r>
              <a:rPr lang="fr-FR" dirty="0" err="1"/>
              <a:t>hd</a:t>
            </a:r>
            <a:endParaRPr lang="fr-FR" dirty="0"/>
          </a:p>
        </p:txBody>
      </p:sp>
    </p:spTree>
    <p:extLst>
      <p:ext uri="{BB962C8B-B14F-4D97-AF65-F5344CB8AC3E}">
        <p14:creationId xmlns:p14="http://schemas.microsoft.com/office/powerpoint/2010/main" val="3775867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Autofit/>
          </a:bodyPr>
          <a:lstStyle/>
          <a:p>
            <a:r>
              <a:rPr lang="fr-FR" sz="2200" u="sng" dirty="0" smtClean="0"/>
              <a:t>Principe cyber</a:t>
            </a:r>
            <a:r>
              <a:rPr lang="fr-FR" sz="2200" dirty="0" smtClean="0"/>
              <a:t>: 2 images perpendiculaires qui permettent de connaitre les translations et les rotations ; une table et un robot avec 6 axes de rotations, permettant d’être parfaitement repositionnés. </a:t>
            </a:r>
          </a:p>
          <a:p>
            <a:r>
              <a:rPr lang="fr-FR" sz="2200" u="sng" dirty="0"/>
              <a:t>Installation</a:t>
            </a:r>
            <a:r>
              <a:rPr lang="fr-FR" sz="2200" dirty="0"/>
              <a:t> : têtière, matelas, kneefix.</a:t>
            </a:r>
          </a:p>
          <a:p>
            <a:r>
              <a:rPr lang="fr-FR" sz="2200" dirty="0" err="1" smtClean="0"/>
              <a:t>Ttt</a:t>
            </a:r>
            <a:r>
              <a:rPr lang="fr-FR" sz="2200" dirty="0" smtClean="0"/>
              <a:t> entre </a:t>
            </a:r>
            <a:r>
              <a:rPr lang="fr-FR" sz="2200" b="1" dirty="0" smtClean="0"/>
              <a:t>45 et 90 min</a:t>
            </a:r>
            <a:r>
              <a:rPr lang="fr-FR" sz="2200" dirty="0" smtClean="0"/>
              <a:t>, une </a:t>
            </a:r>
            <a:r>
              <a:rPr lang="fr-FR" sz="2200" b="1" dirty="0" smtClean="0"/>
              <a:t>centaine de faisceaux</a:t>
            </a:r>
            <a:r>
              <a:rPr lang="fr-FR" sz="2200" dirty="0" smtClean="0"/>
              <a:t>.</a:t>
            </a:r>
          </a:p>
          <a:p>
            <a:r>
              <a:rPr lang="fr-FR" sz="2200" dirty="0" smtClean="0"/>
              <a:t>Patient à jeun (parfois), ou essayer même heure que scan </a:t>
            </a:r>
            <a:r>
              <a:rPr lang="fr-FR" sz="2200" dirty="0" err="1" smtClean="0"/>
              <a:t>dosi</a:t>
            </a:r>
            <a:r>
              <a:rPr lang="fr-FR" sz="2200" dirty="0" smtClean="0"/>
              <a:t>.</a:t>
            </a:r>
            <a:endParaRPr lang="fr-FR" sz="2200" dirty="0"/>
          </a:p>
          <a:p>
            <a:r>
              <a:rPr lang="fr-FR" sz="2200" dirty="0"/>
              <a:t>délai de 10 jours entre implantation et scanner dosimétrique afin </a:t>
            </a:r>
            <a:r>
              <a:rPr lang="fr-FR" sz="2200" dirty="0" smtClean="0"/>
              <a:t>d’être sur de la stabilité des fiduciaires (limiter </a:t>
            </a:r>
            <a:r>
              <a:rPr lang="fr-FR" sz="2200" dirty="0"/>
              <a:t>les risques de migration post </a:t>
            </a:r>
            <a:r>
              <a:rPr lang="fr-FR" sz="2200" dirty="0" smtClean="0"/>
              <a:t>scan, risque de </a:t>
            </a:r>
            <a:r>
              <a:rPr lang="fr-FR" sz="2200" dirty="0"/>
              <a:t>pb de reconnaissance et de suivi).</a:t>
            </a:r>
          </a:p>
          <a:p>
            <a:r>
              <a:rPr lang="fr-FR" sz="2200" dirty="0" smtClean="0"/>
              <a:t>Au moins 3 grains non coplanaires afin de pouvoir suivre les rotations de la tumeur.</a:t>
            </a:r>
          </a:p>
          <a:p>
            <a:pPr marL="0" indent="0">
              <a:buNone/>
            </a:pPr>
            <a:r>
              <a:rPr lang="fr-FR" sz="1400" dirty="0" smtClean="0">
                <a:solidFill>
                  <a:srgbClr val="FF0000"/>
                </a:solidFill>
              </a:rPr>
              <a:t>                                               </a:t>
            </a:r>
          </a:p>
        </p:txBody>
      </p:sp>
      <p:sp>
        <p:nvSpPr>
          <p:cNvPr id="3" name="Titre 2"/>
          <p:cNvSpPr>
            <a:spLocks noGrp="1"/>
          </p:cNvSpPr>
          <p:nvPr>
            <p:ph type="title"/>
          </p:nvPr>
        </p:nvSpPr>
        <p:spPr/>
        <p:txBody>
          <a:bodyPr>
            <a:normAutofit/>
          </a:bodyPr>
          <a:lstStyle/>
          <a:p>
            <a:r>
              <a:rPr lang="fr-FR" dirty="0" smtClean="0"/>
              <a:t>Traitement au cyber</a:t>
            </a:r>
            <a:endParaRPr lang="fr-FR" dirty="0"/>
          </a:p>
        </p:txBody>
      </p:sp>
    </p:spTree>
    <p:extLst>
      <p:ext uri="{BB962C8B-B14F-4D97-AF65-F5344CB8AC3E}">
        <p14:creationId xmlns:p14="http://schemas.microsoft.com/office/powerpoint/2010/main" val="3122094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628800"/>
            <a:ext cx="5184576" cy="4845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p:txBody>
          <a:bodyPr/>
          <a:lstStyle/>
          <a:p>
            <a:r>
              <a:rPr lang="fr-FR" dirty="0"/>
              <a:t>ANATOMIE</a:t>
            </a:r>
          </a:p>
        </p:txBody>
      </p:sp>
    </p:spTree>
    <p:extLst>
      <p:ext uri="{BB962C8B-B14F-4D97-AF65-F5344CB8AC3E}">
        <p14:creationId xmlns:p14="http://schemas.microsoft.com/office/powerpoint/2010/main" val="39004917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331640" y="476672"/>
            <a:ext cx="5760640" cy="646331"/>
          </a:xfrm>
          <a:prstGeom prst="rect">
            <a:avLst/>
          </a:prstGeom>
          <a:noFill/>
        </p:spPr>
        <p:txBody>
          <a:bodyPr wrap="square" rtlCol="0">
            <a:spAutoFit/>
          </a:bodyPr>
          <a:lstStyle/>
          <a:p>
            <a:r>
              <a:rPr lang="fr-FR" dirty="0" smtClean="0"/>
              <a:t>Pas de photo de l’installation au cyber avec le gilet et les sondes (installation scanner)</a:t>
            </a:r>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412776"/>
            <a:ext cx="8748464" cy="3949589"/>
          </a:xfrm>
          <a:prstGeom prst="rect">
            <a:avLst/>
          </a:prstGeom>
        </p:spPr>
      </p:pic>
    </p:spTree>
    <p:extLst>
      <p:ext uri="{BB962C8B-B14F-4D97-AF65-F5344CB8AC3E}">
        <p14:creationId xmlns:p14="http://schemas.microsoft.com/office/powerpoint/2010/main" val="25441344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r>
              <a:rPr lang="fr-FR" sz="2800" b="1" dirty="0" smtClean="0"/>
              <a:t>Alignement </a:t>
            </a:r>
            <a:r>
              <a:rPr lang="fr-FR" sz="2800" b="1" dirty="0"/>
              <a:t>osseux</a:t>
            </a:r>
            <a:r>
              <a:rPr lang="fr-FR" sz="2800" dirty="0"/>
              <a:t>, puis réalisation d’un modèle qui permet au cyber de connaitre la position des clips intra-tumoraux (tumeur) en fonction de la respiration = </a:t>
            </a:r>
            <a:r>
              <a:rPr lang="fr-FR" sz="2800" b="1" dirty="0"/>
              <a:t>ttt synchronisé au mouvement respiratoire</a:t>
            </a:r>
            <a:r>
              <a:rPr lang="fr-FR" sz="2800" b="1" dirty="0" smtClean="0"/>
              <a:t>.</a:t>
            </a:r>
          </a:p>
          <a:p>
            <a:r>
              <a:rPr lang="fr-FR" sz="2800" dirty="0" smtClean="0"/>
              <a:t>Images toutes les 60s, permet la réactualisation du modèle.</a:t>
            </a:r>
          </a:p>
          <a:p>
            <a:r>
              <a:rPr lang="fr-FR" sz="2800" dirty="0" smtClean="0"/>
              <a:t>Si valeurs &gt; 5mm d’écart /r au modèle, ttt arrêté.</a:t>
            </a:r>
          </a:p>
          <a:p>
            <a:endParaRPr lang="fr-FR" dirty="0"/>
          </a:p>
          <a:p>
            <a:endParaRPr lang="fr-FR" dirty="0"/>
          </a:p>
        </p:txBody>
      </p:sp>
      <p:sp>
        <p:nvSpPr>
          <p:cNvPr id="3" name="Titre 2"/>
          <p:cNvSpPr>
            <a:spLocks noGrp="1"/>
          </p:cNvSpPr>
          <p:nvPr>
            <p:ph type="title"/>
          </p:nvPr>
        </p:nvSpPr>
        <p:spPr/>
        <p:txBody>
          <a:bodyPr/>
          <a:lstStyle/>
          <a:p>
            <a:r>
              <a:rPr lang="fr-FR" dirty="0"/>
              <a:t>Traitement au cyber</a:t>
            </a:r>
          </a:p>
        </p:txBody>
      </p:sp>
    </p:spTree>
    <p:extLst>
      <p:ext uri="{BB962C8B-B14F-4D97-AF65-F5344CB8AC3E}">
        <p14:creationId xmlns:p14="http://schemas.microsoft.com/office/powerpoint/2010/main" val="12549127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a:bodyPr>
          <a:lstStyle/>
          <a:p>
            <a:pPr marL="0" indent="0">
              <a:buNone/>
            </a:pPr>
            <a:r>
              <a:rPr lang="fr-FR" sz="2000" dirty="0">
                <a:solidFill>
                  <a:srgbClr val="FF0000"/>
                </a:solidFill>
              </a:rPr>
              <a:t> </a:t>
            </a:r>
            <a:endParaRPr lang="fr-FR" sz="2000" dirty="0"/>
          </a:p>
        </p:txBody>
      </p:sp>
      <p:sp>
        <p:nvSpPr>
          <p:cNvPr id="3" name="Titre 2"/>
          <p:cNvSpPr>
            <a:spLocks noGrp="1"/>
          </p:cNvSpPr>
          <p:nvPr>
            <p:ph type="title"/>
          </p:nvPr>
        </p:nvSpPr>
        <p:spPr/>
        <p:txBody>
          <a:bodyPr>
            <a:normAutofit/>
          </a:bodyPr>
          <a:lstStyle/>
          <a:p>
            <a:r>
              <a:rPr lang="fr-FR" dirty="0" smtClean="0"/>
              <a:t>Images écran traitement au cyber</a:t>
            </a:r>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095" y="1268759"/>
            <a:ext cx="8604448" cy="5289946"/>
          </a:xfrm>
          <a:prstGeom prst="rect">
            <a:avLst/>
          </a:prstGeom>
        </p:spPr>
      </p:pic>
      <p:sp>
        <p:nvSpPr>
          <p:cNvPr id="9" name="ZoneTexte 8"/>
          <p:cNvSpPr txBox="1"/>
          <p:nvPr/>
        </p:nvSpPr>
        <p:spPr>
          <a:xfrm>
            <a:off x="3923928" y="5836622"/>
            <a:ext cx="1728192" cy="369332"/>
          </a:xfrm>
          <a:prstGeom prst="rect">
            <a:avLst/>
          </a:prstGeom>
          <a:noFill/>
        </p:spPr>
        <p:txBody>
          <a:bodyPr wrap="square" rtlCol="0">
            <a:spAutoFit/>
          </a:bodyPr>
          <a:lstStyle/>
          <a:p>
            <a:r>
              <a:rPr lang="fr-FR" dirty="0" smtClean="0">
                <a:solidFill>
                  <a:srgbClr val="FF0000"/>
                </a:solidFill>
              </a:rPr>
              <a:t>Valeurs modèles</a:t>
            </a:r>
            <a:endParaRPr lang="fr-FR" dirty="0">
              <a:solidFill>
                <a:srgbClr val="FF0000"/>
              </a:solidFill>
            </a:endParaRPr>
          </a:p>
        </p:txBody>
      </p:sp>
      <p:cxnSp>
        <p:nvCxnSpPr>
          <p:cNvPr id="11" name="Connecteur droit avec flèche 10"/>
          <p:cNvCxnSpPr/>
          <p:nvPr/>
        </p:nvCxnSpPr>
        <p:spPr>
          <a:xfrm flipV="1">
            <a:off x="755576" y="2852936"/>
            <a:ext cx="1584176" cy="21602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755576" y="3068960"/>
            <a:ext cx="1512168" cy="28803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5694" y="2852936"/>
            <a:ext cx="1259632" cy="369332"/>
          </a:xfrm>
          <a:prstGeom prst="rect">
            <a:avLst/>
          </a:prstGeom>
          <a:noFill/>
        </p:spPr>
        <p:txBody>
          <a:bodyPr wrap="square" rtlCol="0">
            <a:spAutoFit/>
          </a:bodyPr>
          <a:lstStyle/>
          <a:p>
            <a:r>
              <a:rPr lang="fr-FR" dirty="0" smtClean="0">
                <a:solidFill>
                  <a:srgbClr val="FF0000"/>
                </a:solidFill>
              </a:rPr>
              <a:t>fiduciaires</a:t>
            </a:r>
            <a:endParaRPr lang="fr-FR" dirty="0">
              <a:solidFill>
                <a:srgbClr val="FF0000"/>
              </a:solidFill>
            </a:endParaRPr>
          </a:p>
        </p:txBody>
      </p:sp>
      <p:cxnSp>
        <p:nvCxnSpPr>
          <p:cNvPr id="17" name="Connecteur droit avec flèche 16"/>
          <p:cNvCxnSpPr/>
          <p:nvPr/>
        </p:nvCxnSpPr>
        <p:spPr>
          <a:xfrm flipV="1">
            <a:off x="4646238" y="4005064"/>
            <a:ext cx="0" cy="190557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9997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normAutofit fontScale="90000"/>
          </a:bodyPr>
          <a:lstStyle/>
          <a:p>
            <a:r>
              <a:rPr lang="fr-FR" dirty="0"/>
              <a:t>Images écran traitement au </a:t>
            </a:r>
            <a:r>
              <a:rPr lang="fr-FR" dirty="0" smtClean="0"/>
              <a:t>cyber: fiduciaires</a:t>
            </a:r>
            <a:endParaRPr lang="fr-F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7704" y="1727932"/>
            <a:ext cx="5326201" cy="4268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32295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8765" y="1600200"/>
            <a:ext cx="7306470" cy="4525963"/>
          </a:xfrm>
        </p:spPr>
      </p:pic>
      <p:sp>
        <p:nvSpPr>
          <p:cNvPr id="3" name="Titre 2"/>
          <p:cNvSpPr>
            <a:spLocks noGrp="1"/>
          </p:cNvSpPr>
          <p:nvPr>
            <p:ph type="title"/>
          </p:nvPr>
        </p:nvSpPr>
        <p:spPr>
          <a:xfrm>
            <a:off x="467544" y="286219"/>
            <a:ext cx="8229600" cy="1143000"/>
          </a:xfrm>
        </p:spPr>
        <p:txBody>
          <a:bodyPr/>
          <a:lstStyle/>
          <a:p>
            <a:r>
              <a:rPr lang="fr-FR" dirty="0"/>
              <a:t>Images écran traitement au cyber</a:t>
            </a:r>
          </a:p>
        </p:txBody>
      </p:sp>
      <p:sp>
        <p:nvSpPr>
          <p:cNvPr id="5" name="Rectangle 4"/>
          <p:cNvSpPr/>
          <p:nvPr/>
        </p:nvSpPr>
        <p:spPr>
          <a:xfrm>
            <a:off x="1115616" y="1628800"/>
            <a:ext cx="1512168"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avec flèche 5"/>
          <p:cNvCxnSpPr/>
          <p:nvPr/>
        </p:nvCxnSpPr>
        <p:spPr>
          <a:xfrm>
            <a:off x="4211960" y="1525434"/>
            <a:ext cx="72853" cy="94790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4211960" y="1525434"/>
            <a:ext cx="432893" cy="89705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043608" y="1340768"/>
            <a:ext cx="3384376" cy="369332"/>
          </a:xfrm>
          <a:prstGeom prst="rect">
            <a:avLst/>
          </a:prstGeom>
          <a:noFill/>
        </p:spPr>
        <p:txBody>
          <a:bodyPr wrap="square" rtlCol="0">
            <a:spAutoFit/>
          </a:bodyPr>
          <a:lstStyle/>
          <a:p>
            <a:r>
              <a:rPr lang="fr-FR" dirty="0" smtClean="0">
                <a:solidFill>
                  <a:srgbClr val="FF0000"/>
                </a:solidFill>
              </a:rPr>
              <a:t>Mvt tumeur fonction respiration</a:t>
            </a:r>
            <a:endParaRPr lang="fr-FR" dirty="0">
              <a:solidFill>
                <a:srgbClr val="FF0000"/>
              </a:solidFill>
            </a:endParaRPr>
          </a:p>
        </p:txBody>
      </p:sp>
      <p:cxnSp>
        <p:nvCxnSpPr>
          <p:cNvPr id="15" name="Connecteur droit avec flèche 14"/>
          <p:cNvCxnSpPr/>
          <p:nvPr/>
        </p:nvCxnSpPr>
        <p:spPr>
          <a:xfrm>
            <a:off x="1115616" y="3982414"/>
            <a:ext cx="1188132"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0" y="3717032"/>
            <a:ext cx="1331640" cy="954107"/>
          </a:xfrm>
          <a:prstGeom prst="rect">
            <a:avLst/>
          </a:prstGeom>
          <a:noFill/>
        </p:spPr>
        <p:txBody>
          <a:bodyPr wrap="square" rtlCol="0">
            <a:spAutoFit/>
          </a:bodyPr>
          <a:lstStyle/>
          <a:p>
            <a:r>
              <a:rPr lang="fr-FR" sz="1400" dirty="0" smtClean="0">
                <a:solidFill>
                  <a:srgbClr val="FF0000"/>
                </a:solidFill>
              </a:rPr>
              <a:t>Mvt tumeur dans les 3 plans en fonction respiration</a:t>
            </a:r>
            <a:endParaRPr lang="fr-FR" sz="1400" dirty="0">
              <a:solidFill>
                <a:srgbClr val="FF0000"/>
              </a:solidFill>
            </a:endParaRPr>
          </a:p>
        </p:txBody>
      </p:sp>
      <p:cxnSp>
        <p:nvCxnSpPr>
          <p:cNvPr id="21" name="Connecteur droit avec flèche 20"/>
          <p:cNvCxnSpPr/>
          <p:nvPr/>
        </p:nvCxnSpPr>
        <p:spPr>
          <a:xfrm>
            <a:off x="1268016" y="4134814"/>
            <a:ext cx="200784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1105575" y="4287214"/>
            <a:ext cx="335925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882012" y="6205954"/>
            <a:ext cx="1979375" cy="369332"/>
          </a:xfrm>
          <a:prstGeom prst="rect">
            <a:avLst/>
          </a:prstGeom>
          <a:noFill/>
        </p:spPr>
        <p:txBody>
          <a:bodyPr wrap="square" rtlCol="0">
            <a:spAutoFit/>
          </a:bodyPr>
          <a:lstStyle/>
          <a:p>
            <a:r>
              <a:rPr lang="fr-FR" dirty="0" smtClean="0">
                <a:solidFill>
                  <a:srgbClr val="2C426C"/>
                </a:solidFill>
              </a:rPr>
              <a:t>1 point = 1 image</a:t>
            </a:r>
            <a:endParaRPr lang="fr-FR" dirty="0">
              <a:solidFill>
                <a:srgbClr val="2C426C"/>
              </a:solidFill>
            </a:endParaRPr>
          </a:p>
        </p:txBody>
      </p:sp>
    </p:spTree>
    <p:extLst>
      <p:ext uri="{BB962C8B-B14F-4D97-AF65-F5344CB8AC3E}">
        <p14:creationId xmlns:p14="http://schemas.microsoft.com/office/powerpoint/2010/main" val="7401094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8048" y="1600200"/>
            <a:ext cx="5887904" cy="4525963"/>
          </a:xfrm>
        </p:spPr>
      </p:pic>
      <p:sp>
        <p:nvSpPr>
          <p:cNvPr id="4" name="Titre 3"/>
          <p:cNvSpPr>
            <a:spLocks noGrp="1"/>
          </p:cNvSpPr>
          <p:nvPr>
            <p:ph type="title"/>
          </p:nvPr>
        </p:nvSpPr>
        <p:spPr/>
        <p:txBody>
          <a:bodyPr/>
          <a:lstStyle/>
          <a:p>
            <a:r>
              <a:rPr lang="fr-FR" dirty="0" smtClean="0"/>
              <a:t>Dosimétrie cyber</a:t>
            </a:r>
            <a:endParaRPr lang="fr-FR" dirty="0"/>
          </a:p>
        </p:txBody>
      </p:sp>
    </p:spTree>
    <p:extLst>
      <p:ext uri="{BB962C8B-B14F-4D97-AF65-F5344CB8AC3E}">
        <p14:creationId xmlns:p14="http://schemas.microsoft.com/office/powerpoint/2010/main" val="39059196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20000"/>
          </a:bodyPr>
          <a:lstStyle/>
          <a:p>
            <a:r>
              <a:rPr lang="fr-FR" sz="2700" dirty="0" smtClean="0"/>
              <a:t>Installation dans un </a:t>
            </a:r>
            <a:r>
              <a:rPr lang="fr-FR" sz="2700" b="1" dirty="0" smtClean="0"/>
              <a:t>bluebag</a:t>
            </a:r>
            <a:r>
              <a:rPr lang="fr-FR" sz="2700" dirty="0" smtClean="0"/>
              <a:t>.</a:t>
            </a:r>
          </a:p>
          <a:p>
            <a:r>
              <a:rPr lang="fr-FR" sz="2700" dirty="0" smtClean="0"/>
              <a:t>Ttt : </a:t>
            </a:r>
            <a:r>
              <a:rPr lang="fr-FR" sz="2700" b="1" dirty="0" smtClean="0"/>
              <a:t>20-30 min </a:t>
            </a:r>
            <a:r>
              <a:rPr lang="fr-FR" sz="2700" dirty="0" smtClean="0"/>
              <a:t>(</a:t>
            </a:r>
            <a:r>
              <a:rPr lang="fr-FR" sz="2700" dirty="0" err="1" smtClean="0"/>
              <a:t>vmat</a:t>
            </a:r>
            <a:r>
              <a:rPr lang="fr-FR" sz="2700" dirty="0" smtClean="0"/>
              <a:t> ou </a:t>
            </a:r>
            <a:r>
              <a:rPr lang="fr-FR" sz="2700" dirty="0" err="1" smtClean="0"/>
              <a:t>dcat</a:t>
            </a:r>
            <a:r>
              <a:rPr lang="fr-FR" sz="2700" dirty="0" smtClean="0"/>
              <a:t>).</a:t>
            </a:r>
          </a:p>
          <a:p>
            <a:r>
              <a:rPr lang="fr-FR" sz="2700" dirty="0" smtClean="0"/>
              <a:t>Possibilité de compression, limiter mvts tumeur.</a:t>
            </a:r>
          </a:p>
          <a:p>
            <a:pPr marL="342900" lvl="1" indent="-342900">
              <a:buFont typeface="Arial" panose="020B0604020202020204" pitchFamily="34" charset="0"/>
              <a:buChar char="•"/>
            </a:pPr>
            <a:r>
              <a:rPr lang="fr-FR" sz="2700" dirty="0" smtClean="0">
                <a:solidFill>
                  <a:srgbClr val="2C426C"/>
                </a:solidFill>
              </a:rPr>
              <a:t>Recalage </a:t>
            </a:r>
            <a:r>
              <a:rPr lang="fr-FR" sz="2700" dirty="0">
                <a:solidFill>
                  <a:srgbClr val="2C426C"/>
                </a:solidFill>
              </a:rPr>
              <a:t>: </a:t>
            </a:r>
            <a:r>
              <a:rPr lang="fr-FR" sz="2700" b="1" dirty="0" err="1">
                <a:solidFill>
                  <a:srgbClr val="2C426C"/>
                </a:solidFill>
              </a:rPr>
              <a:t>ExacTrac</a:t>
            </a:r>
            <a:r>
              <a:rPr lang="fr-FR" sz="2700" b="1" dirty="0">
                <a:solidFill>
                  <a:srgbClr val="2C426C"/>
                </a:solidFill>
              </a:rPr>
              <a:t> + Hexapod + CBCT 3D + </a:t>
            </a:r>
            <a:r>
              <a:rPr lang="fr-FR" sz="2700" b="1" dirty="0" smtClean="0">
                <a:solidFill>
                  <a:srgbClr val="2C426C"/>
                </a:solidFill>
              </a:rPr>
              <a:t>Hexapod</a:t>
            </a:r>
          </a:p>
          <a:p>
            <a:pPr marL="457200" lvl="1" indent="0">
              <a:buNone/>
            </a:pPr>
            <a:r>
              <a:rPr lang="fr-FR" sz="2600" dirty="0">
                <a:solidFill>
                  <a:srgbClr val="2C426C"/>
                </a:solidFill>
              </a:rPr>
              <a:t>-</a:t>
            </a:r>
            <a:r>
              <a:rPr lang="fr-FR" sz="2600" dirty="0" smtClean="0">
                <a:solidFill>
                  <a:srgbClr val="2C426C"/>
                </a:solidFill>
              </a:rPr>
              <a:t> </a:t>
            </a:r>
            <a:r>
              <a:rPr lang="fr-FR" sz="2600" u="sng" dirty="0" smtClean="0">
                <a:solidFill>
                  <a:srgbClr val="2C426C"/>
                </a:solidFill>
              </a:rPr>
              <a:t>exactrac:</a:t>
            </a:r>
            <a:r>
              <a:rPr lang="fr-FR" sz="2600" dirty="0" smtClean="0">
                <a:solidFill>
                  <a:srgbClr val="2C426C"/>
                </a:solidFill>
              </a:rPr>
              <a:t> </a:t>
            </a:r>
            <a:r>
              <a:rPr lang="fr-FR" sz="2600" dirty="0" smtClean="0">
                <a:solidFill>
                  <a:srgbClr val="B41860"/>
                </a:solidFill>
              </a:rPr>
              <a:t>recalage osseux </a:t>
            </a:r>
            <a:r>
              <a:rPr lang="fr-FR" sz="2600" dirty="0" smtClean="0">
                <a:solidFill>
                  <a:srgbClr val="2C426C"/>
                </a:solidFill>
              </a:rPr>
              <a:t>sur </a:t>
            </a:r>
            <a:r>
              <a:rPr lang="fr-FR" sz="2600" dirty="0">
                <a:solidFill>
                  <a:srgbClr val="2C426C"/>
                </a:solidFill>
              </a:rPr>
              <a:t>vertèbre à hauteur de la lésion </a:t>
            </a:r>
            <a:r>
              <a:rPr lang="fr-FR" sz="2600" dirty="0" smtClean="0">
                <a:solidFill>
                  <a:srgbClr val="2C426C"/>
                </a:solidFill>
              </a:rPr>
              <a:t>afin d’aligner </a:t>
            </a:r>
            <a:r>
              <a:rPr lang="fr-FR" sz="2600" dirty="0">
                <a:solidFill>
                  <a:srgbClr val="2C426C"/>
                </a:solidFill>
              </a:rPr>
              <a:t>le patient</a:t>
            </a:r>
          </a:p>
          <a:p>
            <a:pPr marL="457200" lvl="1" indent="0">
              <a:buNone/>
            </a:pPr>
            <a:r>
              <a:rPr lang="fr-FR" sz="2600" dirty="0" smtClean="0">
                <a:solidFill>
                  <a:srgbClr val="2C426C"/>
                </a:solidFill>
              </a:rPr>
              <a:t>- </a:t>
            </a:r>
            <a:r>
              <a:rPr lang="fr-FR" sz="2600" u="sng" dirty="0" smtClean="0">
                <a:solidFill>
                  <a:srgbClr val="2C426C"/>
                </a:solidFill>
              </a:rPr>
              <a:t>CBCT </a:t>
            </a:r>
            <a:r>
              <a:rPr lang="fr-FR" sz="2600" u="sng" dirty="0">
                <a:solidFill>
                  <a:srgbClr val="2C426C"/>
                </a:solidFill>
              </a:rPr>
              <a:t>3D:</a:t>
            </a:r>
            <a:r>
              <a:rPr lang="fr-FR" sz="2600" dirty="0">
                <a:solidFill>
                  <a:srgbClr val="2C426C"/>
                </a:solidFill>
              </a:rPr>
              <a:t> </a:t>
            </a:r>
            <a:r>
              <a:rPr lang="fr-FR" sz="2600" dirty="0" smtClean="0">
                <a:solidFill>
                  <a:srgbClr val="2C426C"/>
                </a:solidFill>
              </a:rPr>
              <a:t>- </a:t>
            </a:r>
            <a:r>
              <a:rPr lang="fr-FR" sz="2600" dirty="0">
                <a:solidFill>
                  <a:srgbClr val="B41860"/>
                </a:solidFill>
              </a:rPr>
              <a:t>recalage osseux (T+R) sur clip box</a:t>
            </a:r>
            <a:r>
              <a:rPr lang="fr-FR" sz="2600" dirty="0">
                <a:solidFill>
                  <a:srgbClr val="2C426C"/>
                </a:solidFill>
              </a:rPr>
              <a:t> </a:t>
            </a:r>
            <a:r>
              <a:rPr lang="fr-FR" sz="2600" dirty="0" smtClean="0">
                <a:solidFill>
                  <a:srgbClr val="B41860"/>
                </a:solidFill>
              </a:rPr>
              <a:t>colonne</a:t>
            </a:r>
            <a:r>
              <a:rPr lang="fr-FR" sz="2600" dirty="0" smtClean="0">
                <a:solidFill>
                  <a:srgbClr val="2C426C"/>
                </a:solidFill>
              </a:rPr>
              <a:t> en regard </a:t>
            </a:r>
            <a:r>
              <a:rPr lang="fr-FR" sz="2600" dirty="0">
                <a:solidFill>
                  <a:srgbClr val="2C426C"/>
                </a:solidFill>
              </a:rPr>
              <a:t>de la lésion </a:t>
            </a:r>
            <a:endParaRPr lang="fr-FR" sz="2600" dirty="0" smtClean="0">
              <a:solidFill>
                <a:srgbClr val="2C426C"/>
              </a:solidFill>
            </a:endParaRPr>
          </a:p>
          <a:p>
            <a:pPr marL="457200" lvl="1" indent="0">
              <a:buNone/>
            </a:pPr>
            <a:r>
              <a:rPr lang="fr-FR" sz="2600" dirty="0" smtClean="0">
                <a:solidFill>
                  <a:srgbClr val="2C426C"/>
                </a:solidFill>
              </a:rPr>
              <a:t>	- puis ± </a:t>
            </a:r>
            <a:r>
              <a:rPr lang="fr-FR" sz="2600" dirty="0" smtClean="0">
                <a:solidFill>
                  <a:srgbClr val="B41860"/>
                </a:solidFill>
              </a:rPr>
              <a:t>recalage niveau de gris (T) sur tumeur</a:t>
            </a:r>
            <a:r>
              <a:rPr lang="fr-FR" sz="2600" dirty="0" smtClean="0">
                <a:solidFill>
                  <a:srgbClr val="2C426C"/>
                </a:solidFill>
              </a:rPr>
              <a:t> </a:t>
            </a:r>
          </a:p>
          <a:p>
            <a:r>
              <a:rPr lang="fr-FR" sz="2700" dirty="0" smtClean="0"/>
              <a:t>Si grains, aide au recalage sur la 3D ; sans grains, recalage difficile à analyser !</a:t>
            </a:r>
          </a:p>
          <a:p>
            <a:r>
              <a:rPr lang="fr-FR" sz="2700" dirty="0" smtClean="0"/>
              <a:t>Position de la tumeur connue au début du traitement, mais pas pdt le ttt</a:t>
            </a:r>
            <a:r>
              <a:rPr lang="fr-FR" sz="2700" dirty="0"/>
              <a:t> </a:t>
            </a:r>
            <a:r>
              <a:rPr lang="fr-FR" sz="2700" dirty="0" smtClean="0"/>
              <a:t>(≠ cyber).</a:t>
            </a:r>
          </a:p>
        </p:txBody>
      </p:sp>
      <p:sp>
        <p:nvSpPr>
          <p:cNvPr id="3" name="Titre 2"/>
          <p:cNvSpPr>
            <a:spLocks noGrp="1"/>
          </p:cNvSpPr>
          <p:nvPr>
            <p:ph type="title"/>
          </p:nvPr>
        </p:nvSpPr>
        <p:spPr/>
        <p:txBody>
          <a:bodyPr/>
          <a:lstStyle/>
          <a:p>
            <a:r>
              <a:rPr lang="fr-FR" dirty="0" smtClean="0"/>
              <a:t>Traitement au versa</a:t>
            </a:r>
            <a:endParaRPr lang="fr-FR" dirty="0"/>
          </a:p>
        </p:txBody>
      </p:sp>
    </p:spTree>
    <p:extLst>
      <p:ext uri="{BB962C8B-B14F-4D97-AF65-F5344CB8AC3E}">
        <p14:creationId xmlns:p14="http://schemas.microsoft.com/office/powerpoint/2010/main" val="31016051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8762" y="2172494"/>
            <a:ext cx="6086475" cy="3381375"/>
          </a:xfrm>
        </p:spPr>
      </p:pic>
      <p:sp>
        <p:nvSpPr>
          <p:cNvPr id="3" name="Titre 2"/>
          <p:cNvSpPr>
            <a:spLocks noGrp="1"/>
          </p:cNvSpPr>
          <p:nvPr>
            <p:ph type="title"/>
          </p:nvPr>
        </p:nvSpPr>
        <p:spPr/>
        <p:txBody>
          <a:bodyPr/>
          <a:lstStyle/>
          <a:p>
            <a:r>
              <a:rPr lang="fr-FR" dirty="0" smtClean="0"/>
              <a:t>Installation au versa</a:t>
            </a:r>
            <a:endParaRPr lang="fr-FR" dirty="0"/>
          </a:p>
        </p:txBody>
      </p:sp>
    </p:spTree>
    <p:extLst>
      <p:ext uri="{BB962C8B-B14F-4D97-AF65-F5344CB8AC3E}">
        <p14:creationId xmlns:p14="http://schemas.microsoft.com/office/powerpoint/2010/main" val="20121083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smtClean="0"/>
              <a:t>Dosimétrie versa</a:t>
            </a:r>
            <a:endParaRPr lang="fr-FR" dirty="0"/>
          </a:p>
        </p:txBody>
      </p:sp>
      <p:pic>
        <p:nvPicPr>
          <p:cNvPr id="8" name="Espace réservé du contenu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00771" y="1412776"/>
            <a:ext cx="4038600" cy="2603943"/>
          </a:xfrm>
        </p:spPr>
      </p:pic>
      <p:pic>
        <p:nvPicPr>
          <p:cNvPr id="9" name="Espace réservé du contenu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99992" y="1412776"/>
            <a:ext cx="4038600" cy="2620528"/>
          </a:xfrm>
        </p:spPr>
      </p:pic>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149080"/>
            <a:ext cx="4066097" cy="2598949"/>
          </a:xfrm>
          <a:prstGeom prst="rect">
            <a:avLst/>
          </a:prstGeom>
        </p:spPr>
      </p:pic>
    </p:spTree>
    <p:extLst>
      <p:ext uri="{BB962C8B-B14F-4D97-AF65-F5344CB8AC3E}">
        <p14:creationId xmlns:p14="http://schemas.microsoft.com/office/powerpoint/2010/main" val="3864318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1309" y="1600200"/>
            <a:ext cx="5881382" cy="4525963"/>
          </a:xfrm>
        </p:spPr>
      </p:pic>
      <p:sp>
        <p:nvSpPr>
          <p:cNvPr id="5" name="Titre 4"/>
          <p:cNvSpPr>
            <a:spLocks noGrp="1"/>
          </p:cNvSpPr>
          <p:nvPr>
            <p:ph type="title"/>
          </p:nvPr>
        </p:nvSpPr>
        <p:spPr/>
        <p:txBody>
          <a:bodyPr/>
          <a:lstStyle/>
          <a:p>
            <a:r>
              <a:rPr lang="fr-FR" dirty="0" smtClean="0"/>
              <a:t>Image 3D</a:t>
            </a:r>
            <a:endParaRPr lang="fr-FR" dirty="0"/>
          </a:p>
        </p:txBody>
      </p:sp>
    </p:spTree>
    <p:extLst>
      <p:ext uri="{BB962C8B-B14F-4D97-AF65-F5344CB8AC3E}">
        <p14:creationId xmlns:p14="http://schemas.microsoft.com/office/powerpoint/2010/main" val="53127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BUREAU\Z-RXT\dossiers perso\aline\foie\foie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1" y="1916832"/>
            <a:ext cx="4752975" cy="3552825"/>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a:t>ANATOMIE</a:t>
            </a:r>
          </a:p>
        </p:txBody>
      </p:sp>
    </p:spTree>
    <p:extLst>
      <p:ext uri="{BB962C8B-B14F-4D97-AF65-F5344CB8AC3E}">
        <p14:creationId xmlns:p14="http://schemas.microsoft.com/office/powerpoint/2010/main" val="39521062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70000" lnSpcReduction="20000"/>
          </a:bodyPr>
          <a:lstStyle/>
          <a:p>
            <a:r>
              <a:rPr lang="fr-FR" dirty="0" smtClean="0"/>
              <a:t>Le C.H.C. est une tumeur de pronostic défavorable. La meilleur stratégie reste la </a:t>
            </a:r>
            <a:r>
              <a:rPr lang="fr-FR" b="1" dirty="0" smtClean="0"/>
              <a:t>prévention</a:t>
            </a:r>
            <a:r>
              <a:rPr lang="fr-FR" dirty="0" smtClean="0"/>
              <a:t> ! ( vaccination, arrêt de l’alcool)</a:t>
            </a:r>
          </a:p>
          <a:p>
            <a:r>
              <a:rPr lang="fr-FR" dirty="0" smtClean="0"/>
              <a:t>Pronostic dépend de la tumeur, mais aussi beaucoup de l ’état du foie (cirrhose).</a:t>
            </a:r>
          </a:p>
          <a:p>
            <a:r>
              <a:rPr lang="fr-FR" dirty="0" smtClean="0"/>
              <a:t>30 % des patients seulement accèdent à un ttt curatif.</a:t>
            </a:r>
          </a:p>
          <a:p>
            <a:r>
              <a:rPr lang="fr-FR" dirty="0" smtClean="0"/>
              <a:t>Apres une greffe, 50 à 70 % de survie à 5 ans. ( sélection patients +++)</a:t>
            </a:r>
          </a:p>
          <a:p>
            <a:r>
              <a:rPr lang="fr-FR" dirty="0" smtClean="0"/>
              <a:t>Après une hépatectomie, 30 à 50 % à 5 ans.</a:t>
            </a:r>
          </a:p>
          <a:p>
            <a:r>
              <a:rPr lang="fr-FR" dirty="0" smtClean="0"/>
              <a:t>Chimio embolisation : médiane </a:t>
            </a:r>
            <a:r>
              <a:rPr lang="fr-FR" dirty="0"/>
              <a:t>de survie globale : </a:t>
            </a:r>
            <a:r>
              <a:rPr lang="fr-FR" dirty="0" smtClean="0"/>
              <a:t>2 ans</a:t>
            </a:r>
          </a:p>
          <a:p>
            <a:r>
              <a:rPr lang="fr-FR" dirty="0" smtClean="0"/>
              <a:t>Rxth stéréotaxique : 40 à 60 % à 2 ans</a:t>
            </a:r>
          </a:p>
          <a:p>
            <a:r>
              <a:rPr lang="fr-FR" dirty="0"/>
              <a:t>Thérapies ciblées : médiane de survie globale : 10 mois</a:t>
            </a:r>
          </a:p>
          <a:p>
            <a:r>
              <a:rPr lang="fr-FR" dirty="0" smtClean="0"/>
              <a:t>Sans acte chirurgical, espérance de vie 1 à 2 ans.</a:t>
            </a:r>
          </a:p>
          <a:p>
            <a:r>
              <a:rPr lang="fr-FR" b="1" dirty="0" smtClean="0"/>
              <a:t>&lt; 10% de survie à 5 ans, tous stades confondus.</a:t>
            </a:r>
            <a:r>
              <a:rPr lang="fr-FR" sz="2400" b="1" dirty="0" smtClean="0">
                <a:solidFill>
                  <a:srgbClr val="FF0000"/>
                </a:solidFill>
              </a:rPr>
              <a:t> </a:t>
            </a:r>
            <a:r>
              <a:rPr lang="fr-FR" sz="2400" dirty="0" smtClean="0">
                <a:solidFill>
                  <a:srgbClr val="FF0000"/>
                </a:solidFill>
              </a:rPr>
              <a:t>                                                                 </a:t>
            </a:r>
          </a:p>
        </p:txBody>
      </p:sp>
      <p:sp>
        <p:nvSpPr>
          <p:cNvPr id="3" name="Titre 2"/>
          <p:cNvSpPr>
            <a:spLocks noGrp="1"/>
          </p:cNvSpPr>
          <p:nvPr>
            <p:ph type="title"/>
          </p:nvPr>
        </p:nvSpPr>
        <p:spPr/>
        <p:txBody>
          <a:bodyPr/>
          <a:lstStyle/>
          <a:p>
            <a:r>
              <a:rPr lang="fr-FR" dirty="0" smtClean="0"/>
              <a:t>PRONOSTIC</a:t>
            </a:r>
            <a:endParaRPr lang="fr-FR" dirty="0"/>
          </a:p>
        </p:txBody>
      </p:sp>
    </p:spTree>
    <p:extLst>
      <p:ext uri="{BB962C8B-B14F-4D97-AF65-F5344CB8AC3E}">
        <p14:creationId xmlns:p14="http://schemas.microsoft.com/office/powerpoint/2010/main" val="32265883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vert="horz">
            <a:normAutofit fontScale="92500" lnSpcReduction="10000"/>
          </a:bodyPr>
          <a:lstStyle/>
          <a:p>
            <a:pPr marL="457200" lvl="1" indent="0">
              <a:buNone/>
            </a:pPr>
            <a:endParaRPr lang="fr-FR" dirty="0" smtClean="0">
              <a:effectLst>
                <a:outerShdw blurRad="38100" dist="38100" dir="2700000" algn="tl">
                  <a:srgbClr val="000000">
                    <a:alpha val="43137"/>
                  </a:srgbClr>
                </a:outerShdw>
              </a:effectLst>
            </a:endParaRPr>
          </a:p>
          <a:p>
            <a:pPr marL="457200" lvl="1" indent="0">
              <a:buNone/>
            </a:pPr>
            <a:r>
              <a:rPr lang="fr-FR" dirty="0" smtClean="0">
                <a:effectLst>
                  <a:outerShdw blurRad="38100" dist="38100" dir="2700000" algn="tl">
                    <a:srgbClr val="000000">
                      <a:alpha val="43137"/>
                    </a:srgbClr>
                  </a:outerShdw>
                </a:effectLst>
              </a:rPr>
              <a:t>Merci pour votre attention !</a:t>
            </a:r>
          </a:p>
          <a:p>
            <a:pPr marL="457200" lvl="1" indent="0">
              <a:buNone/>
            </a:pPr>
            <a:endParaRPr lang="fr-FR" sz="2000" dirty="0" smtClean="0">
              <a:effectLst>
                <a:outerShdw blurRad="38100" dist="38100" dir="2700000" algn="tl">
                  <a:srgbClr val="000000">
                    <a:alpha val="43137"/>
                  </a:srgbClr>
                </a:outerShdw>
              </a:effectLst>
            </a:endParaRPr>
          </a:p>
          <a:p>
            <a:pPr marL="457200" lvl="1" indent="0">
              <a:buNone/>
            </a:pPr>
            <a:endParaRPr lang="fr-FR" sz="2000" dirty="0">
              <a:effectLst>
                <a:outerShdw blurRad="38100" dist="38100" dir="2700000" algn="tl">
                  <a:srgbClr val="000000">
                    <a:alpha val="43137"/>
                  </a:srgbClr>
                </a:outerShdw>
              </a:effectLst>
            </a:endParaRPr>
          </a:p>
          <a:p>
            <a:pPr marL="457200" lvl="1" indent="0">
              <a:buNone/>
            </a:pPr>
            <a:endParaRPr lang="fr-FR" sz="2000" dirty="0" smtClean="0">
              <a:effectLst>
                <a:outerShdw blurRad="38100" dist="38100" dir="2700000" algn="tl">
                  <a:srgbClr val="000000">
                    <a:alpha val="43137"/>
                  </a:srgbClr>
                </a:outerShdw>
              </a:effectLst>
            </a:endParaRPr>
          </a:p>
          <a:p>
            <a:pPr marL="457200" lvl="1" indent="0">
              <a:buNone/>
            </a:pPr>
            <a:endParaRPr lang="fr-FR" sz="2000" dirty="0">
              <a:effectLst>
                <a:outerShdw blurRad="38100" dist="38100" dir="2700000" algn="tl">
                  <a:srgbClr val="000000">
                    <a:alpha val="43137"/>
                  </a:srgbClr>
                </a:outerShdw>
              </a:effectLst>
            </a:endParaRPr>
          </a:p>
          <a:p>
            <a:pPr marL="457200" lvl="1" indent="0">
              <a:buNone/>
            </a:pPr>
            <a:endParaRPr lang="fr-FR" sz="2000" dirty="0" smtClean="0">
              <a:effectLst>
                <a:outerShdw blurRad="38100" dist="38100" dir="2700000" algn="tl">
                  <a:srgbClr val="000000">
                    <a:alpha val="43137"/>
                  </a:srgbClr>
                </a:outerShdw>
              </a:effectLst>
            </a:endParaRPr>
          </a:p>
          <a:p>
            <a:pPr marL="457200" lvl="1" indent="0">
              <a:buNone/>
            </a:pPr>
            <a:endParaRPr lang="fr-FR" sz="2000" dirty="0">
              <a:effectLst>
                <a:outerShdw blurRad="38100" dist="38100" dir="2700000" algn="tl">
                  <a:srgbClr val="000000">
                    <a:alpha val="43137"/>
                  </a:srgbClr>
                </a:outerShdw>
              </a:effectLst>
            </a:endParaRPr>
          </a:p>
          <a:p>
            <a:pPr marL="457200" lvl="1" indent="0">
              <a:buNone/>
            </a:pPr>
            <a:endParaRPr lang="fr-FR" sz="2000" dirty="0" smtClean="0">
              <a:effectLst>
                <a:outerShdw blurRad="38100" dist="38100" dir="2700000" algn="tl">
                  <a:srgbClr val="000000">
                    <a:alpha val="43137"/>
                  </a:srgbClr>
                </a:outerShdw>
              </a:effectLst>
            </a:endParaRPr>
          </a:p>
          <a:p>
            <a:pPr marL="457200" lvl="1" indent="0">
              <a:buNone/>
            </a:pPr>
            <a:endParaRPr lang="fr-FR" sz="2000" dirty="0">
              <a:effectLst>
                <a:outerShdw blurRad="38100" dist="38100" dir="2700000" algn="tl">
                  <a:srgbClr val="000000">
                    <a:alpha val="43137"/>
                  </a:srgbClr>
                </a:outerShdw>
              </a:effectLst>
            </a:endParaRPr>
          </a:p>
          <a:p>
            <a:pPr marL="457200" lvl="1" indent="0">
              <a:buNone/>
            </a:pPr>
            <a:endParaRPr lang="fr-FR" sz="2000" dirty="0" smtClean="0">
              <a:effectLst>
                <a:outerShdw blurRad="38100" dist="38100" dir="2700000" algn="tl">
                  <a:srgbClr val="000000">
                    <a:alpha val="43137"/>
                  </a:srgbClr>
                </a:outerShdw>
              </a:effectLst>
            </a:endParaRPr>
          </a:p>
          <a:p>
            <a:pPr marL="457200" lvl="1" indent="0">
              <a:buNone/>
            </a:pPr>
            <a:endParaRPr lang="fr-FR" sz="2000" dirty="0">
              <a:effectLst>
                <a:outerShdw blurRad="38100" dist="38100" dir="2700000" algn="tl">
                  <a:srgbClr val="000000">
                    <a:alpha val="43137"/>
                  </a:srgbClr>
                </a:outerShdw>
              </a:effectLst>
            </a:endParaRPr>
          </a:p>
          <a:p>
            <a:pPr marL="457200" lvl="1" indent="0">
              <a:buNone/>
            </a:pPr>
            <a:r>
              <a:rPr lang="fr-FR" sz="1400" dirty="0" err="1" smtClean="0">
                <a:effectLst>
                  <a:outerShdw blurRad="38100" dist="38100" dir="2700000" algn="tl">
                    <a:srgbClr val="000000">
                      <a:alpha val="43137"/>
                    </a:srgbClr>
                  </a:outerShdw>
                </a:effectLst>
              </a:rPr>
              <a:t>p.s.</a:t>
            </a:r>
            <a:r>
              <a:rPr lang="fr-FR" sz="1400" dirty="0" smtClean="0">
                <a:effectLst>
                  <a:outerShdw blurRad="38100" dist="38100" dir="2700000" algn="tl">
                    <a:srgbClr val="000000">
                      <a:alpha val="43137"/>
                    </a:srgbClr>
                  </a:outerShdw>
                </a:effectLst>
              </a:rPr>
              <a:t> : les questions ne sont pas obligatoires!!!</a:t>
            </a:r>
            <a:endParaRPr lang="fr-FR" sz="1400" dirty="0">
              <a:effectLst>
                <a:outerShdw blurRad="38100" dist="38100" dir="2700000" algn="tl">
                  <a:srgbClr val="000000">
                    <a:alpha val="43137"/>
                  </a:srgbClr>
                </a:outerShdw>
              </a:effectLst>
            </a:endParaRPr>
          </a:p>
        </p:txBody>
      </p:sp>
      <p:sp>
        <p:nvSpPr>
          <p:cNvPr id="3" name="Titre 2"/>
          <p:cNvSpPr>
            <a:spLocks noGrp="1"/>
          </p:cNvSpPr>
          <p:nvPr>
            <p:ph type="title"/>
          </p:nvPr>
        </p:nvSpPr>
        <p:spPr/>
        <p:txBody>
          <a:bodyPr/>
          <a:lstStyle/>
          <a:p>
            <a:endParaRPr lang="fr-FR" dirty="0"/>
          </a:p>
        </p:txBody>
      </p:sp>
      <p:pic>
        <p:nvPicPr>
          <p:cNvPr id="1027" name="Picture 3" descr="C:\Users\MANCINI\AppData\Local\Microsoft\Windows\Temporary Internet Files\Content.IE5\NO0TEZX0\question_mark_PNG128[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2661997"/>
            <a:ext cx="3995936" cy="23746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ANCINI\AppData\Local\Microsoft\Windows\Temporary Internet Files\Content.IE5\C80H65J0\smiley-295353_960_7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5581847"/>
            <a:ext cx="313910" cy="319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836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p:txBody>
          <a:bodyPr>
            <a:normAutofit/>
          </a:bodyPr>
          <a:lstStyle/>
          <a:p>
            <a:r>
              <a:rPr lang="fr-FR" sz="2800" dirty="0" smtClean="0"/>
              <a:t>Il est composé de 2 </a:t>
            </a:r>
            <a:r>
              <a:rPr lang="fr-FR" sz="2800" b="1" dirty="0" smtClean="0"/>
              <a:t>lobes</a:t>
            </a:r>
            <a:r>
              <a:rPr lang="fr-FR" sz="2800" dirty="0" smtClean="0"/>
              <a:t>:</a:t>
            </a:r>
          </a:p>
          <a:p>
            <a:pPr lvl="1"/>
            <a:r>
              <a:rPr lang="fr-FR" dirty="0" smtClean="0">
                <a:solidFill>
                  <a:srgbClr val="2C426C"/>
                </a:solidFill>
              </a:rPr>
              <a:t>Lobe droit volumineux</a:t>
            </a:r>
          </a:p>
          <a:p>
            <a:pPr lvl="1"/>
            <a:r>
              <a:rPr lang="fr-FR" dirty="0" smtClean="0">
                <a:solidFill>
                  <a:srgbClr val="2C426C"/>
                </a:solidFill>
              </a:rPr>
              <a:t>Lobe gauche plus petit</a:t>
            </a:r>
          </a:p>
          <a:p>
            <a:pPr marL="457200" lvl="1" indent="0">
              <a:buNone/>
            </a:pPr>
            <a:r>
              <a:rPr lang="fr-FR" dirty="0" smtClean="0">
                <a:solidFill>
                  <a:srgbClr val="2C426C"/>
                </a:solidFill>
              </a:rPr>
              <a:t>Ces 2 lobes sont eux-mêmes subdivisés en 8 </a:t>
            </a:r>
            <a:r>
              <a:rPr lang="fr-FR" b="1" dirty="0" smtClean="0">
                <a:solidFill>
                  <a:srgbClr val="2C426C"/>
                </a:solidFill>
              </a:rPr>
              <a:t>segments</a:t>
            </a:r>
            <a:r>
              <a:rPr lang="fr-FR" dirty="0" smtClean="0">
                <a:solidFill>
                  <a:srgbClr val="2C426C"/>
                </a:solidFill>
              </a:rPr>
              <a:t>.</a:t>
            </a:r>
          </a:p>
          <a:p>
            <a:pPr marL="457200" lvl="1" indent="0">
              <a:buNone/>
            </a:pPr>
            <a:r>
              <a:rPr lang="fr-FR" dirty="0" smtClean="0">
                <a:solidFill>
                  <a:srgbClr val="2C426C"/>
                </a:solidFill>
              </a:rPr>
              <a:t>Un segment est une partie du foie alimentée par une branche de la veine porte hépatique et par une branche de l’artère hépatique.</a:t>
            </a:r>
          </a:p>
        </p:txBody>
      </p:sp>
      <p:sp>
        <p:nvSpPr>
          <p:cNvPr id="2" name="Titre 1"/>
          <p:cNvSpPr>
            <a:spLocks noGrp="1"/>
          </p:cNvSpPr>
          <p:nvPr>
            <p:ph type="title"/>
          </p:nvPr>
        </p:nvSpPr>
        <p:spPr/>
        <p:txBody>
          <a:bodyPr/>
          <a:lstStyle/>
          <a:p>
            <a:r>
              <a:rPr lang="fr-FR" dirty="0"/>
              <a:t>ANATOMIE</a:t>
            </a:r>
          </a:p>
        </p:txBody>
      </p:sp>
    </p:spTree>
    <p:extLst>
      <p:ext uri="{BB962C8B-B14F-4D97-AF65-F5344CB8AC3E}">
        <p14:creationId xmlns:p14="http://schemas.microsoft.com/office/powerpoint/2010/main" val="4108543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chor="t">
            <a:normAutofit/>
          </a:bodyPr>
          <a:lstStyle/>
          <a:p>
            <a:pPr lvl="1" algn="just">
              <a:buFont typeface="Arial" panose="020B0604020202020204" pitchFamily="34" charset="0"/>
              <a:buChar char="•"/>
            </a:pPr>
            <a:r>
              <a:rPr lang="fr-FR" dirty="0" smtClean="0">
                <a:solidFill>
                  <a:srgbClr val="2C426C"/>
                </a:solidFill>
              </a:rPr>
              <a:t>L’</a:t>
            </a:r>
            <a:r>
              <a:rPr lang="fr-FR" b="1" dirty="0" smtClean="0">
                <a:solidFill>
                  <a:srgbClr val="2C426C"/>
                </a:solidFill>
              </a:rPr>
              <a:t>artère hépatique </a:t>
            </a:r>
            <a:r>
              <a:rPr lang="fr-FR" dirty="0" smtClean="0">
                <a:solidFill>
                  <a:srgbClr val="2C426C"/>
                </a:solidFill>
              </a:rPr>
              <a:t>provient du </a:t>
            </a:r>
            <a:r>
              <a:rPr lang="fr-FR" b="1" dirty="0" smtClean="0">
                <a:solidFill>
                  <a:srgbClr val="2C426C"/>
                </a:solidFill>
              </a:rPr>
              <a:t>cœur</a:t>
            </a:r>
            <a:r>
              <a:rPr lang="fr-FR" dirty="0" smtClean="0">
                <a:solidFill>
                  <a:srgbClr val="2C426C"/>
                </a:solidFill>
              </a:rPr>
              <a:t> et apporte au foie un sang riche en </a:t>
            </a:r>
            <a:r>
              <a:rPr lang="fr-FR" b="1" dirty="0" smtClean="0">
                <a:solidFill>
                  <a:srgbClr val="2C426C"/>
                </a:solidFill>
              </a:rPr>
              <a:t>oxygène</a:t>
            </a:r>
            <a:r>
              <a:rPr lang="fr-FR" dirty="0" smtClean="0">
                <a:solidFill>
                  <a:srgbClr val="2C426C"/>
                </a:solidFill>
              </a:rPr>
              <a:t> qui lui permet de fonctionner correctement.</a:t>
            </a:r>
          </a:p>
          <a:p>
            <a:pPr lvl="1">
              <a:buFont typeface="Arial" panose="020B0604020202020204" pitchFamily="34" charset="0"/>
              <a:buChar char="•"/>
            </a:pPr>
            <a:r>
              <a:rPr lang="fr-FR" dirty="0" smtClean="0">
                <a:solidFill>
                  <a:srgbClr val="2C426C"/>
                </a:solidFill>
              </a:rPr>
              <a:t>La </a:t>
            </a:r>
            <a:r>
              <a:rPr lang="fr-FR" b="1" dirty="0" smtClean="0">
                <a:solidFill>
                  <a:srgbClr val="2C426C"/>
                </a:solidFill>
              </a:rPr>
              <a:t>veine porte </a:t>
            </a:r>
            <a:r>
              <a:rPr lang="fr-FR" dirty="0" smtClean="0">
                <a:solidFill>
                  <a:srgbClr val="2C426C"/>
                </a:solidFill>
              </a:rPr>
              <a:t>conduit le sang provenant du </a:t>
            </a:r>
            <a:r>
              <a:rPr lang="fr-FR" b="1" dirty="0" smtClean="0">
                <a:solidFill>
                  <a:srgbClr val="2C426C"/>
                </a:solidFill>
              </a:rPr>
              <a:t>système digestif</a:t>
            </a:r>
            <a:r>
              <a:rPr lang="fr-FR" dirty="0" smtClean="0">
                <a:solidFill>
                  <a:srgbClr val="2C426C"/>
                </a:solidFill>
              </a:rPr>
              <a:t> (œsophage, estomac, intestins), riche en </a:t>
            </a:r>
            <a:r>
              <a:rPr lang="fr-FR" b="1" dirty="0" smtClean="0">
                <a:solidFill>
                  <a:srgbClr val="2C426C"/>
                </a:solidFill>
              </a:rPr>
              <a:t>nutriments</a:t>
            </a:r>
            <a:r>
              <a:rPr lang="fr-FR" dirty="0" smtClean="0">
                <a:solidFill>
                  <a:srgbClr val="2C426C"/>
                </a:solidFill>
              </a:rPr>
              <a:t>, que le foie va </a:t>
            </a:r>
            <a:r>
              <a:rPr lang="fr-FR" b="1" dirty="0" smtClean="0">
                <a:solidFill>
                  <a:srgbClr val="2C426C"/>
                </a:solidFill>
              </a:rPr>
              <a:t>stocker</a:t>
            </a:r>
            <a:r>
              <a:rPr lang="fr-FR" dirty="0" smtClean="0">
                <a:solidFill>
                  <a:srgbClr val="2C426C"/>
                </a:solidFill>
              </a:rPr>
              <a:t>.</a:t>
            </a:r>
          </a:p>
          <a:p>
            <a:pPr marL="457200" lvl="1" indent="0">
              <a:buNone/>
            </a:pPr>
            <a:r>
              <a:rPr lang="fr-FR" dirty="0" smtClean="0">
                <a:solidFill>
                  <a:srgbClr val="2C426C"/>
                </a:solidFill>
              </a:rPr>
              <a:t>Ces 2 vaisseaux se divisent pour alimenter chaque segment.</a:t>
            </a:r>
            <a:endParaRPr lang="fr-FR" dirty="0">
              <a:solidFill>
                <a:srgbClr val="2C426C"/>
              </a:solidFill>
            </a:endParaRPr>
          </a:p>
        </p:txBody>
      </p:sp>
      <p:sp>
        <p:nvSpPr>
          <p:cNvPr id="3" name="Titre 2"/>
          <p:cNvSpPr>
            <a:spLocks noGrp="1"/>
          </p:cNvSpPr>
          <p:nvPr>
            <p:ph type="title"/>
          </p:nvPr>
        </p:nvSpPr>
        <p:spPr/>
        <p:txBody>
          <a:bodyPr/>
          <a:lstStyle/>
          <a:p>
            <a:r>
              <a:rPr lang="fr-FR" dirty="0"/>
              <a:t>ANATOMIE</a:t>
            </a:r>
          </a:p>
        </p:txBody>
      </p:sp>
    </p:spTree>
    <p:extLst>
      <p:ext uri="{BB962C8B-B14F-4D97-AF65-F5344CB8AC3E}">
        <p14:creationId xmlns:p14="http://schemas.microsoft.com/office/powerpoint/2010/main" val="1135376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BUREAU\Z-RXT\dossiers perso\aline\foie\images\circulation sang et bile fo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59" y="1628800"/>
            <a:ext cx="4331171" cy="4875661"/>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p:txBody>
          <a:bodyPr/>
          <a:lstStyle/>
          <a:p>
            <a:r>
              <a:rPr lang="fr-FR" dirty="0"/>
              <a:t>ANATOMIE</a:t>
            </a:r>
          </a:p>
        </p:txBody>
      </p:sp>
    </p:spTree>
    <p:extLst>
      <p:ext uri="{BB962C8B-B14F-4D97-AF65-F5344CB8AC3E}">
        <p14:creationId xmlns:p14="http://schemas.microsoft.com/office/powerpoint/2010/main" val="155984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normAutofit fontScale="85000" lnSpcReduction="10000"/>
          </a:bodyPr>
          <a:lstStyle/>
          <a:p>
            <a:pPr marL="0" indent="0">
              <a:buNone/>
            </a:pPr>
            <a:r>
              <a:rPr lang="fr-FR" dirty="0"/>
              <a:t>Le foie possède de nombreuses fonctions indispensables à l’organisme : </a:t>
            </a:r>
          </a:p>
          <a:p>
            <a:pPr marL="0" indent="0">
              <a:buNone/>
            </a:pPr>
            <a:r>
              <a:rPr lang="fr-FR" dirty="0"/>
              <a:t>	- </a:t>
            </a:r>
            <a:r>
              <a:rPr lang="fr-FR" b="1" u="sng" dirty="0"/>
              <a:t>production de bile</a:t>
            </a:r>
            <a:r>
              <a:rPr lang="fr-FR" b="1" dirty="0"/>
              <a:t> </a:t>
            </a:r>
            <a:r>
              <a:rPr lang="fr-FR" dirty="0"/>
              <a:t>pour la digestion des graisses. Un réseau de voies biliaires collecte la bile, la transporte jusqu’à la </a:t>
            </a:r>
            <a:r>
              <a:rPr lang="fr-FR" b="1" dirty="0"/>
              <a:t>vésicule biliaire</a:t>
            </a:r>
            <a:r>
              <a:rPr lang="fr-FR" dirty="0"/>
              <a:t>. Cette petite poche, attachée au foie, </a:t>
            </a:r>
            <a:r>
              <a:rPr lang="fr-FR" b="1" dirty="0"/>
              <a:t>stocke</a:t>
            </a:r>
            <a:r>
              <a:rPr lang="fr-FR" dirty="0"/>
              <a:t> la bile et la </a:t>
            </a:r>
            <a:r>
              <a:rPr lang="fr-FR" b="1" dirty="0"/>
              <a:t>libère</a:t>
            </a:r>
            <a:r>
              <a:rPr lang="fr-FR" dirty="0"/>
              <a:t> dans les intestins, lors des repas, par le canal cholédoque.</a:t>
            </a:r>
          </a:p>
          <a:p>
            <a:pPr marL="0" indent="0">
              <a:buNone/>
            </a:pPr>
            <a:r>
              <a:rPr lang="fr-FR" dirty="0"/>
              <a:t>	- </a:t>
            </a:r>
            <a:r>
              <a:rPr lang="fr-FR" b="1" u="sng" dirty="0"/>
              <a:t>stockage</a:t>
            </a:r>
            <a:r>
              <a:rPr lang="fr-FR" b="1" dirty="0"/>
              <a:t> du glucose, vitamines et minéraux </a:t>
            </a:r>
            <a:r>
              <a:rPr lang="fr-FR" dirty="0"/>
              <a:t>issus de la digestion et amenés par le sang de la veine porte hépatique. </a:t>
            </a:r>
            <a:r>
              <a:rPr lang="fr-FR" b="1" dirty="0"/>
              <a:t>Libération</a:t>
            </a:r>
            <a:r>
              <a:rPr lang="fr-FR" dirty="0"/>
              <a:t> dans le sang lorsque le corps en a besoin.</a:t>
            </a:r>
          </a:p>
          <a:p>
            <a:endParaRPr lang="fr-FR" dirty="0"/>
          </a:p>
        </p:txBody>
      </p:sp>
      <p:sp>
        <p:nvSpPr>
          <p:cNvPr id="3" name="Titre 2"/>
          <p:cNvSpPr>
            <a:spLocks noGrp="1"/>
          </p:cNvSpPr>
          <p:nvPr>
            <p:ph type="title"/>
          </p:nvPr>
        </p:nvSpPr>
        <p:spPr/>
        <p:txBody>
          <a:bodyPr/>
          <a:lstStyle/>
          <a:p>
            <a:r>
              <a:rPr lang="fr-FR" dirty="0" smtClean="0"/>
              <a:t>FONCTIONNEMENT</a:t>
            </a:r>
            <a:endParaRPr lang="fr-FR" dirty="0"/>
          </a:p>
        </p:txBody>
      </p:sp>
    </p:spTree>
    <p:extLst>
      <p:ext uri="{BB962C8B-B14F-4D97-AF65-F5344CB8AC3E}">
        <p14:creationId xmlns:p14="http://schemas.microsoft.com/office/powerpoint/2010/main" val="3355010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1066</TotalTime>
  <Words>2265</Words>
  <Application>Microsoft Office PowerPoint</Application>
  <PresentationFormat>Affichage à l'écran (4:3)</PresentationFormat>
  <Paragraphs>241</Paragraphs>
  <Slides>51</Slides>
  <Notes>0</Notes>
  <HiddenSlides>0</HiddenSlides>
  <MMClips>0</MMClips>
  <ScaleCrop>false</ScaleCrop>
  <HeadingPairs>
    <vt:vector size="4" baseType="variant">
      <vt:variant>
        <vt:lpstr>Thème</vt:lpstr>
      </vt:variant>
      <vt:variant>
        <vt:i4>1</vt:i4>
      </vt:variant>
      <vt:variant>
        <vt:lpstr>Titres des diapositives</vt:lpstr>
      </vt:variant>
      <vt:variant>
        <vt:i4>51</vt:i4>
      </vt:variant>
    </vt:vector>
  </HeadingPairs>
  <TitlesOfParts>
    <vt:vector size="52" baseType="lpstr">
      <vt:lpstr>Thème Office</vt:lpstr>
      <vt:lpstr>LE FOIE</vt:lpstr>
      <vt:lpstr>SOMMAIRE</vt:lpstr>
      <vt:lpstr>ANATOMIE</vt:lpstr>
      <vt:lpstr>ANATOMIE</vt:lpstr>
      <vt:lpstr>ANATOMIE</vt:lpstr>
      <vt:lpstr>ANATOMIE</vt:lpstr>
      <vt:lpstr>ANATOMIE</vt:lpstr>
      <vt:lpstr>ANATOMIE</vt:lpstr>
      <vt:lpstr>FONCTIONNEMENT</vt:lpstr>
      <vt:lpstr>FONCTIONNEMENT</vt:lpstr>
      <vt:lpstr>FONCTIONNEMENT</vt:lpstr>
      <vt:lpstr>LES DIFFERENTS TYPES DE CANCERS</vt:lpstr>
      <vt:lpstr>Le carcinome hépatocellulaire</vt:lpstr>
      <vt:lpstr>Le cholangiocarcinome</vt:lpstr>
      <vt:lpstr>Les métastases hépatiques</vt:lpstr>
      <vt:lpstr>FACTEURS DE RISQUES</vt:lpstr>
      <vt:lpstr>FACTEURS DE RISQUES</vt:lpstr>
      <vt:lpstr>FACTEURS DE RISQUES: foie cirrhotique</vt:lpstr>
      <vt:lpstr>LES DIFFERENTS SIGNES</vt:lpstr>
      <vt:lpstr>Signes radiologiques</vt:lpstr>
      <vt:lpstr>Signes cliniques </vt:lpstr>
      <vt:lpstr>Signes biologiques</vt:lpstr>
      <vt:lpstr>Différents stades</vt:lpstr>
      <vt:lpstr>LES TRAITEMENTS</vt:lpstr>
      <vt:lpstr>LES TRAITEMENTS</vt:lpstr>
      <vt:lpstr>L’ablation </vt:lpstr>
      <vt:lpstr>L’ablation</vt:lpstr>
      <vt:lpstr>La greffe</vt:lpstr>
      <vt:lpstr>La destruction tumorale percutanée: radiofréquence ou micro-ondes</vt:lpstr>
      <vt:lpstr>La destruction tumorale percutanée</vt:lpstr>
      <vt:lpstr>La destruction tumorale percutanée: cryothérapie</vt:lpstr>
      <vt:lpstr>La chimio embolisation</vt:lpstr>
      <vt:lpstr>La chimio embolisation</vt:lpstr>
      <vt:lpstr>La chimio embolisation</vt:lpstr>
      <vt:lpstr>L’injection percutanée d’alcool</vt:lpstr>
      <vt:lpstr>Chimiothérapie</vt:lpstr>
      <vt:lpstr>Radiothérapie: cyberknife/versa hd</vt:lpstr>
      <vt:lpstr>Radiothérapie: cyberknife/versa hd</vt:lpstr>
      <vt:lpstr>Traitement au cyber</vt:lpstr>
      <vt:lpstr>Présentation PowerPoint</vt:lpstr>
      <vt:lpstr>Traitement au cyber</vt:lpstr>
      <vt:lpstr>Images écran traitement au cyber</vt:lpstr>
      <vt:lpstr>Images écran traitement au cyber: fiduciaires</vt:lpstr>
      <vt:lpstr>Images écran traitement au cyber</vt:lpstr>
      <vt:lpstr>Dosimétrie cyber</vt:lpstr>
      <vt:lpstr>Traitement au versa</vt:lpstr>
      <vt:lpstr>Installation au versa</vt:lpstr>
      <vt:lpstr>Dosimétrie versa</vt:lpstr>
      <vt:lpstr>Image 3D</vt:lpstr>
      <vt:lpstr>PRONOSTIC</vt:lpstr>
      <vt:lpstr>Présentation PowerPoint</vt:lpstr>
    </vt:vector>
  </TitlesOfParts>
  <Company>Centre Léon Bérard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dc:title>
  <dc:creator>BLANC Nathalie</dc:creator>
  <cp:lastModifiedBy>MARCET Stéphanie</cp:lastModifiedBy>
  <cp:revision>194</cp:revision>
  <dcterms:created xsi:type="dcterms:W3CDTF">2015-06-23T13:48:26Z</dcterms:created>
  <dcterms:modified xsi:type="dcterms:W3CDTF">2019-01-04T14:20:44Z</dcterms:modified>
</cp:coreProperties>
</file>