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65" r:id="rId2"/>
    <p:sldId id="295" r:id="rId3"/>
    <p:sldId id="297" r:id="rId4"/>
    <p:sldId id="298" r:id="rId5"/>
    <p:sldId id="268" r:id="rId6"/>
    <p:sldId id="319" r:id="rId7"/>
    <p:sldId id="318" r:id="rId8"/>
    <p:sldId id="320" r:id="rId9"/>
    <p:sldId id="267" r:id="rId10"/>
    <p:sldId id="316" r:id="rId11"/>
    <p:sldId id="300" r:id="rId12"/>
    <p:sldId id="301" r:id="rId13"/>
    <p:sldId id="269" r:id="rId14"/>
    <p:sldId id="270" r:id="rId15"/>
    <p:sldId id="312" r:id="rId16"/>
    <p:sldId id="278" r:id="rId17"/>
    <p:sldId id="279" r:id="rId18"/>
    <p:sldId id="280" r:id="rId19"/>
    <p:sldId id="287" r:id="rId20"/>
    <p:sldId id="288" r:id="rId21"/>
    <p:sldId id="290" r:id="rId22"/>
    <p:sldId id="282" r:id="rId23"/>
    <p:sldId id="281" r:id="rId24"/>
    <p:sldId id="283" r:id="rId25"/>
    <p:sldId id="284" r:id="rId26"/>
    <p:sldId id="285" r:id="rId27"/>
    <p:sldId id="291" r:id="rId28"/>
    <p:sldId id="314" r:id="rId29"/>
    <p:sldId id="296" r:id="rId30"/>
    <p:sldId id="307" r:id="rId31"/>
    <p:sldId id="305" r:id="rId32"/>
    <p:sldId id="313" r:id="rId33"/>
  </p:sldIdLst>
  <p:sldSz cx="10688638" cy="756285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02989AB1-145C-BE46-B2ED-E7618F0FD59D}">
          <p14:sldIdLst>
            <p14:sldId id="265"/>
            <p14:sldId id="295"/>
            <p14:sldId id="297"/>
            <p14:sldId id="298"/>
            <p14:sldId id="268"/>
            <p14:sldId id="319"/>
            <p14:sldId id="318"/>
            <p14:sldId id="320"/>
            <p14:sldId id="267"/>
            <p14:sldId id="316"/>
            <p14:sldId id="300"/>
            <p14:sldId id="301"/>
            <p14:sldId id="269"/>
            <p14:sldId id="270"/>
            <p14:sldId id="312"/>
            <p14:sldId id="278"/>
            <p14:sldId id="279"/>
            <p14:sldId id="280"/>
            <p14:sldId id="287"/>
            <p14:sldId id="288"/>
            <p14:sldId id="290"/>
            <p14:sldId id="282"/>
            <p14:sldId id="281"/>
            <p14:sldId id="283"/>
            <p14:sldId id="284"/>
            <p14:sldId id="285"/>
            <p14:sldId id="291"/>
            <p14:sldId id="314"/>
            <p14:sldId id="296"/>
            <p14:sldId id="307"/>
            <p14:sldId id="305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5E5E"/>
    <a:srgbClr val="333333"/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428" y="90"/>
      </p:cViewPr>
      <p:guideLst>
        <p:guide orient="horz" pos="2382"/>
        <p:guide pos="336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3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B63829-2CDD-4014-ABAA-7CF0F5D0905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B14C594-3D67-4E39-AF44-D35745FD6127}">
      <dgm:prSet phldrT="[Texte]" custT="1"/>
      <dgm:spPr/>
      <dgm:t>
        <a:bodyPr/>
        <a:lstStyle/>
        <a:p>
          <a:r>
            <a:rPr lang="fr-FR" sz="2400" dirty="0" smtClean="0"/>
            <a:t>Use coregistration with </a:t>
          </a:r>
          <a:r>
            <a:rPr lang="fr-FR" sz="2400" dirty="0" err="1" smtClean="0"/>
            <a:t>great</a:t>
          </a:r>
          <a:r>
            <a:rPr lang="fr-FR" sz="2400" dirty="0" smtClean="0"/>
            <a:t> caution</a:t>
          </a:r>
          <a:endParaRPr lang="fr-FR" sz="2400" dirty="0"/>
        </a:p>
      </dgm:t>
    </dgm:pt>
    <dgm:pt modelId="{FA1153F7-3584-4AF8-8543-1BF001EFDDFF}" type="parTrans" cxnId="{E421FBBE-0ED6-483E-961E-781330FC32DC}">
      <dgm:prSet/>
      <dgm:spPr/>
      <dgm:t>
        <a:bodyPr/>
        <a:lstStyle/>
        <a:p>
          <a:endParaRPr lang="fr-FR" sz="1050"/>
        </a:p>
      </dgm:t>
    </dgm:pt>
    <dgm:pt modelId="{F4CF6F9D-A596-4A0A-866C-FFB107BED7E0}" type="sibTrans" cxnId="{E421FBBE-0ED6-483E-961E-781330FC32DC}">
      <dgm:prSet custT="1"/>
      <dgm:spPr/>
      <dgm:t>
        <a:bodyPr/>
        <a:lstStyle/>
        <a:p>
          <a:endParaRPr lang="fr-FR" sz="1050"/>
        </a:p>
      </dgm:t>
    </dgm:pt>
    <dgm:pt modelId="{349D219E-D80E-42F1-A721-E2F29E85F2CF}">
      <dgm:prSet phldrT="[Texte]" custT="1"/>
      <dgm:spPr/>
      <dgm:t>
        <a:bodyPr/>
        <a:lstStyle/>
        <a:p>
          <a:r>
            <a:rPr lang="fr-FR" sz="1800" dirty="0" smtClean="0"/>
            <a:t>CT or MRI are not </a:t>
          </a:r>
          <a:r>
            <a:rPr lang="fr-FR" sz="1800" dirty="0" err="1" smtClean="0"/>
            <a:t>performed</a:t>
          </a:r>
          <a:r>
            <a:rPr lang="fr-FR" sz="1800" dirty="0" smtClean="0"/>
            <a:t> in </a:t>
          </a:r>
          <a:r>
            <a:rPr lang="fr-FR" sz="1800" dirty="0" err="1" smtClean="0"/>
            <a:t>treatment</a:t>
          </a:r>
          <a:r>
            <a:rPr lang="fr-FR" sz="1800" dirty="0" smtClean="0"/>
            <a:t> position</a:t>
          </a:r>
        </a:p>
        <a:p>
          <a:r>
            <a:rPr lang="fr-FR" sz="1800" dirty="0" err="1" smtClean="0"/>
            <a:t>Organs</a:t>
          </a:r>
          <a:r>
            <a:rPr lang="fr-FR" sz="1800" dirty="0" smtClean="0"/>
            <a:t> have </a:t>
          </a:r>
          <a:r>
            <a:rPr lang="fr-FR" sz="1800" dirty="0" err="1" smtClean="0"/>
            <a:t>moved</a:t>
          </a:r>
          <a:endParaRPr lang="fr-FR" sz="1800" dirty="0"/>
        </a:p>
      </dgm:t>
    </dgm:pt>
    <dgm:pt modelId="{18B789A4-7355-44DE-8321-7F611328CC82}" type="parTrans" cxnId="{AACB0081-23B2-4369-960E-1E2B52B20BD6}">
      <dgm:prSet/>
      <dgm:spPr/>
      <dgm:t>
        <a:bodyPr/>
        <a:lstStyle/>
        <a:p>
          <a:endParaRPr lang="fr-FR" sz="1050"/>
        </a:p>
      </dgm:t>
    </dgm:pt>
    <dgm:pt modelId="{C881FB9A-71AC-406F-BC6E-20103D9C40C1}" type="sibTrans" cxnId="{AACB0081-23B2-4369-960E-1E2B52B20BD6}">
      <dgm:prSet custT="1"/>
      <dgm:spPr/>
      <dgm:t>
        <a:bodyPr/>
        <a:lstStyle/>
        <a:p>
          <a:endParaRPr lang="fr-FR" sz="1050"/>
        </a:p>
      </dgm:t>
    </dgm:pt>
    <dgm:pt modelId="{661548F6-C623-4307-865F-AEC71C35D7C6}">
      <dgm:prSet phldrT="[Texte]" custT="1"/>
      <dgm:spPr/>
      <dgm:t>
        <a:bodyPr/>
        <a:lstStyle/>
        <a:p>
          <a:r>
            <a:rPr lang="fr-FR" sz="1800" dirty="0" err="1" smtClean="0"/>
            <a:t>Priority</a:t>
          </a:r>
          <a:r>
            <a:rPr lang="fr-FR" sz="1800" dirty="0" smtClean="0"/>
            <a:t> to </a:t>
          </a:r>
        </a:p>
        <a:p>
          <a:r>
            <a:rPr lang="fr-FR" sz="1800" dirty="0" err="1" smtClean="0"/>
            <a:t>Radiologist</a:t>
          </a:r>
          <a:r>
            <a:rPr lang="fr-FR" sz="1800" dirty="0" smtClean="0"/>
            <a:t> report/discussion</a:t>
          </a:r>
        </a:p>
        <a:p>
          <a:r>
            <a:rPr lang="fr-FR" sz="1800" dirty="0" err="1" smtClean="0"/>
            <a:t>Surgeon’s</a:t>
          </a:r>
          <a:r>
            <a:rPr lang="fr-FR" sz="1800" dirty="0" smtClean="0"/>
            <a:t> report/discussion+ Clips</a:t>
          </a:r>
        </a:p>
        <a:p>
          <a:r>
            <a:rPr lang="fr-FR" sz="1800" dirty="0" err="1" smtClean="0"/>
            <a:t>Anatomopathology</a:t>
          </a:r>
          <a:r>
            <a:rPr lang="fr-FR" sz="1800" dirty="0" smtClean="0"/>
            <a:t> report </a:t>
          </a:r>
          <a:endParaRPr lang="fr-FR" sz="1800" dirty="0"/>
        </a:p>
      </dgm:t>
    </dgm:pt>
    <dgm:pt modelId="{584B9E6C-DDB2-48C4-A25E-7D7ADD467E69}" type="parTrans" cxnId="{7EB9A7AE-08BF-446D-8274-AC4E66AA505B}">
      <dgm:prSet/>
      <dgm:spPr/>
      <dgm:t>
        <a:bodyPr/>
        <a:lstStyle/>
        <a:p>
          <a:endParaRPr lang="fr-FR" sz="1050"/>
        </a:p>
      </dgm:t>
    </dgm:pt>
    <dgm:pt modelId="{402EBC9A-5DE7-4368-8339-20A99CC4E27F}" type="sibTrans" cxnId="{7EB9A7AE-08BF-446D-8274-AC4E66AA505B}">
      <dgm:prSet/>
      <dgm:spPr/>
      <dgm:t>
        <a:bodyPr/>
        <a:lstStyle/>
        <a:p>
          <a:endParaRPr lang="fr-FR" sz="1050"/>
        </a:p>
      </dgm:t>
    </dgm:pt>
    <dgm:pt modelId="{19D7204E-C563-4BD7-A322-3C48DB085BFF}" type="pres">
      <dgm:prSet presAssocID="{0FB63829-2CDD-4014-ABAA-7CF0F5D09051}" presName="Name0" presStyleCnt="0">
        <dgm:presLayoutVars>
          <dgm:dir/>
          <dgm:resizeHandles val="exact"/>
        </dgm:presLayoutVars>
      </dgm:prSet>
      <dgm:spPr/>
    </dgm:pt>
    <dgm:pt modelId="{F4C5C6EB-7EDB-4250-B0C2-07BF1DFF55BA}" type="pres">
      <dgm:prSet presAssocID="{AB14C594-3D67-4E39-AF44-D35745FD6127}" presName="node" presStyleLbl="node1" presStyleIdx="0" presStyleCnt="3" custScaleX="10122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8271595-02E1-4A42-ACA3-B2C3215AEB51}" type="pres">
      <dgm:prSet presAssocID="{F4CF6F9D-A596-4A0A-866C-FFB107BED7E0}" presName="sibTrans" presStyleLbl="sibTrans2D1" presStyleIdx="0" presStyleCnt="2"/>
      <dgm:spPr/>
      <dgm:t>
        <a:bodyPr/>
        <a:lstStyle/>
        <a:p>
          <a:endParaRPr lang="fr-FR"/>
        </a:p>
      </dgm:t>
    </dgm:pt>
    <dgm:pt modelId="{85324000-1514-4779-B431-CE0C66A282FC}" type="pres">
      <dgm:prSet presAssocID="{F4CF6F9D-A596-4A0A-866C-FFB107BED7E0}" presName="connectorText" presStyleLbl="sibTrans2D1" presStyleIdx="0" presStyleCnt="2"/>
      <dgm:spPr/>
      <dgm:t>
        <a:bodyPr/>
        <a:lstStyle/>
        <a:p>
          <a:endParaRPr lang="fr-FR"/>
        </a:p>
      </dgm:t>
    </dgm:pt>
    <dgm:pt modelId="{D130D270-A8B1-4256-B96D-645BE92F7178}" type="pres">
      <dgm:prSet presAssocID="{349D219E-D80E-42F1-A721-E2F29E85F2C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A23B2E-E345-4A90-9B3B-40EA307D7EC6}" type="pres">
      <dgm:prSet presAssocID="{C881FB9A-71AC-406F-BC6E-20103D9C40C1}" presName="sibTrans" presStyleLbl="sibTrans2D1" presStyleIdx="1" presStyleCnt="2"/>
      <dgm:spPr/>
      <dgm:t>
        <a:bodyPr/>
        <a:lstStyle/>
        <a:p>
          <a:endParaRPr lang="fr-FR"/>
        </a:p>
      </dgm:t>
    </dgm:pt>
    <dgm:pt modelId="{337C2DEB-A676-4E73-949C-C4F4F2AC9C80}" type="pres">
      <dgm:prSet presAssocID="{C881FB9A-71AC-406F-BC6E-20103D9C40C1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93A3CC3A-BE8B-49C2-B4F6-82C50552BEC3}" type="pres">
      <dgm:prSet presAssocID="{661548F6-C623-4307-865F-AEC71C35D7C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CA92DD9-974F-46D3-9D68-A333A3565665}" type="presOf" srcId="{F4CF6F9D-A596-4A0A-866C-FFB107BED7E0}" destId="{85324000-1514-4779-B431-CE0C66A282FC}" srcOrd="1" destOrd="0" presId="urn:microsoft.com/office/officeart/2005/8/layout/process1"/>
    <dgm:cxn modelId="{FE339A9E-CD52-4ECD-A95A-2AB40EF228AE}" type="presOf" srcId="{0FB63829-2CDD-4014-ABAA-7CF0F5D09051}" destId="{19D7204E-C563-4BD7-A322-3C48DB085BFF}" srcOrd="0" destOrd="0" presId="urn:microsoft.com/office/officeart/2005/8/layout/process1"/>
    <dgm:cxn modelId="{7F97AB00-6172-4E54-9F65-476525487F53}" type="presOf" srcId="{F4CF6F9D-A596-4A0A-866C-FFB107BED7E0}" destId="{D8271595-02E1-4A42-ACA3-B2C3215AEB51}" srcOrd="0" destOrd="0" presId="urn:microsoft.com/office/officeart/2005/8/layout/process1"/>
    <dgm:cxn modelId="{88875AC0-D22E-4367-AAF6-05594B72E2DD}" type="presOf" srcId="{C881FB9A-71AC-406F-BC6E-20103D9C40C1}" destId="{E0A23B2E-E345-4A90-9B3B-40EA307D7EC6}" srcOrd="0" destOrd="0" presId="urn:microsoft.com/office/officeart/2005/8/layout/process1"/>
    <dgm:cxn modelId="{C980ACE9-E0F9-4666-93FD-AFEC4B6C464C}" type="presOf" srcId="{349D219E-D80E-42F1-A721-E2F29E85F2CF}" destId="{D130D270-A8B1-4256-B96D-645BE92F7178}" srcOrd="0" destOrd="0" presId="urn:microsoft.com/office/officeart/2005/8/layout/process1"/>
    <dgm:cxn modelId="{BEFB451A-AD46-4BE7-88F9-30950335F2C9}" type="presOf" srcId="{AB14C594-3D67-4E39-AF44-D35745FD6127}" destId="{F4C5C6EB-7EDB-4250-B0C2-07BF1DFF55BA}" srcOrd="0" destOrd="0" presId="urn:microsoft.com/office/officeart/2005/8/layout/process1"/>
    <dgm:cxn modelId="{FF538141-26AF-4000-8751-A1E9F9C86EA0}" type="presOf" srcId="{C881FB9A-71AC-406F-BC6E-20103D9C40C1}" destId="{337C2DEB-A676-4E73-949C-C4F4F2AC9C80}" srcOrd="1" destOrd="0" presId="urn:microsoft.com/office/officeart/2005/8/layout/process1"/>
    <dgm:cxn modelId="{7EB9A7AE-08BF-446D-8274-AC4E66AA505B}" srcId="{0FB63829-2CDD-4014-ABAA-7CF0F5D09051}" destId="{661548F6-C623-4307-865F-AEC71C35D7C6}" srcOrd="2" destOrd="0" parTransId="{584B9E6C-DDB2-48C4-A25E-7D7ADD467E69}" sibTransId="{402EBC9A-5DE7-4368-8339-20A99CC4E27F}"/>
    <dgm:cxn modelId="{AACB0081-23B2-4369-960E-1E2B52B20BD6}" srcId="{0FB63829-2CDD-4014-ABAA-7CF0F5D09051}" destId="{349D219E-D80E-42F1-A721-E2F29E85F2CF}" srcOrd="1" destOrd="0" parTransId="{18B789A4-7355-44DE-8321-7F611328CC82}" sibTransId="{C881FB9A-71AC-406F-BC6E-20103D9C40C1}"/>
    <dgm:cxn modelId="{6FF6F871-854D-43E6-A0D1-626D1FDE9993}" type="presOf" srcId="{661548F6-C623-4307-865F-AEC71C35D7C6}" destId="{93A3CC3A-BE8B-49C2-B4F6-82C50552BEC3}" srcOrd="0" destOrd="0" presId="urn:microsoft.com/office/officeart/2005/8/layout/process1"/>
    <dgm:cxn modelId="{E421FBBE-0ED6-483E-961E-781330FC32DC}" srcId="{0FB63829-2CDD-4014-ABAA-7CF0F5D09051}" destId="{AB14C594-3D67-4E39-AF44-D35745FD6127}" srcOrd="0" destOrd="0" parTransId="{FA1153F7-3584-4AF8-8543-1BF001EFDDFF}" sibTransId="{F4CF6F9D-A596-4A0A-866C-FFB107BED7E0}"/>
    <dgm:cxn modelId="{64310FE6-2F2D-40FD-BB28-D2BCFA3CAFEF}" type="presParOf" srcId="{19D7204E-C563-4BD7-A322-3C48DB085BFF}" destId="{F4C5C6EB-7EDB-4250-B0C2-07BF1DFF55BA}" srcOrd="0" destOrd="0" presId="urn:microsoft.com/office/officeart/2005/8/layout/process1"/>
    <dgm:cxn modelId="{EA3E7B29-265A-42A8-B7C8-28EFF8364A68}" type="presParOf" srcId="{19D7204E-C563-4BD7-A322-3C48DB085BFF}" destId="{D8271595-02E1-4A42-ACA3-B2C3215AEB51}" srcOrd="1" destOrd="0" presId="urn:microsoft.com/office/officeart/2005/8/layout/process1"/>
    <dgm:cxn modelId="{7EE8EF5D-6052-48A4-AC5E-B21D93948374}" type="presParOf" srcId="{D8271595-02E1-4A42-ACA3-B2C3215AEB51}" destId="{85324000-1514-4779-B431-CE0C66A282FC}" srcOrd="0" destOrd="0" presId="urn:microsoft.com/office/officeart/2005/8/layout/process1"/>
    <dgm:cxn modelId="{63706F14-7864-4113-99B2-64CC89143312}" type="presParOf" srcId="{19D7204E-C563-4BD7-A322-3C48DB085BFF}" destId="{D130D270-A8B1-4256-B96D-645BE92F7178}" srcOrd="2" destOrd="0" presId="urn:microsoft.com/office/officeart/2005/8/layout/process1"/>
    <dgm:cxn modelId="{D9C567E6-A24A-46FA-99DC-E759A2FA9A2E}" type="presParOf" srcId="{19D7204E-C563-4BD7-A322-3C48DB085BFF}" destId="{E0A23B2E-E345-4A90-9B3B-40EA307D7EC6}" srcOrd="3" destOrd="0" presId="urn:microsoft.com/office/officeart/2005/8/layout/process1"/>
    <dgm:cxn modelId="{AA9AECDD-1F0D-49D6-9773-A4CD2507CE67}" type="presParOf" srcId="{E0A23B2E-E345-4A90-9B3B-40EA307D7EC6}" destId="{337C2DEB-A676-4E73-949C-C4F4F2AC9C80}" srcOrd="0" destOrd="0" presId="urn:microsoft.com/office/officeart/2005/8/layout/process1"/>
    <dgm:cxn modelId="{06F4A189-BB29-4ACA-AF3C-E6BC65CB6C18}" type="presParOf" srcId="{19D7204E-C563-4BD7-A322-3C48DB085BFF}" destId="{93A3CC3A-BE8B-49C2-B4F6-82C50552BEC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A4B8D-F2E2-CD46-B408-6F554FCAFD4C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42B55-ACF3-EC4A-9F5B-F9E6E408FEC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39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6780A90-0DC9-6F49-A1D5-E0CB6B6841C0}" type="datetimeFigureOut">
              <a:rPr lang="en-US"/>
              <a:pPr>
                <a:defRPr/>
              </a:pPr>
              <a:t>6/28/2018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C00101D-EA44-C942-ADE9-22031422AB43}" type="slidenum">
              <a:rPr lang="en-GB"/>
              <a:pPr>
                <a:defRPr/>
              </a:pPr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23691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0101D-EA44-C942-ADE9-22031422AB43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46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3B710BB-72DC-47F1-BBBB-56DCEE670DBB}" type="slidenum">
              <a:rPr lang="fr-FR" altLang="fr-FR" sz="1300"/>
              <a:pPr>
                <a:spcBef>
                  <a:spcPct val="0"/>
                </a:spcBef>
              </a:pPr>
              <a:t>16</a:t>
            </a:fld>
            <a:endParaRPr lang="fr-FR" altLang="fr-FR" sz="13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9788" y="768350"/>
            <a:ext cx="5419725" cy="3836988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877367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E864A23-75AF-4F0C-8F4F-ADA3D5BDEC4D}" type="slidenum">
              <a:rPr lang="fr-FR" altLang="fr-FR" sz="1300"/>
              <a:pPr>
                <a:spcBef>
                  <a:spcPct val="0"/>
                </a:spcBef>
              </a:pPr>
              <a:t>17</a:t>
            </a:fld>
            <a:endParaRPr lang="fr-FR" altLang="fr-FR" sz="13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9788" y="768350"/>
            <a:ext cx="5419725" cy="3836988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892577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7815" y="829097"/>
            <a:ext cx="9085262" cy="1620838"/>
          </a:xfrm>
        </p:spPr>
        <p:txBody>
          <a:bodyPr/>
          <a:lstStyle>
            <a:lvl1pPr>
              <a:defRPr>
                <a:solidFill>
                  <a:srgbClr val="5E5E5E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99903" y="3997449"/>
            <a:ext cx="7481888" cy="1931988"/>
          </a:xfrm>
        </p:spPr>
        <p:txBody>
          <a:bodyPr/>
          <a:lstStyle>
            <a:lvl1pPr marL="0" indent="0" algn="ctr">
              <a:buNone/>
              <a:defRPr>
                <a:solidFill>
                  <a:srgbClr val="5E5E5E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11725" y="7094538"/>
            <a:ext cx="2227263" cy="358775"/>
          </a:xfrm>
        </p:spPr>
        <p:txBody>
          <a:bodyPr/>
          <a:lstStyle>
            <a:lvl1pPr algn="ctr">
              <a:defRPr sz="1200">
                <a:solidFill>
                  <a:srgbClr val="5E5E5E"/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229600" y="6518275"/>
            <a:ext cx="2227263" cy="503238"/>
          </a:xfrm>
        </p:spPr>
        <p:txBody>
          <a:bodyPr/>
          <a:lstStyle>
            <a:lvl1pPr>
              <a:defRPr>
                <a:solidFill>
                  <a:srgbClr val="5E5E5E"/>
                </a:solidFill>
                <a:latin typeface="Trebuchet MS" charset="0"/>
              </a:defRPr>
            </a:lvl1pPr>
          </a:lstStyle>
          <a:p>
            <a:pPr>
              <a:defRPr/>
            </a:pPr>
            <a:fld id="{1DE9A245-8DFE-EA4B-8806-EF4E5AC98D6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4834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534432" y="302865"/>
            <a:ext cx="9619774" cy="645293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A21F63-3A0B-4073-8C67-07396BE9B8B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93462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534432" y="1764666"/>
            <a:ext cx="9619774" cy="4991131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613746-20D9-4BCC-B603-390E3E47759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617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39863" y="21195"/>
            <a:ext cx="9145016" cy="1447800"/>
          </a:xfrm>
        </p:spPr>
        <p:txBody>
          <a:bodyPr/>
          <a:lstStyle>
            <a:lvl1pPr algn="ctr">
              <a:defRPr sz="3600">
                <a:solidFill>
                  <a:srgbClr val="5E5E5E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39863" y="1495409"/>
            <a:ext cx="9145016" cy="5214973"/>
          </a:xfrm>
        </p:spPr>
        <p:txBody>
          <a:bodyPr/>
          <a:lstStyle>
            <a:lvl1pPr>
              <a:buFont typeface="Arial" pitchFamily="34" charset="0"/>
              <a:buChar char="•"/>
              <a:defRPr sz="2400">
                <a:solidFill>
                  <a:srgbClr val="5E5E5E"/>
                </a:solidFill>
                <a:latin typeface="Georgia"/>
                <a:cs typeface="Georgia"/>
              </a:defRPr>
            </a:lvl1pPr>
            <a:lvl2pPr>
              <a:buFont typeface="Wingdings" pitchFamily="2" charset="2"/>
              <a:buChar char="Ø"/>
              <a:defRPr sz="2000">
                <a:solidFill>
                  <a:srgbClr val="5E5E5E"/>
                </a:solidFill>
                <a:latin typeface="Georgia"/>
                <a:cs typeface="Georgia"/>
              </a:defRPr>
            </a:lvl2pPr>
            <a:lvl3pPr>
              <a:buFont typeface="Wingdings" pitchFamily="2" charset="2"/>
              <a:buChar char="§"/>
              <a:defRPr sz="1800">
                <a:solidFill>
                  <a:srgbClr val="5E5E5E"/>
                </a:solidFill>
                <a:latin typeface="Georgia"/>
                <a:cs typeface="Georgia"/>
              </a:defRPr>
            </a:lvl3pPr>
            <a:lvl4pPr>
              <a:buFont typeface="Courier New" pitchFamily="49" charset="0"/>
              <a:buChar char="o"/>
              <a:defRPr sz="1600">
                <a:solidFill>
                  <a:srgbClr val="5E5E5E"/>
                </a:solidFill>
                <a:latin typeface="Georgia"/>
                <a:cs typeface="Georgia"/>
              </a:defRPr>
            </a:lvl4pPr>
            <a:lvl5pPr>
              <a:defRPr sz="1400">
                <a:solidFill>
                  <a:srgbClr val="5E5E5E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E5E5E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E5E5E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5E5E5E"/>
                </a:solidFill>
                <a:latin typeface="Trebuchet MS" charset="0"/>
              </a:defRPr>
            </a:lvl1pPr>
          </a:lstStyle>
          <a:p>
            <a:pPr>
              <a:defRPr/>
            </a:pPr>
            <a:fld id="{2D12F537-9548-DB4A-810F-8E65162F49E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9257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</p:spPr>
        <p:txBody>
          <a:bodyPr anchor="b"/>
          <a:lstStyle>
            <a:lvl1pPr marL="0" indent="0">
              <a:buNone/>
              <a:defRPr sz="2000">
                <a:latin typeface="Georgia"/>
                <a:cs typeface="Georgia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36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7833" y="23757"/>
            <a:ext cx="9127046" cy="1447800"/>
          </a:xfrm>
        </p:spPr>
        <p:txBody>
          <a:bodyPr/>
          <a:lstStyle>
            <a:lvl1pPr algn="ctr">
              <a:defRPr sz="3600">
                <a:solidFill>
                  <a:srgbClr val="5E5E5E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53115" y="1495409"/>
            <a:ext cx="4379236" cy="5166336"/>
          </a:xfrm>
        </p:spPr>
        <p:txBody>
          <a:bodyPr/>
          <a:lstStyle>
            <a:lvl1pPr>
              <a:buFont typeface="Arial" pitchFamily="34" charset="0"/>
              <a:buChar char="•"/>
              <a:defRPr sz="2400">
                <a:solidFill>
                  <a:srgbClr val="5E5E5E"/>
                </a:solidFill>
                <a:latin typeface="Georgia"/>
                <a:cs typeface="Georgia"/>
              </a:defRPr>
            </a:lvl1pPr>
            <a:lvl2pPr>
              <a:buFont typeface="Wingdings" pitchFamily="2" charset="2"/>
              <a:buChar char="Ø"/>
              <a:defRPr sz="2000">
                <a:solidFill>
                  <a:srgbClr val="5E5E5E"/>
                </a:solidFill>
                <a:latin typeface="Georgia"/>
                <a:cs typeface="Georgia"/>
              </a:defRPr>
            </a:lvl2pPr>
            <a:lvl3pPr>
              <a:buFont typeface="Wingdings" pitchFamily="2" charset="2"/>
              <a:buChar char="§"/>
              <a:defRPr sz="1800">
                <a:solidFill>
                  <a:srgbClr val="5E5E5E"/>
                </a:solidFill>
                <a:latin typeface="Georgia"/>
                <a:cs typeface="Georgia"/>
              </a:defRPr>
            </a:lvl3pPr>
            <a:lvl4pPr>
              <a:buFont typeface="Courier New" pitchFamily="49" charset="0"/>
              <a:buChar char="o"/>
              <a:defRPr sz="1600">
                <a:solidFill>
                  <a:srgbClr val="5E5E5E"/>
                </a:solidFill>
                <a:latin typeface="Georgia"/>
                <a:cs typeface="Georgia"/>
              </a:defRPr>
            </a:lvl4pPr>
            <a:lvl5pPr>
              <a:defRPr sz="1400">
                <a:solidFill>
                  <a:srgbClr val="5E5E5E"/>
                </a:solidFill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>
            <a:off x="6005643" y="1495409"/>
            <a:ext cx="4379236" cy="5166336"/>
          </a:xfrm>
        </p:spPr>
        <p:txBody>
          <a:bodyPr/>
          <a:lstStyle>
            <a:lvl1pPr>
              <a:buFont typeface="Arial" pitchFamily="34" charset="0"/>
              <a:buChar char="•"/>
              <a:defRPr sz="2400">
                <a:solidFill>
                  <a:srgbClr val="5E5E5E"/>
                </a:solidFill>
                <a:latin typeface="Georgia"/>
                <a:cs typeface="Georgia"/>
              </a:defRPr>
            </a:lvl1pPr>
            <a:lvl2pPr>
              <a:buFont typeface="Wingdings" pitchFamily="2" charset="2"/>
              <a:buChar char="Ø"/>
              <a:defRPr sz="2000">
                <a:solidFill>
                  <a:srgbClr val="5E5E5E"/>
                </a:solidFill>
                <a:latin typeface="Georgia"/>
                <a:cs typeface="Georgia"/>
              </a:defRPr>
            </a:lvl2pPr>
            <a:lvl3pPr>
              <a:buFont typeface="Wingdings" pitchFamily="2" charset="2"/>
              <a:buChar char="§"/>
              <a:defRPr sz="1800">
                <a:solidFill>
                  <a:srgbClr val="5E5E5E"/>
                </a:solidFill>
                <a:latin typeface="Georgia"/>
                <a:cs typeface="Georgia"/>
              </a:defRPr>
            </a:lvl3pPr>
            <a:lvl4pPr>
              <a:buFont typeface="Courier New" pitchFamily="49" charset="0"/>
              <a:buChar char="o"/>
              <a:defRPr sz="1600">
                <a:solidFill>
                  <a:srgbClr val="5E5E5E"/>
                </a:solidFill>
                <a:latin typeface="Georgia"/>
                <a:cs typeface="Georgia"/>
              </a:defRPr>
            </a:lvl4pPr>
            <a:lvl5pPr>
              <a:defRPr sz="1400">
                <a:solidFill>
                  <a:srgbClr val="5E5E5E"/>
                </a:solidFill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5E5E5E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5E5E5E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5E5E5E"/>
                </a:solidFill>
                <a:latin typeface="Trebuchet MS" charset="0"/>
              </a:defRPr>
            </a:lvl1pPr>
          </a:lstStyle>
          <a:p>
            <a:pPr>
              <a:defRPr/>
            </a:pPr>
            <a:fld id="{303A4E24-B7AE-DC49-A9E2-F6547AB558A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546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F18BB-227B-2342-8E8D-56E78B661DC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0451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7258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sz="half" idx="10"/>
          </p:nvPr>
        </p:nvSpPr>
        <p:spPr>
          <a:xfrm>
            <a:off x="4911725" y="7094538"/>
            <a:ext cx="2227263" cy="358775"/>
          </a:xfrm>
        </p:spPr>
        <p:txBody>
          <a:bodyPr/>
          <a:lstStyle>
            <a:lvl1pPr algn="ctr">
              <a:defRPr sz="1200">
                <a:solidFill>
                  <a:srgbClr val="5E5E5E"/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229600" y="6518275"/>
            <a:ext cx="2227263" cy="503238"/>
          </a:xfrm>
        </p:spPr>
        <p:txBody>
          <a:bodyPr/>
          <a:lstStyle>
            <a:lvl1pPr>
              <a:defRPr>
                <a:solidFill>
                  <a:srgbClr val="5E5E5E"/>
                </a:solidFill>
                <a:latin typeface="Trebuchet MS" charset="0"/>
              </a:defRPr>
            </a:lvl1pPr>
          </a:lstStyle>
          <a:p>
            <a:pPr>
              <a:defRPr/>
            </a:pPr>
            <a:fld id="{1D6984D2-7758-6943-AC99-F989605EE5C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7549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409C3-7C41-EA4C-8F16-6D2A36C99A4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0945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</p:spPr>
        <p:txBody>
          <a:bodyPr/>
          <a:lstStyle>
            <a:lvl1pPr marL="0" indent="0">
              <a:buNone/>
              <a:defRPr sz="3200">
                <a:latin typeface="Georgia"/>
                <a:cs typeface="Georgi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11725" y="7094538"/>
            <a:ext cx="2227263" cy="358775"/>
          </a:xfrm>
        </p:spPr>
        <p:txBody>
          <a:bodyPr/>
          <a:lstStyle>
            <a:lvl1pPr algn="ctr">
              <a:defRPr sz="1200">
                <a:solidFill>
                  <a:srgbClr val="5E5E5E"/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229600" y="6518275"/>
            <a:ext cx="2227263" cy="503238"/>
          </a:xfrm>
        </p:spPr>
        <p:txBody>
          <a:bodyPr/>
          <a:lstStyle>
            <a:lvl1pPr>
              <a:defRPr>
                <a:solidFill>
                  <a:srgbClr val="5E5E5E"/>
                </a:solidFill>
                <a:latin typeface="Trebuchet MS" charset="0"/>
              </a:defRPr>
            </a:lvl1pPr>
          </a:lstStyle>
          <a:p>
            <a:pPr>
              <a:defRPr/>
            </a:pPr>
            <a:fld id="{96B5BEA5-B196-C74D-9BD9-69E16E12F38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0503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1447800"/>
            <a:ext cx="73723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0" y="3352800"/>
            <a:ext cx="6457950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88" y="6891338"/>
            <a:ext cx="22272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>
            <a:lvl1pPr>
              <a:defRPr sz="16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0" y="6891338"/>
            <a:ext cx="33861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59688" y="6891338"/>
            <a:ext cx="22272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pPr>
              <a:defRPr/>
            </a:pPr>
            <a:fld id="{6D19E018-A76C-164D-B263-80C949E2406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1031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4" y="19471"/>
            <a:ext cx="10691810" cy="756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76" r:id="rId5"/>
    <p:sldLayoutId id="2147483782" r:id="rId6"/>
    <p:sldLayoutId id="2147483783" r:id="rId7"/>
    <p:sldLayoutId id="2147483777" r:id="rId8"/>
    <p:sldLayoutId id="2147483784" r:id="rId9"/>
    <p:sldLayoutId id="2147483786" r:id="rId10"/>
    <p:sldLayoutId id="2147483787" r:id="rId11"/>
  </p:sldLayoutIdLst>
  <p:txStyles>
    <p:titleStyle>
      <a:lvl1pPr algn="l" defTabSz="1042988" rtl="0" eaLnBrk="1" fontAlgn="base" hangingPunct="1">
        <a:spcBef>
          <a:spcPct val="0"/>
        </a:spcBef>
        <a:spcAft>
          <a:spcPct val="0"/>
        </a:spcAft>
        <a:defRPr sz="3300">
          <a:solidFill>
            <a:srgbClr val="5E5E5E"/>
          </a:solidFill>
          <a:latin typeface="+mj-lt"/>
          <a:ea typeface="ＭＳ Ｐゴシック" charset="0"/>
          <a:cs typeface="ＭＳ Ｐゴシック" charset="0"/>
        </a:defRPr>
      </a:lvl1pPr>
      <a:lvl2pPr algn="l" defTabSz="1042988" rtl="0" eaLnBrk="1" fontAlgn="base" hangingPunct="1">
        <a:spcBef>
          <a:spcPct val="0"/>
        </a:spcBef>
        <a:spcAft>
          <a:spcPct val="0"/>
        </a:spcAft>
        <a:defRPr sz="3300">
          <a:solidFill>
            <a:srgbClr val="5E5E5E"/>
          </a:solidFill>
          <a:latin typeface="Arial" charset="0"/>
          <a:ea typeface="ＭＳ Ｐゴシック" pitchFamily="-112" charset="-128"/>
          <a:cs typeface="ＭＳ Ｐゴシック" pitchFamily="-112" charset="-128"/>
        </a:defRPr>
      </a:lvl2pPr>
      <a:lvl3pPr algn="l" defTabSz="1042988" rtl="0" eaLnBrk="1" fontAlgn="base" hangingPunct="1">
        <a:spcBef>
          <a:spcPct val="0"/>
        </a:spcBef>
        <a:spcAft>
          <a:spcPct val="0"/>
        </a:spcAft>
        <a:defRPr sz="3300">
          <a:solidFill>
            <a:srgbClr val="5E5E5E"/>
          </a:solidFill>
          <a:latin typeface="Arial" charset="0"/>
          <a:ea typeface="ＭＳ Ｐゴシック" pitchFamily="-112" charset="-128"/>
          <a:cs typeface="ＭＳ Ｐゴシック" pitchFamily="-112" charset="-128"/>
        </a:defRPr>
      </a:lvl3pPr>
      <a:lvl4pPr algn="l" defTabSz="1042988" rtl="0" eaLnBrk="1" fontAlgn="base" hangingPunct="1">
        <a:spcBef>
          <a:spcPct val="0"/>
        </a:spcBef>
        <a:spcAft>
          <a:spcPct val="0"/>
        </a:spcAft>
        <a:defRPr sz="3300">
          <a:solidFill>
            <a:srgbClr val="5E5E5E"/>
          </a:solidFill>
          <a:latin typeface="Arial" charset="0"/>
          <a:ea typeface="ＭＳ Ｐゴシック" pitchFamily="-112" charset="-128"/>
          <a:cs typeface="ＭＳ Ｐゴシック" pitchFamily="-112" charset="-128"/>
        </a:defRPr>
      </a:lvl4pPr>
      <a:lvl5pPr algn="l" defTabSz="1042988" rtl="0" eaLnBrk="1" fontAlgn="base" hangingPunct="1">
        <a:spcBef>
          <a:spcPct val="0"/>
        </a:spcBef>
        <a:spcAft>
          <a:spcPct val="0"/>
        </a:spcAft>
        <a:defRPr sz="3300">
          <a:solidFill>
            <a:srgbClr val="5E5E5E"/>
          </a:solidFill>
          <a:latin typeface="Arial" charset="0"/>
          <a:ea typeface="ＭＳ Ｐゴシック" pitchFamily="-112" charset="-128"/>
          <a:cs typeface="ＭＳ Ｐゴシック" pitchFamily="-112" charset="-128"/>
        </a:defRPr>
      </a:lvl5pPr>
      <a:lvl6pPr marL="457200" algn="l" defTabSz="1042988" rtl="0" eaLnBrk="1" fontAlgn="base" hangingPunct="1">
        <a:spcBef>
          <a:spcPct val="0"/>
        </a:spcBef>
        <a:spcAft>
          <a:spcPct val="0"/>
        </a:spcAft>
        <a:defRPr sz="3300">
          <a:solidFill>
            <a:srgbClr val="5E5E5E"/>
          </a:solidFill>
          <a:latin typeface="Trebuchet MS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defTabSz="1042988" rtl="0" eaLnBrk="1" fontAlgn="base" hangingPunct="1">
        <a:spcBef>
          <a:spcPct val="0"/>
        </a:spcBef>
        <a:spcAft>
          <a:spcPct val="0"/>
        </a:spcAft>
        <a:defRPr sz="3300">
          <a:solidFill>
            <a:srgbClr val="5E5E5E"/>
          </a:solidFill>
          <a:latin typeface="Trebuchet MS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defTabSz="1042988" rtl="0" eaLnBrk="1" fontAlgn="base" hangingPunct="1">
        <a:spcBef>
          <a:spcPct val="0"/>
        </a:spcBef>
        <a:spcAft>
          <a:spcPct val="0"/>
        </a:spcAft>
        <a:defRPr sz="3300">
          <a:solidFill>
            <a:srgbClr val="5E5E5E"/>
          </a:solidFill>
          <a:latin typeface="Trebuchet MS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defTabSz="1042988" rtl="0" eaLnBrk="1" fontAlgn="base" hangingPunct="1">
        <a:spcBef>
          <a:spcPct val="0"/>
        </a:spcBef>
        <a:spcAft>
          <a:spcPct val="0"/>
        </a:spcAft>
        <a:defRPr sz="3300">
          <a:solidFill>
            <a:srgbClr val="5E5E5E"/>
          </a:solidFill>
          <a:latin typeface="Trebuchet MS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90525" indent="-390525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5E5E5E"/>
          </a:solidFill>
          <a:latin typeface="+mn-lt"/>
          <a:ea typeface="ＭＳ Ｐゴシック" charset="0"/>
          <a:cs typeface="ＭＳ Ｐゴシック" charset="0"/>
        </a:defRPr>
      </a:lvl1pPr>
      <a:lvl2pPr marL="1130300" indent="-609600" algn="l" defTabSz="1042988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Arial" pitchFamily="-112" charset="0"/>
          <a:ea typeface="ＭＳ Ｐゴシック" charset="0"/>
        </a:defRPr>
      </a:lvl2pPr>
      <a:lvl3pPr marL="1557338" indent="-514350" algn="l" defTabSz="1042988" rtl="0" eaLnBrk="1" fontAlgn="base" hangingPunct="1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Arial" pitchFamily="-112" charset="0"/>
          <a:ea typeface="ＭＳ Ｐゴシック" charset="0"/>
        </a:defRPr>
      </a:lvl3pPr>
      <a:lvl4pPr marL="2001838" indent="-438150" algn="l" defTabSz="1042988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Arial" pitchFamily="-112" charset="0"/>
          <a:ea typeface="ＭＳ Ｐゴシック" charset="0"/>
        </a:defRPr>
      </a:lvl4pPr>
      <a:lvl5pPr marL="2524125" indent="-438150" algn="l" defTabSz="1042988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pitchFamily="-112" charset="0"/>
          <a:ea typeface="ＭＳ Ｐゴシック" charset="0"/>
        </a:defRPr>
      </a:lvl5pPr>
      <a:lvl6pPr marL="2981325" indent="-438150" algn="l" defTabSz="1042988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pitchFamily="-112" charset="0"/>
          <a:ea typeface="+mn-ea"/>
        </a:defRPr>
      </a:lvl6pPr>
      <a:lvl7pPr marL="3438525" indent="-438150" algn="l" defTabSz="1042988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pitchFamily="-112" charset="0"/>
          <a:ea typeface="+mn-ea"/>
        </a:defRPr>
      </a:lvl7pPr>
      <a:lvl8pPr marL="3895725" indent="-438150" algn="l" defTabSz="1042988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pitchFamily="-112" charset="0"/>
          <a:ea typeface="+mn-ea"/>
        </a:defRPr>
      </a:lvl8pPr>
      <a:lvl9pPr marL="4352925" indent="-438150" algn="l" defTabSz="1042988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pitchFamily="-112" charset="0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4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5.png"/><Relationship Id="rId9" Type="http://schemas.microsoft.com/office/2007/relationships/diagramDrawing" Target="../diagrams/drawin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807815" y="829097"/>
            <a:ext cx="9085262" cy="72008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RadiationTherapy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in Neuroblastoma </a:t>
            </a:r>
            <a:endParaRPr lang="en-US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type="subTitle" idx="1"/>
          </p:nvPr>
        </p:nvSpPr>
        <p:spPr>
          <a:xfrm>
            <a:off x="1599903" y="2557289"/>
            <a:ext cx="7481888" cy="3372148"/>
          </a:xfrm>
        </p:spPr>
        <p:txBody>
          <a:bodyPr/>
          <a:lstStyle/>
          <a:p>
            <a:r>
              <a:rPr lang="en-US" sz="3600" dirty="0" smtClean="0">
                <a:solidFill>
                  <a:srgbClr val="000000"/>
                </a:solidFill>
                <a:latin typeface="Georgia" charset="0"/>
                <a:cs typeface="Georgia" charset="0"/>
              </a:rPr>
              <a:t> Christian Carrie 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Georgia" charset="0"/>
                <a:cs typeface="Times New Roman"/>
              </a:rPr>
              <a:t>Centre Leon </a:t>
            </a:r>
            <a:r>
              <a:rPr lang="en-US" sz="3600" dirty="0" err="1" smtClean="0">
                <a:solidFill>
                  <a:srgbClr val="000000"/>
                </a:solidFill>
                <a:latin typeface="Georgia" charset="0"/>
                <a:cs typeface="Times New Roman"/>
              </a:rPr>
              <a:t>Berard</a:t>
            </a:r>
            <a:r>
              <a:rPr lang="en-US" sz="3600" dirty="0" smtClean="0">
                <a:solidFill>
                  <a:srgbClr val="000000"/>
                </a:solidFill>
                <a:latin typeface="Georgia" charset="0"/>
                <a:cs typeface="Times New Roman"/>
              </a:rPr>
              <a:t>  - Lyon 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Georgia" charset="0"/>
                <a:cs typeface="Times New Roman"/>
              </a:rPr>
              <a:t>France</a:t>
            </a:r>
            <a:endParaRPr lang="en-US" sz="36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8124" y="1114425"/>
            <a:ext cx="9020822" cy="599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57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fr-FR" sz="3088">
                <a:latin typeface="Times New Roman" panose="02020603050405020304" pitchFamily="18" charset="0"/>
              </a:rPr>
              <a:t/>
            </a:r>
            <a:br>
              <a:rPr lang="en-GB" altLang="fr-FR" sz="3088">
                <a:latin typeface="Times New Roman" panose="02020603050405020304" pitchFamily="18" charset="0"/>
              </a:rPr>
            </a:br>
            <a:endParaRPr lang="fr-FR" altLang="fr-FR" sz="3088">
              <a:latin typeface="Times New Roman" panose="02020603050405020304" pitchFamily="18" charset="0"/>
            </a:endParaRPr>
          </a:p>
        </p:txBody>
      </p:sp>
      <p:sp>
        <p:nvSpPr>
          <p:cNvPr id="3993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FR" altLang="fr-FR" smtClean="0"/>
          </a:p>
          <a:p>
            <a:pPr eaLnBrk="1" hangingPunct="1"/>
            <a:endParaRPr lang="fr-FR" altLang="fr-FR" smtClean="0"/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302420" y="-32587"/>
            <a:ext cx="184731" cy="39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985"/>
          </a:p>
        </p:txBody>
      </p:sp>
      <p:sp>
        <p:nvSpPr>
          <p:cNvPr id="39941" name="Rectangle 4"/>
          <p:cNvSpPr>
            <a:spLocks noChangeArrowheads="1"/>
          </p:cNvSpPr>
          <p:nvPr/>
        </p:nvSpPr>
        <p:spPr bwMode="auto">
          <a:xfrm>
            <a:off x="311065" y="7149674"/>
            <a:ext cx="229550" cy="245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993">
                <a:latin typeface="Verdana" panose="020B0604030504040204" pitchFamily="34" charset="0"/>
              </a:rPr>
              <a:t> </a:t>
            </a:r>
            <a:endParaRPr lang="fr-FR" altLang="fr-FR" sz="1985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1730958" y="168063"/>
            <a:ext cx="4592924" cy="56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3088" dirty="0" smtClean="0">
                <a:latin typeface="Times New Roman" panose="02020603050405020304" pitchFamily="18" charset="0"/>
              </a:rPr>
              <a:t>(</a:t>
            </a:r>
            <a:r>
              <a:rPr lang="fr-FR" altLang="fr-FR" sz="3088" dirty="0">
                <a:latin typeface="Times New Roman" panose="02020603050405020304" pitchFamily="18" charset="0"/>
              </a:rPr>
              <a:t>life </a:t>
            </a:r>
            <a:r>
              <a:rPr lang="fr-FR" altLang="fr-FR" sz="3088" dirty="0" err="1">
                <a:latin typeface="Times New Roman" panose="02020603050405020304" pitchFamily="18" charset="0"/>
              </a:rPr>
              <a:t>threatening</a:t>
            </a:r>
            <a:r>
              <a:rPr lang="fr-FR" altLang="fr-FR" sz="3088" dirty="0">
                <a:latin typeface="Times New Roman" panose="02020603050405020304" pitchFamily="18" charset="0"/>
              </a:rPr>
              <a:t> </a:t>
            </a:r>
            <a:r>
              <a:rPr lang="fr-FR" altLang="fr-FR" sz="3088" dirty="0" err="1">
                <a:latin typeface="Times New Roman" panose="02020603050405020304" pitchFamily="18" charset="0"/>
              </a:rPr>
              <a:t>symptoms</a:t>
            </a:r>
            <a:r>
              <a:rPr lang="fr-FR" altLang="fr-FR" sz="3088" dirty="0">
                <a:latin typeface="Times New Roman" panose="02020603050405020304" pitchFamily="18" charset="0"/>
              </a:rPr>
              <a:t>)</a:t>
            </a:r>
          </a:p>
        </p:txBody>
      </p:sp>
      <p:pic>
        <p:nvPicPr>
          <p:cNvPr id="3994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54" y="947086"/>
            <a:ext cx="9159452" cy="620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73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ChangeArrowheads="1"/>
          </p:cNvSpPr>
          <p:nvPr/>
        </p:nvSpPr>
        <p:spPr bwMode="auto">
          <a:xfrm>
            <a:off x="302420" y="-32587"/>
            <a:ext cx="184731" cy="39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985"/>
          </a:p>
        </p:txBody>
      </p:sp>
      <p:sp>
        <p:nvSpPr>
          <p:cNvPr id="40963" name="Rectangle 53"/>
          <p:cNvSpPr>
            <a:spLocks noChangeArrowheads="1"/>
          </p:cNvSpPr>
          <p:nvPr/>
        </p:nvSpPr>
        <p:spPr bwMode="auto">
          <a:xfrm>
            <a:off x="311065" y="7149674"/>
            <a:ext cx="229550" cy="245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993">
                <a:latin typeface="Verdana" panose="020B0604030504040204" pitchFamily="34" charset="0"/>
              </a:rPr>
              <a:t> </a:t>
            </a:r>
            <a:endParaRPr lang="fr-FR" altLang="fr-FR" sz="1985"/>
          </a:p>
        </p:txBody>
      </p:sp>
      <p:pic>
        <p:nvPicPr>
          <p:cNvPr id="40964" name="Picture 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83" y="252095"/>
            <a:ext cx="9747673" cy="7058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5" name="AutoShape 108"/>
          <p:cNvSpPr>
            <a:spLocks noChangeArrowheads="1"/>
          </p:cNvSpPr>
          <p:nvPr/>
        </p:nvSpPr>
        <p:spPr bwMode="auto">
          <a:xfrm>
            <a:off x="8285427" y="5714153"/>
            <a:ext cx="1344507" cy="1260475"/>
          </a:xfrm>
          <a:prstGeom prst="roundRect">
            <a:avLst>
              <a:gd name="adj" fmla="val 16667"/>
            </a:avLst>
          </a:prstGeom>
          <a:noFill/>
          <a:ln w="412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985"/>
          </a:p>
        </p:txBody>
      </p:sp>
      <p:sp>
        <p:nvSpPr>
          <p:cNvPr id="40966" name="AutoShape 111"/>
          <p:cNvSpPr>
            <a:spLocks noChangeArrowheads="1"/>
          </p:cNvSpPr>
          <p:nvPr/>
        </p:nvSpPr>
        <p:spPr bwMode="auto">
          <a:xfrm>
            <a:off x="8285427" y="2016760"/>
            <a:ext cx="1344507" cy="1428538"/>
          </a:xfrm>
          <a:prstGeom prst="roundRect">
            <a:avLst>
              <a:gd name="adj" fmla="val 16667"/>
            </a:avLst>
          </a:prstGeom>
          <a:noFill/>
          <a:ln w="412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985"/>
          </a:p>
        </p:txBody>
      </p:sp>
      <p:sp>
        <p:nvSpPr>
          <p:cNvPr id="40967" name="AutoShape 113"/>
          <p:cNvSpPr>
            <a:spLocks noChangeArrowheads="1"/>
          </p:cNvSpPr>
          <p:nvPr/>
        </p:nvSpPr>
        <p:spPr bwMode="auto">
          <a:xfrm>
            <a:off x="8285427" y="3529330"/>
            <a:ext cx="1344507" cy="2100792"/>
          </a:xfrm>
          <a:prstGeom prst="roundRect">
            <a:avLst>
              <a:gd name="adj" fmla="val 16667"/>
            </a:avLst>
          </a:prstGeom>
          <a:noFill/>
          <a:ln w="412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985"/>
          </a:p>
        </p:txBody>
      </p:sp>
    </p:spTree>
    <p:extLst>
      <p:ext uri="{BB962C8B-B14F-4D97-AF65-F5344CB8AC3E}">
        <p14:creationId xmlns:p14="http://schemas.microsoft.com/office/powerpoint/2010/main" val="98380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Contemporaneous Evolution of Systemic Therapy</a:t>
            </a:r>
            <a:br>
              <a:rPr lang="en-US" sz="2800" dirty="0"/>
            </a:br>
            <a:r>
              <a:rPr lang="fr-FR" sz="2800" dirty="0"/>
              <a:t>in High </a:t>
            </a:r>
            <a:r>
              <a:rPr lang="fr-FR" sz="2800" dirty="0" err="1"/>
              <a:t>Risk</a:t>
            </a:r>
            <a:r>
              <a:rPr lang="fr-FR" sz="2800" dirty="0"/>
              <a:t> </a:t>
            </a:r>
            <a:r>
              <a:rPr lang="fr-FR" sz="2800" dirty="0" err="1"/>
              <a:t>Neuroblastoma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534319" y="2638425"/>
            <a:ext cx="1981200" cy="2819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HD </a:t>
            </a:r>
            <a:r>
              <a:rPr lang="fr-FR" dirty="0" err="1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chemo</a:t>
            </a:r>
            <a:r>
              <a:rPr lang="fr-FR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+</a:t>
            </a:r>
            <a:r>
              <a:rPr lang="fr-FR" dirty="0" err="1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abmt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576223" y="2638425"/>
            <a:ext cx="1606296" cy="2819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800" dirty="0" err="1"/>
              <a:t>Differentiation</a:t>
            </a:r>
            <a:r>
              <a:rPr lang="fr-FR" sz="1800" dirty="0"/>
              <a:t> </a:t>
            </a:r>
            <a:r>
              <a:rPr lang="fr-FR" sz="1800" dirty="0" err="1"/>
              <a:t>Therapy</a:t>
            </a:r>
            <a:endParaRPr lang="fr-FR" sz="1800" dirty="0"/>
          </a:p>
          <a:p>
            <a:r>
              <a:rPr lang="fr-FR" sz="1800" i="1" dirty="0"/>
              <a:t>-Cis-</a:t>
            </a:r>
            <a:r>
              <a:rPr lang="fr-FR" sz="1800" i="1" dirty="0" err="1"/>
              <a:t>retinoic</a:t>
            </a:r>
            <a:r>
              <a:rPr lang="fr-FR" sz="1800" i="1" dirty="0"/>
              <a:t> </a:t>
            </a:r>
            <a:r>
              <a:rPr lang="fr-FR" sz="1800" i="1" dirty="0" err="1"/>
              <a:t>acidB</a:t>
            </a:r>
            <a:endParaRPr lang="fr-FR" sz="1800" i="1" dirty="0"/>
          </a:p>
          <a:p>
            <a:r>
              <a:rPr lang="fr-FR" sz="1800" dirty="0" err="1"/>
              <a:t>Immunotherapy</a:t>
            </a:r>
            <a:endParaRPr lang="fr-FR" sz="1800" dirty="0"/>
          </a:p>
          <a:p>
            <a:r>
              <a:rPr lang="fr-FR" sz="1800" i="1" dirty="0"/>
              <a:t>-Anti-GD2, IL2, GMCSF</a:t>
            </a:r>
            <a:r>
              <a:rPr lang="fr-FR" sz="1800" dirty="0"/>
              <a:t>C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325519" y="2638425"/>
            <a:ext cx="1905000" cy="2819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dirty="0"/>
              <a:t>Target </a:t>
            </a:r>
            <a:r>
              <a:rPr lang="fr-FR" sz="1400" dirty="0" err="1"/>
              <a:t>Therapies</a:t>
            </a:r>
            <a:endParaRPr lang="fr-FR" sz="1400" dirty="0"/>
          </a:p>
          <a:p>
            <a:r>
              <a:rPr lang="fr-FR" sz="1400" i="1" dirty="0"/>
              <a:t>-</a:t>
            </a:r>
            <a:r>
              <a:rPr lang="fr-FR" sz="1400" i="1" dirty="0" err="1"/>
              <a:t>Crizotinib</a:t>
            </a:r>
            <a:r>
              <a:rPr lang="fr-FR" sz="1400" dirty="0" err="1"/>
              <a:t>D,F</a:t>
            </a:r>
            <a:endParaRPr lang="fr-FR" sz="1400" dirty="0"/>
          </a:p>
          <a:p>
            <a:r>
              <a:rPr lang="fr-FR" sz="1400" dirty="0" err="1"/>
              <a:t>Epigenetic</a:t>
            </a:r>
            <a:r>
              <a:rPr lang="fr-FR" sz="1400" dirty="0"/>
              <a:t> </a:t>
            </a:r>
            <a:r>
              <a:rPr lang="fr-FR" sz="1400" dirty="0" err="1"/>
              <a:t>Modifiers</a:t>
            </a:r>
            <a:endParaRPr lang="fr-FR" sz="1400" dirty="0"/>
          </a:p>
          <a:p>
            <a:r>
              <a:rPr lang="fr-FR" sz="1400" i="1" dirty="0"/>
              <a:t>-HDAC</a:t>
            </a:r>
            <a:r>
              <a:rPr lang="fr-FR" sz="1400" dirty="0"/>
              <a:t>H</a:t>
            </a:r>
            <a:r>
              <a:rPr lang="fr-FR" sz="1400" i="1" dirty="0"/>
              <a:t>, ATR </a:t>
            </a:r>
            <a:r>
              <a:rPr lang="fr-FR" sz="1400" i="1" dirty="0" err="1"/>
              <a:t>inhibitor</a:t>
            </a:r>
            <a:r>
              <a:rPr lang="fr-FR" sz="1400" dirty="0" err="1"/>
              <a:t>I</a:t>
            </a:r>
            <a:endParaRPr lang="fr-FR" sz="1400" dirty="0"/>
          </a:p>
          <a:p>
            <a:r>
              <a:rPr lang="fr-FR" sz="1400" dirty="0" err="1"/>
              <a:t>Targeted</a:t>
            </a:r>
            <a:endParaRPr lang="fr-FR" sz="1400" dirty="0"/>
          </a:p>
          <a:p>
            <a:r>
              <a:rPr lang="fr-FR" sz="1400" dirty="0" err="1"/>
              <a:t>Immunotherapy</a:t>
            </a:r>
            <a:endParaRPr lang="fr-FR" sz="1400" dirty="0"/>
          </a:p>
          <a:p>
            <a:r>
              <a:rPr lang="fr-FR" sz="1400" i="1" dirty="0"/>
              <a:t>-</a:t>
            </a:r>
            <a:r>
              <a:rPr lang="fr-FR" sz="1400" i="1" dirty="0" err="1"/>
              <a:t>Antigen</a:t>
            </a:r>
            <a:r>
              <a:rPr lang="fr-FR" sz="1400" i="1" dirty="0"/>
              <a:t> </a:t>
            </a:r>
            <a:r>
              <a:rPr lang="fr-FR" sz="1400" i="1" dirty="0" err="1"/>
              <a:t>directed</a:t>
            </a:r>
            <a:r>
              <a:rPr lang="fr-FR" sz="1400" i="1" dirty="0"/>
              <a:t> CART</a:t>
            </a:r>
            <a:r>
              <a:rPr lang="fr-FR" sz="1400" dirty="0"/>
              <a:t>E,G</a:t>
            </a:r>
          </a:p>
          <a:p>
            <a:r>
              <a:rPr lang="fr-FR" sz="1400" dirty="0" err="1"/>
              <a:t>Intensified</a:t>
            </a:r>
            <a:r>
              <a:rPr lang="fr-FR" sz="1400" dirty="0"/>
              <a:t> </a:t>
            </a:r>
            <a:r>
              <a:rPr lang="fr-FR" sz="1400" dirty="0" err="1"/>
              <a:t>TransplantF</a:t>
            </a:r>
            <a:endParaRPr kumimoji="0" 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Flèche droite 6"/>
          <p:cNvSpPr/>
          <p:nvPr/>
        </p:nvSpPr>
        <p:spPr bwMode="auto">
          <a:xfrm>
            <a:off x="3597815" y="3729609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Flèche droite 7"/>
          <p:cNvSpPr/>
          <p:nvPr/>
        </p:nvSpPr>
        <p:spPr bwMode="auto">
          <a:xfrm>
            <a:off x="6264815" y="3716274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377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Role</a:t>
            </a:r>
            <a:r>
              <a:rPr lang="fr-FR" dirty="0" smtClean="0"/>
              <a:t> of RT : </a:t>
            </a:r>
            <a:r>
              <a:rPr lang="fr-FR" dirty="0" err="1" smtClean="0"/>
              <a:t>evolution</a:t>
            </a:r>
            <a:r>
              <a:rPr lang="fr-FR" dirty="0" smtClean="0"/>
              <a:t> of concept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381919" y="2638425"/>
            <a:ext cx="1905000" cy="2133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3200" dirty="0" smtClean="0"/>
              <a:t>TBI+</a:t>
            </a:r>
          </a:p>
          <a:p>
            <a:r>
              <a:rPr lang="fr-FR" sz="3200" dirty="0" err="1" smtClean="0"/>
              <a:t>primary</a:t>
            </a:r>
            <a:r>
              <a:rPr lang="fr-FR" sz="3200" dirty="0" smtClean="0"/>
              <a:t> Site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607878" y="2600325"/>
            <a:ext cx="2057400" cy="2209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2800" dirty="0" err="1" smtClean="0"/>
              <a:t>PrimarySite</a:t>
            </a:r>
            <a:r>
              <a:rPr lang="fr-FR" sz="2800" dirty="0" smtClean="0"/>
              <a:t> </a:t>
            </a:r>
            <a:r>
              <a:rPr lang="fr-FR" sz="2800" dirty="0"/>
              <a:t>+</a:t>
            </a:r>
          </a:p>
          <a:p>
            <a:r>
              <a:rPr lang="fr-FR" sz="2800" dirty="0" err="1"/>
              <a:t>Metastatic</a:t>
            </a:r>
            <a:endParaRPr lang="fr-FR" sz="2800" dirty="0"/>
          </a:p>
          <a:p>
            <a:r>
              <a:rPr lang="fr-FR" sz="2800" dirty="0" smtClean="0"/>
              <a:t>Site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935119" y="2600325"/>
            <a:ext cx="2209800" cy="2209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dirty="0" smtClean="0"/>
              <a:t>1primary Site </a:t>
            </a:r>
            <a:r>
              <a:rPr lang="fr-FR" dirty="0"/>
              <a:t>+</a:t>
            </a:r>
          </a:p>
          <a:p>
            <a:r>
              <a:rPr lang="fr-FR" dirty="0" err="1"/>
              <a:t>Metastatic</a:t>
            </a:r>
            <a:endParaRPr lang="fr-FR" dirty="0"/>
          </a:p>
          <a:p>
            <a:r>
              <a:rPr lang="fr-FR" dirty="0"/>
              <a:t>Site </a:t>
            </a:r>
            <a:r>
              <a:rPr lang="fr-FR" dirty="0" smtClean="0"/>
              <a:t>RT</a:t>
            </a:r>
          </a:p>
          <a:p>
            <a:r>
              <a:rPr lang="fr-FR" dirty="0" smtClean="0"/>
              <a:t> </a:t>
            </a:r>
            <a:r>
              <a:rPr lang="fr-FR" dirty="0"/>
              <a:t>+</a:t>
            </a:r>
          </a:p>
          <a:p>
            <a:r>
              <a:rPr lang="fr-FR" dirty="0"/>
              <a:t>I131 MIBG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Flèche droite 6"/>
          <p:cNvSpPr/>
          <p:nvPr/>
        </p:nvSpPr>
        <p:spPr bwMode="auto">
          <a:xfrm>
            <a:off x="3428975" y="3462909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Flèche droite 7"/>
          <p:cNvSpPr/>
          <p:nvPr/>
        </p:nvSpPr>
        <p:spPr bwMode="auto">
          <a:xfrm>
            <a:off x="6811189" y="3462909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740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Radiotherapy</a:t>
            </a:r>
            <a:r>
              <a:rPr lang="fr-FR" dirty="0"/>
              <a:t> and local control</a:t>
            </a: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9045402"/>
              </p:ext>
            </p:extLst>
          </p:nvPr>
        </p:nvGraphicFramePr>
        <p:xfrm>
          <a:off x="696119" y="1495425"/>
          <a:ext cx="9689307" cy="541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9769"/>
                <a:gridCol w="3229769"/>
                <a:gridCol w="3229769"/>
              </a:tblGrid>
              <a:tr h="10820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dirty="0" smtClean="0"/>
                        <a:t>No rt</a:t>
                      </a:r>
                      <a:endParaRPr lang="fr-F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rt</a:t>
                      </a:r>
                      <a:endParaRPr lang="fr-FR" sz="3200" dirty="0"/>
                    </a:p>
                  </a:txBody>
                  <a:tcPr/>
                </a:tc>
              </a:tr>
              <a:tr h="1082040">
                <a:tc>
                  <a:txBody>
                    <a:bodyPr/>
                    <a:lstStyle/>
                    <a:p>
                      <a:r>
                        <a:rPr lang="fr-FR" sz="3200" dirty="0" err="1" smtClean="0"/>
                        <a:t>Rosen</a:t>
                      </a:r>
                      <a:r>
                        <a:rPr lang="fr-FR" sz="3200" dirty="0" smtClean="0"/>
                        <a:t> 84</a:t>
                      </a:r>
                      <a:endParaRPr lang="fr-F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81</a:t>
                      </a:r>
                      <a:endParaRPr lang="fr-F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32</a:t>
                      </a:r>
                      <a:endParaRPr lang="fr-FR" sz="3200" dirty="0"/>
                    </a:p>
                  </a:txBody>
                  <a:tcPr/>
                </a:tc>
              </a:tr>
              <a:tr h="1082040">
                <a:tc>
                  <a:txBody>
                    <a:bodyPr/>
                    <a:lstStyle/>
                    <a:p>
                      <a:r>
                        <a:rPr lang="fr-FR" sz="3200" dirty="0" err="1" smtClean="0"/>
                        <a:t>Castelberry</a:t>
                      </a:r>
                      <a:r>
                        <a:rPr lang="fr-FR" sz="3200" dirty="0" smtClean="0"/>
                        <a:t> 94</a:t>
                      </a:r>
                      <a:endParaRPr lang="fr-F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54</a:t>
                      </a:r>
                      <a:endParaRPr lang="fr-F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21</a:t>
                      </a:r>
                      <a:endParaRPr lang="fr-FR" sz="3200" dirty="0"/>
                    </a:p>
                  </a:txBody>
                  <a:tcPr/>
                </a:tc>
              </a:tr>
              <a:tr h="1082040"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West         93</a:t>
                      </a:r>
                      <a:endParaRPr lang="fr-F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33</a:t>
                      </a:r>
                      <a:endParaRPr lang="fr-F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8</a:t>
                      </a:r>
                      <a:endParaRPr lang="fr-FR" sz="3200" dirty="0"/>
                    </a:p>
                  </a:txBody>
                  <a:tcPr/>
                </a:tc>
              </a:tr>
              <a:tr h="1082040">
                <a:tc>
                  <a:txBody>
                    <a:bodyPr/>
                    <a:lstStyle/>
                    <a:p>
                      <a:r>
                        <a:rPr lang="fr-FR" sz="3200" dirty="0" err="1" smtClean="0"/>
                        <a:t>Mattay</a:t>
                      </a:r>
                      <a:r>
                        <a:rPr lang="fr-FR" sz="3200" dirty="0" smtClean="0"/>
                        <a:t> 93</a:t>
                      </a:r>
                      <a:endParaRPr lang="fr-F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31</a:t>
                      </a:r>
                      <a:endParaRPr lang="fr-F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26</a:t>
                      </a:r>
                      <a:endParaRPr lang="fr-FR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6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0"/>
          <p:cNvSpPr txBox="1">
            <a:spLocks noChangeArrowheads="1"/>
          </p:cNvSpPr>
          <p:nvPr/>
        </p:nvSpPr>
        <p:spPr bwMode="auto">
          <a:xfrm>
            <a:off x="7033838" y="3480312"/>
            <a:ext cx="2249334" cy="39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985" b="1">
                <a:latin typeface="Arial" panose="020B0604020202020204" pitchFamily="34" charset="0"/>
              </a:rPr>
              <a:t>CoRegistered CT</a:t>
            </a:r>
          </a:p>
        </p:txBody>
      </p:sp>
      <p:grpSp>
        <p:nvGrpSpPr>
          <p:cNvPr id="25603" name="Groupe 15"/>
          <p:cNvGrpSpPr>
            <a:grpSpLocks/>
          </p:cNvGrpSpPr>
          <p:nvPr/>
        </p:nvGrpSpPr>
        <p:grpSpPr bwMode="auto">
          <a:xfrm>
            <a:off x="1295044" y="1304242"/>
            <a:ext cx="3018137" cy="2477183"/>
            <a:chOff x="395288" y="3486125"/>
            <a:chExt cx="2736850" cy="2247131"/>
          </a:xfrm>
        </p:grpSpPr>
        <p:pic>
          <p:nvPicPr>
            <p:cNvPr id="25611" name="Image 12" descr="ant-vergefusion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63" t="23831" r="37399" b="38031"/>
            <a:stretch>
              <a:fillRect/>
            </a:stretch>
          </p:blipFill>
          <p:spPr bwMode="auto">
            <a:xfrm>
              <a:off x="467544" y="3845718"/>
              <a:ext cx="2663825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2" name="Image 13" descr="ant-vergefusion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621" t="22208" r="5205" b="55984"/>
            <a:stretch>
              <a:fillRect/>
            </a:stretch>
          </p:blipFill>
          <p:spPr bwMode="auto">
            <a:xfrm>
              <a:off x="1835150" y="3486125"/>
              <a:ext cx="1296988" cy="107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Image 14" descr="ant-vergefusion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37" t="43846" r="17712" b="35802"/>
            <a:stretch>
              <a:fillRect/>
            </a:stretch>
          </p:blipFill>
          <p:spPr bwMode="auto">
            <a:xfrm>
              <a:off x="395288" y="4637062"/>
              <a:ext cx="1439862" cy="1008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4" name="Titre 17"/>
          <p:cNvSpPr>
            <a:spLocks noGrp="1"/>
          </p:cNvSpPr>
          <p:nvPr>
            <p:ph type="title"/>
          </p:nvPr>
        </p:nvSpPr>
        <p:spPr>
          <a:xfrm>
            <a:off x="738334" y="0"/>
            <a:ext cx="9075420" cy="1260475"/>
          </a:xfrm>
        </p:spPr>
        <p:txBody>
          <a:bodyPr/>
          <a:lstStyle/>
          <a:p>
            <a:pPr eaLnBrk="1" hangingPunct="1"/>
            <a:r>
              <a:rPr lang="fr-FR" altLang="fr-FR" sz="3529"/>
              <a:t>Target volume = preoperative volume</a:t>
            </a:r>
            <a:br>
              <a:rPr lang="fr-FR" altLang="fr-FR" sz="3529"/>
            </a:br>
            <a:r>
              <a:rPr lang="fr-FR" altLang="fr-FR" sz="3088" i="1"/>
              <a:t>coregistration with preoperative CT or MRI</a:t>
            </a:r>
            <a:endParaRPr lang="fr-FR" altLang="fr-FR" sz="3529"/>
          </a:p>
        </p:txBody>
      </p:sp>
      <p:pic>
        <p:nvPicPr>
          <p:cNvPr id="2560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" t="13126" r="6271" b="6554"/>
          <a:stretch>
            <a:fillRect/>
          </a:stretch>
        </p:blipFill>
        <p:spPr bwMode="auto">
          <a:xfrm>
            <a:off x="6720338" y="1496815"/>
            <a:ext cx="2876334" cy="199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me 5"/>
          <p:cNvGraphicFramePr/>
          <p:nvPr/>
        </p:nvGraphicFramePr>
        <p:xfrm>
          <a:off x="420972" y="3702016"/>
          <a:ext cx="9687876" cy="4084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25607" name="Groupe 19"/>
          <p:cNvGrpSpPr>
            <a:grpSpLocks/>
          </p:cNvGrpSpPr>
          <p:nvPr/>
        </p:nvGrpSpPr>
        <p:grpSpPr bwMode="auto">
          <a:xfrm>
            <a:off x="4708831" y="2179572"/>
            <a:ext cx="1668378" cy="630238"/>
            <a:chOff x="2563856" y="1566348"/>
            <a:chExt cx="488338" cy="571263"/>
          </a:xfrm>
        </p:grpSpPr>
        <p:sp>
          <p:nvSpPr>
            <p:cNvPr id="21" name="Flèche droite 20"/>
            <p:cNvSpPr/>
            <p:nvPr/>
          </p:nvSpPr>
          <p:spPr>
            <a:xfrm>
              <a:off x="2563856" y="1566348"/>
              <a:ext cx="488338" cy="57126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Flèche droite 4"/>
            <p:cNvSpPr/>
            <p:nvPr/>
          </p:nvSpPr>
          <p:spPr>
            <a:xfrm>
              <a:off x="2563856" y="1680601"/>
              <a:ext cx="341785" cy="3427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514704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1158"/>
            </a:p>
          </p:txBody>
        </p:sp>
      </p:grpSp>
      <p:sp>
        <p:nvSpPr>
          <p:cNvPr id="2" name="Espace réservé du pied de page 1"/>
          <p:cNvSpPr>
            <a:spLocks noGrp="1"/>
          </p:cNvSpPr>
          <p:nvPr>
            <p:ph type="ftr" sz="quarter" idx="4294967295"/>
          </p:nvPr>
        </p:nvSpPr>
        <p:spPr>
          <a:xfrm>
            <a:off x="3747718" y="7009642"/>
            <a:ext cx="3193203" cy="40265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145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 7" descr="ant-vergefus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9" t="20923" r="35825" b="29645"/>
          <a:stretch>
            <a:fillRect/>
          </a:stretch>
        </p:blipFill>
        <p:spPr bwMode="auto">
          <a:xfrm>
            <a:off x="6455989" y="4098296"/>
            <a:ext cx="2937607" cy="269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Image 8" descr="ant-vergefusion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1" t="20923" r="4585" b="28189"/>
          <a:stretch>
            <a:fillRect/>
          </a:stretch>
        </p:blipFill>
        <p:spPr bwMode="auto">
          <a:xfrm>
            <a:off x="4906655" y="1319997"/>
            <a:ext cx="5479565" cy="24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9"/>
          <p:cNvSpPr txBox="1">
            <a:spLocks noChangeArrowheads="1"/>
          </p:cNvSpPr>
          <p:nvPr/>
        </p:nvSpPr>
        <p:spPr bwMode="auto">
          <a:xfrm>
            <a:off x="544010" y="1796177"/>
            <a:ext cx="5281741" cy="450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764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985" b="1">
                <a:solidFill>
                  <a:srgbClr val="0070C0"/>
                </a:solidFill>
                <a:latin typeface="Arial" panose="020B0604020202020204" pitchFamily="34" charset="0"/>
              </a:rPr>
              <a:t>Margins </a:t>
            </a:r>
            <a:r>
              <a:rPr lang="fr-FR" altLang="fr-FR" sz="1764" b="1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764">
                <a:latin typeface="Arial" panose="020B0604020202020204" pitchFamily="34" charset="0"/>
              </a:rPr>
              <a:t>CTV = GTV + 0,5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764">
                <a:latin typeface="Arial" panose="020B0604020202020204" pitchFamily="34" charset="0"/>
              </a:rPr>
              <a:t>( +1 in LINES with avoidances)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764">
                <a:latin typeface="Arial" panose="020B0604020202020204" pitchFamily="34" charset="0"/>
              </a:rPr>
              <a:t>PTV = CTV + 0,5-1cm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764">
                <a:latin typeface="Arial" panose="020B0604020202020204" pitchFamily="34" charset="0"/>
              </a:rPr>
              <a:t>depending on age,location,contention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1764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985" b="1">
                <a:solidFill>
                  <a:srgbClr val="0070C0"/>
                </a:solidFill>
                <a:latin typeface="Arial" panose="020B0604020202020204" pitchFamily="34" charset="0"/>
              </a:rPr>
              <a:t>Organs at risk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fr-FR" altLang="fr-FR" sz="1764">
                <a:solidFill>
                  <a:srgbClr val="0070C0"/>
                </a:solidFill>
                <a:latin typeface="Arial" panose="020B0604020202020204" pitchFamily="34" charset="0"/>
              </a:rPr>
              <a:t>Vertebras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fr-FR" altLang="fr-FR" sz="1764">
                <a:solidFill>
                  <a:srgbClr val="0070C0"/>
                </a:solidFill>
                <a:latin typeface="Arial" panose="020B0604020202020204" pitchFamily="34" charset="0"/>
              </a:rPr>
              <a:t>Abdominal organs 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fr-FR" altLang="fr-FR" sz="1764">
                <a:latin typeface="Arial" panose="020B0604020202020204" pitchFamily="34" charset="0"/>
              </a:rPr>
              <a:t>	Liver, kidney(s), Spleen, Pancreas, small bowel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fr-FR" altLang="fr-FR" sz="1764">
                <a:solidFill>
                  <a:srgbClr val="0070C0"/>
                </a:solidFill>
                <a:latin typeface="Arial" panose="020B0604020202020204" pitchFamily="34" charset="0"/>
              </a:rPr>
              <a:t>Thoracic organs </a:t>
            </a:r>
            <a:endParaRPr lang="fr-FR" altLang="fr-FR" sz="1764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Tx/>
              <a:buNone/>
            </a:pPr>
            <a:r>
              <a:rPr lang="fr-FR" altLang="fr-FR" sz="1764">
                <a:latin typeface="Arial" panose="020B0604020202020204" pitchFamily="34" charset="0"/>
              </a:rPr>
              <a:t>	lung, heart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fr-FR" altLang="fr-FR" sz="1764">
                <a:solidFill>
                  <a:srgbClr val="0070C0"/>
                </a:solidFill>
                <a:latin typeface="Arial" panose="020B0604020202020204" pitchFamily="34" charset="0"/>
              </a:rPr>
              <a:t>Pelvic organs </a:t>
            </a:r>
            <a:endParaRPr lang="fr-FR" altLang="fr-FR" sz="1764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Tx/>
              <a:buNone/>
            </a:pPr>
            <a:r>
              <a:rPr lang="fr-FR" altLang="fr-FR" sz="1764">
                <a:latin typeface="Arial" panose="020B0604020202020204" pitchFamily="34" charset="0"/>
              </a:rPr>
              <a:t>	bladder, rectum, bones, ovaries, testicles</a:t>
            </a:r>
          </a:p>
        </p:txBody>
      </p:sp>
      <p:sp>
        <p:nvSpPr>
          <p:cNvPr id="27653" name="Titre 3"/>
          <p:cNvSpPr>
            <a:spLocks noGrp="1"/>
          </p:cNvSpPr>
          <p:nvPr>
            <p:ph type="title"/>
          </p:nvPr>
        </p:nvSpPr>
        <p:spPr>
          <a:xfrm>
            <a:off x="738334" y="127799"/>
            <a:ext cx="9075420" cy="700264"/>
          </a:xfrm>
        </p:spPr>
        <p:txBody>
          <a:bodyPr/>
          <a:lstStyle/>
          <a:p>
            <a:pPr eaLnBrk="1" hangingPunct="1"/>
            <a:r>
              <a:rPr lang="fr-FR" altLang="fr-FR" smtClean="0"/>
              <a:t>Target Volumes  and organs at risk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294967295"/>
          </p:nvPr>
        </p:nvSpPr>
        <p:spPr>
          <a:xfrm>
            <a:off x="3747718" y="7009642"/>
            <a:ext cx="3193203" cy="40265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049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>
          <a:xfrm>
            <a:off x="579023" y="15756"/>
            <a:ext cx="9075420" cy="1260475"/>
          </a:xfrm>
        </p:spPr>
        <p:txBody>
          <a:bodyPr/>
          <a:lstStyle/>
          <a:p>
            <a:r>
              <a:rPr lang="fr-FR" altLang="fr-FR" smtClean="0"/>
              <a:t>Radiotherapy in SIOPEN HR NBL 1.5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94355" y="1398778"/>
            <a:ext cx="5491819" cy="4991130"/>
          </a:xfrm>
        </p:spPr>
        <p:txBody>
          <a:bodyPr/>
          <a:lstStyle/>
          <a:p>
            <a:pPr eaLnBrk="1" hangingPunct="1">
              <a:buFont typeface="Courier New" pitchFamily="49" charset="0"/>
              <a:buChar char="o"/>
              <a:defRPr/>
            </a:pPr>
            <a:r>
              <a:rPr lang="fr-FR" sz="1764" dirty="0">
                <a:latin typeface="Arial" pitchFamily="34" charset="0"/>
                <a:cs typeface="Arial" pitchFamily="34" charset="0"/>
              </a:rPr>
              <a:t>Dose 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fr-FR" sz="1764" dirty="0">
                <a:latin typeface="Arial" pitchFamily="34" charset="0"/>
                <a:cs typeface="Arial" pitchFamily="34" charset="0"/>
              </a:rPr>
              <a:t>21 GY / 1,5 GY 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fr-FR" sz="1764" dirty="0">
                <a:latin typeface="Arial" pitchFamily="34" charset="0"/>
                <a:cs typeface="Arial" pitchFamily="34" charset="0"/>
              </a:rPr>
              <a:t>14 fractions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fr-FR" sz="1764" dirty="0">
                <a:latin typeface="Arial" pitchFamily="34" charset="0"/>
                <a:cs typeface="Arial" pitchFamily="34" charset="0"/>
              </a:rPr>
              <a:t>21 </a:t>
            </a:r>
            <a:r>
              <a:rPr lang="fr-FR" sz="1764" dirty="0" err="1">
                <a:latin typeface="Arial" pitchFamily="34" charset="0"/>
                <a:cs typeface="Arial" pitchFamily="34" charset="0"/>
              </a:rPr>
              <a:t>days</a:t>
            </a:r>
            <a:r>
              <a:rPr lang="fr-FR" sz="1764" dirty="0">
                <a:latin typeface="Arial" pitchFamily="34" charset="0"/>
                <a:cs typeface="Arial" pitchFamily="34" charset="0"/>
              </a:rPr>
              <a:t> maximum</a:t>
            </a:r>
          </a:p>
          <a:p>
            <a:pPr>
              <a:buFont typeface="Courier New" pitchFamily="49" charset="0"/>
              <a:buChar char="o"/>
              <a:defRPr/>
            </a:pPr>
            <a:endParaRPr lang="fr-FR" sz="1764" dirty="0"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  <a:defRPr/>
            </a:pPr>
            <a:r>
              <a:rPr lang="fr-FR" sz="1764" dirty="0">
                <a:latin typeface="Arial" pitchFamily="34" charset="0"/>
                <a:cs typeface="Arial" pitchFamily="34" charset="0"/>
              </a:rPr>
              <a:t>PRV </a:t>
            </a:r>
            <a:r>
              <a:rPr lang="fr-FR" sz="1764" dirty="0" err="1">
                <a:latin typeface="Arial" pitchFamily="34" charset="0"/>
                <a:cs typeface="Arial" pitchFamily="34" charset="0"/>
              </a:rPr>
              <a:t>vertebras</a:t>
            </a:r>
            <a:r>
              <a:rPr lang="fr-FR" sz="1764" dirty="0">
                <a:latin typeface="Arial" pitchFamily="34" charset="0"/>
                <a:cs typeface="Arial" pitchFamily="34" charset="0"/>
              </a:rPr>
              <a:t> = </a:t>
            </a:r>
            <a:r>
              <a:rPr lang="fr-FR" sz="1764" dirty="0" err="1">
                <a:latin typeface="Arial" pitchFamily="34" charset="0"/>
                <a:cs typeface="Arial" pitchFamily="34" charset="0"/>
              </a:rPr>
              <a:t>Vertebras</a:t>
            </a:r>
            <a:r>
              <a:rPr lang="fr-FR" sz="1764" dirty="0">
                <a:latin typeface="Arial" pitchFamily="34" charset="0"/>
                <a:cs typeface="Arial" pitchFamily="34" charset="0"/>
              </a:rPr>
              <a:t> + 3mm</a:t>
            </a:r>
          </a:p>
          <a:p>
            <a:pPr>
              <a:buFont typeface="Courier New" pitchFamily="49" charset="0"/>
              <a:buChar char="o"/>
              <a:defRPr/>
            </a:pPr>
            <a:endParaRPr lang="fr-FR" sz="1764" dirty="0"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  <a:defRPr/>
            </a:pPr>
            <a:r>
              <a:rPr lang="fr-FR" sz="1764" dirty="0" err="1">
                <a:latin typeface="Arial" pitchFamily="34" charset="0"/>
                <a:cs typeface="Arial" pitchFamily="34" charset="0"/>
              </a:rPr>
              <a:t>kidney</a:t>
            </a:r>
            <a:endParaRPr lang="fr-FR" sz="1764" dirty="0">
              <a:latin typeface="Arial" pitchFamily="34" charset="0"/>
              <a:cs typeface="Arial" pitchFamily="34" charset="0"/>
            </a:endParaRPr>
          </a:p>
          <a:p>
            <a:pPr lvl="1">
              <a:buFont typeface="Courier New" pitchFamily="49" charset="0"/>
              <a:buChar char="o"/>
              <a:defRPr/>
            </a:pPr>
            <a:r>
              <a:rPr lang="fr-FR" sz="1764" dirty="0" err="1">
                <a:latin typeface="Arial" pitchFamily="34" charset="0"/>
                <a:cs typeface="Arial" pitchFamily="34" charset="0"/>
              </a:rPr>
              <a:t>Median</a:t>
            </a:r>
            <a:r>
              <a:rPr lang="fr-FR" sz="1764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1764" dirty="0" err="1">
                <a:latin typeface="Arial" pitchFamily="34" charset="0"/>
                <a:cs typeface="Arial" pitchFamily="34" charset="0"/>
              </a:rPr>
              <a:t>constraint</a:t>
            </a:r>
            <a:r>
              <a:rPr lang="fr-FR" sz="1764" dirty="0">
                <a:latin typeface="Arial" pitchFamily="34" charset="0"/>
                <a:cs typeface="Arial" pitchFamily="34" charset="0"/>
              </a:rPr>
              <a:t> dose 15 Gy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fr-FR" sz="1764" dirty="0">
                <a:latin typeface="Arial" pitchFamily="34" charset="0"/>
                <a:cs typeface="Arial" pitchFamily="34" charset="0"/>
              </a:rPr>
              <a:t>OK 21 Gy if </a:t>
            </a:r>
            <a:r>
              <a:rPr lang="fr-FR" sz="1764" dirty="0" err="1">
                <a:latin typeface="Arial" pitchFamily="34" charset="0"/>
                <a:cs typeface="Arial" pitchFamily="34" charset="0"/>
              </a:rPr>
              <a:t>remaining</a:t>
            </a:r>
            <a:r>
              <a:rPr lang="fr-FR" sz="1764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1764" dirty="0" err="1">
                <a:latin typeface="Arial" pitchFamily="34" charset="0"/>
                <a:cs typeface="Arial" pitchFamily="34" charset="0"/>
              </a:rPr>
              <a:t>kidney</a:t>
            </a:r>
            <a:r>
              <a:rPr lang="fr-FR" sz="1764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1764" dirty="0" err="1">
                <a:latin typeface="Arial" pitchFamily="34" charset="0"/>
                <a:cs typeface="Arial" pitchFamily="34" charset="0"/>
              </a:rPr>
              <a:t>is</a:t>
            </a:r>
            <a:r>
              <a:rPr lang="fr-FR" sz="1764" dirty="0">
                <a:latin typeface="Arial" pitchFamily="34" charset="0"/>
                <a:cs typeface="Arial" pitchFamily="34" charset="0"/>
              </a:rPr>
              <a:t> not </a:t>
            </a:r>
            <a:r>
              <a:rPr lang="fr-FR" sz="1764" dirty="0" err="1">
                <a:latin typeface="Arial" pitchFamily="34" charset="0"/>
                <a:cs typeface="Arial" pitchFamily="34" charset="0"/>
              </a:rPr>
              <a:t>irradiated</a:t>
            </a:r>
            <a:endParaRPr lang="fr-FR" sz="1764" dirty="0">
              <a:latin typeface="Arial" pitchFamily="34" charset="0"/>
              <a:cs typeface="Arial" pitchFamily="34" charset="0"/>
            </a:endParaRPr>
          </a:p>
          <a:p>
            <a:pPr lvl="1">
              <a:buFont typeface="Courier New" pitchFamily="49" charset="0"/>
              <a:buChar char="o"/>
              <a:defRPr/>
            </a:pPr>
            <a:r>
              <a:rPr lang="fr-FR" sz="1764" dirty="0">
                <a:latin typeface="Arial" pitchFamily="34" charset="0"/>
                <a:cs typeface="Arial" pitchFamily="34" charset="0"/>
              </a:rPr>
              <a:t>PRV </a:t>
            </a:r>
            <a:r>
              <a:rPr lang="fr-FR" sz="1764" dirty="0" err="1">
                <a:latin typeface="Arial" pitchFamily="34" charset="0"/>
                <a:cs typeface="Arial" pitchFamily="34" charset="0"/>
              </a:rPr>
              <a:t>around</a:t>
            </a:r>
            <a:r>
              <a:rPr lang="fr-FR" sz="1764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1764" dirty="0" err="1">
                <a:latin typeface="Arial" pitchFamily="34" charset="0"/>
                <a:cs typeface="Arial" pitchFamily="34" charset="0"/>
              </a:rPr>
              <a:t>remaining</a:t>
            </a:r>
            <a:r>
              <a:rPr lang="fr-FR" sz="1764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1764" dirty="0" err="1">
                <a:latin typeface="Arial" pitchFamily="34" charset="0"/>
                <a:cs typeface="Arial" pitchFamily="34" charset="0"/>
              </a:rPr>
              <a:t>kidney</a:t>
            </a:r>
            <a:endParaRPr lang="fr-FR" sz="1764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fr-FR" sz="1764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fr-FR" sz="1764" dirty="0">
                <a:latin typeface="Arial" pitchFamily="34" charset="0"/>
                <a:cs typeface="Arial" pitchFamily="34" charset="0"/>
              </a:rPr>
              <a:t>AP-PA or </a:t>
            </a:r>
            <a:r>
              <a:rPr lang="fr-FR" sz="1764" dirty="0" err="1">
                <a:latin typeface="Arial" pitchFamily="34" charset="0"/>
                <a:cs typeface="Arial" pitchFamily="34" charset="0"/>
              </a:rPr>
              <a:t>slightly</a:t>
            </a:r>
            <a:r>
              <a:rPr lang="fr-FR" sz="1764" dirty="0">
                <a:latin typeface="Arial" pitchFamily="34" charset="0"/>
                <a:cs typeface="Arial" pitchFamily="34" charset="0"/>
              </a:rPr>
              <a:t> obliques</a:t>
            </a:r>
          </a:p>
          <a:p>
            <a:pPr>
              <a:buFont typeface="Courier New" pitchFamily="49" charset="0"/>
              <a:buChar char="o"/>
              <a:defRPr/>
            </a:pPr>
            <a:endParaRPr lang="fr-FR" sz="1764" dirty="0"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  <a:defRPr/>
            </a:pPr>
            <a:r>
              <a:rPr lang="fr-FR" sz="1764" dirty="0" err="1">
                <a:latin typeface="Arial" pitchFamily="34" charset="0"/>
                <a:cs typeface="Arial" pitchFamily="34" charset="0"/>
              </a:rPr>
              <a:t>Repositioning</a:t>
            </a:r>
            <a:r>
              <a:rPr lang="fr-FR" sz="1764" dirty="0">
                <a:latin typeface="Arial" pitchFamily="34" charset="0"/>
                <a:cs typeface="Arial" pitchFamily="34" charset="0"/>
              </a:rPr>
              <a:t> with </a:t>
            </a:r>
            <a:r>
              <a:rPr lang="fr-FR" sz="1764" dirty="0" err="1">
                <a:latin typeface="Arial" pitchFamily="34" charset="0"/>
                <a:cs typeface="Arial" pitchFamily="34" charset="0"/>
              </a:rPr>
              <a:t>Kv</a:t>
            </a:r>
            <a:r>
              <a:rPr lang="fr-FR" sz="1764" dirty="0">
                <a:latin typeface="Arial" pitchFamily="34" charset="0"/>
                <a:cs typeface="Arial" pitchFamily="34" charset="0"/>
              </a:rPr>
              <a:t>/KV </a:t>
            </a:r>
            <a:r>
              <a:rPr lang="fr-FR" sz="1764" dirty="0" err="1">
                <a:latin typeface="Arial" pitchFamily="34" charset="0"/>
                <a:cs typeface="Arial" pitchFamily="34" charset="0"/>
              </a:rPr>
              <a:t>is</a:t>
            </a:r>
            <a:r>
              <a:rPr lang="fr-FR" sz="1764" dirty="0">
                <a:latin typeface="Arial" pitchFamily="34" charset="0"/>
                <a:cs typeface="Arial" pitchFamily="34" charset="0"/>
              </a:rPr>
              <a:t> fine</a:t>
            </a:r>
          </a:p>
          <a:p>
            <a:pPr>
              <a:buFont typeface="Courier New" pitchFamily="49" charset="0"/>
              <a:buChar char="o"/>
              <a:defRPr/>
            </a:pPr>
            <a:endParaRPr lang="fr-FR" sz="1764" dirty="0"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  <a:defRPr/>
            </a:pPr>
            <a:endParaRPr lang="fr-FR" sz="1764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4" t="16957" r="21237" b="33063"/>
          <a:stretch>
            <a:fillRect/>
          </a:stretch>
        </p:blipFill>
        <p:spPr bwMode="auto">
          <a:xfrm>
            <a:off x="6296679" y="1241219"/>
            <a:ext cx="3476810" cy="309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96" t="18524" r="8237" b="29282"/>
          <a:stretch>
            <a:fillRect/>
          </a:stretch>
        </p:blipFill>
        <p:spPr bwMode="auto">
          <a:xfrm>
            <a:off x="6139119" y="4416915"/>
            <a:ext cx="3947738" cy="293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336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re 4"/>
          <p:cNvSpPr>
            <a:spLocks noGrp="1"/>
          </p:cNvSpPr>
          <p:nvPr>
            <p:ph type="title"/>
          </p:nvPr>
        </p:nvSpPr>
        <p:spPr>
          <a:xfrm>
            <a:off x="302419" y="-29761"/>
            <a:ext cx="10083800" cy="1260476"/>
          </a:xfrm>
        </p:spPr>
        <p:txBody>
          <a:bodyPr/>
          <a:lstStyle/>
          <a:p>
            <a:pPr eaLnBrk="1" hangingPunct="1"/>
            <a:r>
              <a:rPr lang="fr-FR" altLang="fr-FR" smtClean="0"/>
              <a:t>IMRT/VMAT for neuroblastoma ?</a:t>
            </a:r>
          </a:p>
        </p:txBody>
      </p:sp>
      <p:sp>
        <p:nvSpPr>
          <p:cNvPr id="34819" name="Espace réservé du contenu 2"/>
          <p:cNvSpPr>
            <a:spLocks noGrp="1"/>
          </p:cNvSpPr>
          <p:nvPr>
            <p:ph idx="4294967295"/>
          </p:nvPr>
        </p:nvSpPr>
        <p:spPr>
          <a:xfrm>
            <a:off x="302419" y="1398778"/>
            <a:ext cx="7503328" cy="5323756"/>
          </a:xfrm>
        </p:spPr>
        <p:txBody>
          <a:bodyPr/>
          <a:lstStyle/>
          <a:p>
            <a:pPr marL="378150" lvl="1" indent="-378150">
              <a:buFont typeface="Arial" charset="0"/>
              <a:buChar char="•"/>
              <a:defRPr/>
            </a:pPr>
            <a:r>
              <a:rPr lang="fr-FR" sz="2206" dirty="0" err="1"/>
              <a:t>Advantages</a:t>
            </a:r>
            <a:r>
              <a:rPr lang="fr-FR" sz="2206" dirty="0"/>
              <a:t> </a:t>
            </a:r>
          </a:p>
          <a:p>
            <a:pPr marL="819325" lvl="2" indent="-378150">
              <a:buFont typeface="Arial" charset="0"/>
              <a:buChar char="•"/>
              <a:defRPr/>
            </a:pPr>
            <a:r>
              <a:rPr lang="fr-FR" sz="1764" dirty="0" err="1"/>
              <a:t>Better</a:t>
            </a:r>
            <a:r>
              <a:rPr lang="fr-FR" sz="1764" dirty="0"/>
              <a:t> </a:t>
            </a:r>
            <a:r>
              <a:rPr lang="fr-FR" sz="1764" dirty="0" err="1"/>
              <a:t>conformality</a:t>
            </a:r>
            <a:r>
              <a:rPr lang="fr-FR" sz="1764" dirty="0"/>
              <a:t> </a:t>
            </a:r>
          </a:p>
          <a:p>
            <a:pPr marL="819325" lvl="2" indent="-378150">
              <a:buFont typeface="Arial" charset="0"/>
              <a:buChar char="•"/>
              <a:defRPr/>
            </a:pPr>
            <a:r>
              <a:rPr lang="fr-FR" sz="1764" dirty="0"/>
              <a:t>best </a:t>
            </a:r>
            <a:r>
              <a:rPr lang="fr-FR" sz="1764" dirty="0" err="1"/>
              <a:t>method</a:t>
            </a:r>
            <a:r>
              <a:rPr lang="fr-FR" sz="1764" dirty="0"/>
              <a:t> of RT </a:t>
            </a:r>
            <a:r>
              <a:rPr lang="fr-FR" sz="1764" dirty="0" err="1"/>
              <a:t>delivery</a:t>
            </a:r>
            <a:r>
              <a:rPr lang="fr-FR" sz="1764" dirty="0"/>
              <a:t> in </a:t>
            </a:r>
            <a:r>
              <a:rPr lang="fr-FR" sz="1764" dirty="0" err="1"/>
              <a:t>midline</a:t>
            </a:r>
            <a:r>
              <a:rPr lang="fr-FR" sz="1764" dirty="0"/>
              <a:t> </a:t>
            </a:r>
            <a:r>
              <a:rPr lang="fr-FR" sz="1764" dirty="0" err="1"/>
              <a:t>tumors</a:t>
            </a:r>
            <a:r>
              <a:rPr lang="fr-FR" sz="1764" dirty="0"/>
              <a:t> with respect to </a:t>
            </a:r>
            <a:r>
              <a:rPr lang="fr-FR" sz="1764" dirty="0" err="1"/>
              <a:t>kidney</a:t>
            </a:r>
            <a:r>
              <a:rPr lang="fr-FR" sz="1764" dirty="0"/>
              <a:t> doses,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fr-FR" sz="2206" dirty="0"/>
              <a:t>But 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fr-FR" sz="1985" dirty="0" err="1"/>
              <a:t>at</a:t>
            </a:r>
            <a:r>
              <a:rPr lang="fr-FR" sz="1985" dirty="0"/>
              <a:t> a </a:t>
            </a:r>
            <a:r>
              <a:rPr lang="fr-FR" sz="1985" dirty="0" err="1"/>
              <a:t>cost</a:t>
            </a:r>
            <a:r>
              <a:rPr lang="fr-FR" sz="1985" dirty="0"/>
              <a:t> of a </a:t>
            </a:r>
            <a:r>
              <a:rPr lang="fr-FR" sz="1985" dirty="0" err="1"/>
              <a:t>higher</a:t>
            </a:r>
            <a:r>
              <a:rPr lang="fr-FR" sz="1985" dirty="0"/>
              <a:t> </a:t>
            </a:r>
            <a:r>
              <a:rPr lang="fr-FR" sz="1985" dirty="0" err="1"/>
              <a:t>mean</a:t>
            </a:r>
            <a:r>
              <a:rPr lang="fr-FR" sz="1985" dirty="0"/>
              <a:t> dose to the </a:t>
            </a:r>
            <a:r>
              <a:rPr lang="fr-FR" sz="1985" dirty="0" err="1"/>
              <a:t>liver</a:t>
            </a:r>
            <a:r>
              <a:rPr lang="fr-FR" sz="1985" dirty="0"/>
              <a:t>, </a:t>
            </a:r>
            <a:r>
              <a:rPr lang="fr-FR" sz="1985" dirty="0" err="1"/>
              <a:t>stomach</a:t>
            </a:r>
            <a:r>
              <a:rPr lang="fr-FR" sz="1985" dirty="0"/>
              <a:t>, spleen 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fr-FR" sz="1985" dirty="0" err="1"/>
              <a:t>Always</a:t>
            </a:r>
            <a:r>
              <a:rPr lang="fr-FR" sz="1985" dirty="0"/>
              <a:t> compare with standard RT 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fr-FR" sz="1985" dirty="0" err="1"/>
              <a:t>Don’t</a:t>
            </a:r>
            <a:r>
              <a:rPr lang="fr-FR" sz="1985" dirty="0"/>
              <a:t> </a:t>
            </a:r>
            <a:r>
              <a:rPr lang="fr-FR" sz="1985" dirty="0" err="1"/>
              <a:t>forget</a:t>
            </a:r>
            <a:r>
              <a:rPr lang="fr-FR" sz="1985" dirty="0"/>
              <a:t> the </a:t>
            </a:r>
            <a:r>
              <a:rPr lang="fr-FR" sz="1985" dirty="0" err="1"/>
              <a:t>rules</a:t>
            </a:r>
            <a:r>
              <a:rPr lang="fr-FR" sz="1985" dirty="0"/>
              <a:t> on </a:t>
            </a:r>
            <a:r>
              <a:rPr lang="fr-FR" sz="1985" dirty="0" err="1"/>
              <a:t>vertebras</a:t>
            </a:r>
            <a:r>
              <a:rPr lang="fr-FR" sz="1985" dirty="0"/>
              <a:t> and </a:t>
            </a:r>
            <a:r>
              <a:rPr lang="fr-FR" sz="1985" dirty="0" err="1"/>
              <a:t>bones</a:t>
            </a:r>
            <a:r>
              <a:rPr lang="fr-FR" sz="1985" dirty="0"/>
              <a:t> : 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fr-FR" sz="1544" dirty="0"/>
              <a:t>contour </a:t>
            </a:r>
            <a:r>
              <a:rPr lang="fr-FR" sz="1544" dirty="0" err="1"/>
              <a:t>vertebras</a:t>
            </a:r>
            <a:r>
              <a:rPr lang="fr-FR" sz="1544" dirty="0"/>
              <a:t> in </a:t>
            </a:r>
            <a:r>
              <a:rPr lang="fr-FR" sz="1544" dirty="0" err="1"/>
              <a:t>field</a:t>
            </a:r>
            <a:r>
              <a:rPr lang="fr-FR" sz="1544" dirty="0"/>
              <a:t> and </a:t>
            </a:r>
            <a:r>
              <a:rPr lang="fr-FR" sz="1544" dirty="0" err="1"/>
              <a:t>outside</a:t>
            </a:r>
            <a:r>
              <a:rPr lang="fr-FR" sz="1544" dirty="0"/>
              <a:t> of </a:t>
            </a:r>
            <a:r>
              <a:rPr lang="fr-FR" sz="1544" dirty="0" err="1"/>
              <a:t>field</a:t>
            </a:r>
            <a:r>
              <a:rPr lang="fr-FR" sz="1544" dirty="0"/>
              <a:t> 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fr-FR" sz="1544" dirty="0" err="1"/>
              <a:t>prescribe</a:t>
            </a:r>
            <a:r>
              <a:rPr lang="fr-FR" sz="1544" dirty="0"/>
              <a:t> </a:t>
            </a:r>
            <a:r>
              <a:rPr lang="fr-FR" sz="1544" dirty="0" err="1"/>
              <a:t>constraints</a:t>
            </a:r>
            <a:r>
              <a:rPr lang="fr-FR" sz="1544" dirty="0"/>
              <a:t> in </a:t>
            </a:r>
            <a:r>
              <a:rPr lang="fr-FR" sz="1544" dirty="0" err="1"/>
              <a:t>field</a:t>
            </a:r>
            <a:r>
              <a:rPr lang="fr-FR" sz="1544" dirty="0"/>
              <a:t> and out of </a:t>
            </a:r>
            <a:r>
              <a:rPr lang="fr-FR" sz="1544" dirty="0" err="1"/>
              <a:t>field</a:t>
            </a:r>
            <a:r>
              <a:rPr lang="fr-FR" sz="1544" dirty="0"/>
              <a:t> 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fr-FR" sz="1544" dirty="0"/>
              <a:t> </a:t>
            </a:r>
            <a:r>
              <a:rPr lang="fr-FR" sz="1544" dirty="0" err="1"/>
              <a:t>be</a:t>
            </a:r>
            <a:r>
              <a:rPr lang="fr-FR" sz="1544" dirty="0"/>
              <a:t> </a:t>
            </a:r>
            <a:r>
              <a:rPr lang="fr-FR" sz="1544" dirty="0" err="1"/>
              <a:t>very</a:t>
            </a:r>
            <a:r>
              <a:rPr lang="fr-FR" sz="1544" dirty="0"/>
              <a:t> </a:t>
            </a:r>
            <a:r>
              <a:rPr lang="fr-FR" sz="1544" dirty="0" err="1"/>
              <a:t>careful</a:t>
            </a:r>
            <a:r>
              <a:rPr lang="fr-FR" sz="1544" dirty="0"/>
              <a:t>.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fr-FR" sz="1985" dirty="0" err="1"/>
              <a:t>Theoretically</a:t>
            </a:r>
            <a:r>
              <a:rPr lang="fr-FR" sz="1985" dirty="0"/>
              <a:t> </a:t>
            </a:r>
            <a:r>
              <a:rPr lang="fr-FR" sz="1985" dirty="0" err="1"/>
              <a:t>increase</a:t>
            </a:r>
            <a:r>
              <a:rPr lang="fr-FR" sz="1985" dirty="0"/>
              <a:t> of </a:t>
            </a:r>
            <a:r>
              <a:rPr lang="fr-FR" sz="1985" dirty="0" err="1"/>
              <a:t>risk</a:t>
            </a:r>
            <a:r>
              <a:rPr lang="fr-FR" sz="1985" dirty="0"/>
              <a:t> of second cancers</a:t>
            </a:r>
          </a:p>
        </p:txBody>
      </p:sp>
      <p:sp>
        <p:nvSpPr>
          <p:cNvPr id="38916" name="Rectangle 1"/>
          <p:cNvSpPr>
            <a:spLocks noChangeArrowheads="1"/>
          </p:cNvSpPr>
          <p:nvPr/>
        </p:nvSpPr>
        <p:spPr bwMode="auto">
          <a:xfrm>
            <a:off x="738334" y="6027523"/>
            <a:ext cx="8417172" cy="703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985" b="1" dirty="0">
                <a:solidFill>
                  <a:srgbClr val="FF6600"/>
                </a:solidFill>
                <a:latin typeface="Arial" panose="020B0604020202020204" pitchFamily="34" charset="0"/>
              </a:rPr>
              <a:t>IMRT </a:t>
            </a:r>
            <a:r>
              <a:rPr lang="fr-FR" altLang="fr-FR" sz="1985" b="1" dirty="0" err="1">
                <a:solidFill>
                  <a:srgbClr val="FF6600"/>
                </a:solidFill>
                <a:latin typeface="Arial" panose="020B0604020202020204" pitchFamily="34" charset="0"/>
              </a:rPr>
              <a:t>was</a:t>
            </a:r>
            <a:r>
              <a:rPr lang="fr-FR" altLang="fr-FR" sz="1985" b="1" dirty="0">
                <a:solidFill>
                  <a:srgbClr val="FF6600"/>
                </a:solidFill>
                <a:latin typeface="Arial" panose="020B0604020202020204" pitchFamily="34" charset="0"/>
              </a:rPr>
              <a:t> not </a:t>
            </a:r>
            <a:r>
              <a:rPr lang="fr-FR" altLang="fr-FR" sz="1985" b="1" dirty="0" err="1">
                <a:solidFill>
                  <a:srgbClr val="FF6600"/>
                </a:solidFill>
                <a:latin typeface="Arial" panose="020B0604020202020204" pitchFamily="34" charset="0"/>
              </a:rPr>
              <a:t>found</a:t>
            </a:r>
            <a:r>
              <a:rPr lang="fr-FR" altLang="fr-FR" sz="1985" b="1" dirty="0">
                <a:solidFill>
                  <a:srgbClr val="FF6600"/>
                </a:solidFill>
                <a:latin typeface="Arial" panose="020B0604020202020204" pitchFamily="34" charset="0"/>
              </a:rPr>
              <a:t> to </a:t>
            </a:r>
            <a:r>
              <a:rPr lang="fr-FR" altLang="fr-FR" sz="1985" b="1" dirty="0" err="1">
                <a:solidFill>
                  <a:srgbClr val="FF6600"/>
                </a:solidFill>
                <a:latin typeface="Arial" panose="020B0604020202020204" pitchFamily="34" charset="0"/>
              </a:rPr>
              <a:t>be</a:t>
            </a:r>
            <a:r>
              <a:rPr lang="fr-FR" altLang="fr-FR" sz="1985" b="1" dirty="0">
                <a:solidFill>
                  <a:srgbClr val="FF6600"/>
                </a:solidFill>
                <a:latin typeface="Arial" panose="020B0604020202020204" pitchFamily="34" charset="0"/>
              </a:rPr>
              <a:t> </a:t>
            </a:r>
            <a:r>
              <a:rPr lang="fr-FR" altLang="fr-FR" sz="1985" b="1" dirty="0" err="1">
                <a:solidFill>
                  <a:srgbClr val="FF6600"/>
                </a:solidFill>
                <a:latin typeface="Arial" panose="020B0604020202020204" pitchFamily="34" charset="0"/>
              </a:rPr>
              <a:t>better</a:t>
            </a:r>
            <a:r>
              <a:rPr lang="fr-FR" altLang="fr-FR" sz="1985" b="1" dirty="0">
                <a:solidFill>
                  <a:srgbClr val="FF6600"/>
                </a:solidFill>
                <a:latin typeface="Arial" panose="020B0604020202020204" pitchFamily="34" charset="0"/>
              </a:rPr>
              <a:t> </a:t>
            </a:r>
            <a:r>
              <a:rPr lang="fr-FR" altLang="fr-FR" sz="1985" b="1" dirty="0" err="1">
                <a:solidFill>
                  <a:srgbClr val="FF6600"/>
                </a:solidFill>
                <a:latin typeface="Arial" panose="020B0604020202020204" pitchFamily="34" charset="0"/>
              </a:rPr>
              <a:t>than</a:t>
            </a:r>
            <a:r>
              <a:rPr lang="fr-FR" altLang="fr-FR" sz="1985" b="1" dirty="0">
                <a:solidFill>
                  <a:srgbClr val="FF6600"/>
                </a:solidFill>
                <a:latin typeface="Arial" panose="020B0604020202020204" pitchFamily="34" charset="0"/>
              </a:rPr>
              <a:t> the </a:t>
            </a:r>
            <a:r>
              <a:rPr lang="fr-FR" altLang="fr-FR" sz="1985" b="1" dirty="0" err="1">
                <a:solidFill>
                  <a:srgbClr val="FF6600"/>
                </a:solidFill>
                <a:latin typeface="Arial" panose="020B0604020202020204" pitchFamily="34" charset="0"/>
              </a:rPr>
              <a:t>conventional</a:t>
            </a:r>
            <a:r>
              <a:rPr lang="fr-FR" altLang="fr-FR" sz="1985" b="1" dirty="0">
                <a:solidFill>
                  <a:srgbClr val="FF6600"/>
                </a:solidFill>
                <a:latin typeface="Arial" panose="020B0604020202020204" pitchFamily="34" charset="0"/>
              </a:rPr>
              <a:t> AP/PA </a:t>
            </a:r>
            <a:r>
              <a:rPr lang="fr-FR" altLang="fr-FR" sz="1985" b="1" dirty="0" err="1">
                <a:solidFill>
                  <a:srgbClr val="FF6600"/>
                </a:solidFill>
                <a:latin typeface="Arial" panose="020B0604020202020204" pitchFamily="34" charset="0"/>
              </a:rPr>
              <a:t>field</a:t>
            </a:r>
            <a:r>
              <a:rPr lang="fr-FR" altLang="fr-FR" sz="1985" b="1" dirty="0">
                <a:solidFill>
                  <a:srgbClr val="FF6600"/>
                </a:solidFill>
                <a:latin typeface="Arial" panose="020B0604020202020204" pitchFamily="34" charset="0"/>
              </a:rPr>
              <a:t> for </a:t>
            </a:r>
            <a:r>
              <a:rPr lang="fr-FR" altLang="fr-FR" sz="1985" b="1" dirty="0" err="1">
                <a:solidFill>
                  <a:srgbClr val="FF6600"/>
                </a:solidFill>
                <a:latin typeface="Arial" panose="020B0604020202020204" pitchFamily="34" charset="0"/>
              </a:rPr>
              <a:t>lateralized</a:t>
            </a:r>
            <a:r>
              <a:rPr lang="fr-FR" altLang="fr-FR" sz="1985" b="1" dirty="0">
                <a:solidFill>
                  <a:srgbClr val="FF6600"/>
                </a:solidFill>
                <a:latin typeface="Arial" panose="020B0604020202020204" pitchFamily="34" charset="0"/>
              </a:rPr>
              <a:t> </a:t>
            </a:r>
            <a:r>
              <a:rPr lang="fr-FR" altLang="fr-FR" sz="1985" b="1" dirty="0" err="1">
                <a:solidFill>
                  <a:srgbClr val="FF6600"/>
                </a:solidFill>
                <a:latin typeface="Arial" panose="020B0604020202020204" pitchFamily="34" charset="0"/>
              </a:rPr>
              <a:t>tumors</a:t>
            </a:r>
            <a:r>
              <a:rPr lang="fr-FR" altLang="fr-FR" sz="1985" b="1" dirty="0">
                <a:solidFill>
                  <a:srgbClr val="FF6600"/>
                </a:solidFill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38917" name="ZoneTexte 2"/>
          <p:cNvSpPr txBox="1">
            <a:spLocks noChangeArrowheads="1"/>
          </p:cNvSpPr>
          <p:nvPr/>
        </p:nvSpPr>
        <p:spPr bwMode="auto">
          <a:xfrm>
            <a:off x="6356201" y="5687894"/>
            <a:ext cx="2167581" cy="32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544" i="1">
                <a:latin typeface="Arial" panose="020B0604020202020204" pitchFamily="34" charset="0"/>
              </a:rPr>
              <a:t>Panandiker et al, 2012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5416097" y="6799563"/>
            <a:ext cx="4057521" cy="56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544" i="1">
                <a:latin typeface="Arial" panose="020B0604020202020204" pitchFamily="34" charset="0"/>
              </a:rPr>
              <a:t>Paulino et al. Pediatric Blood Cancer 2006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544" i="1">
                <a:latin typeface="Arial" panose="020B0604020202020204" pitchFamily="34" charset="0"/>
              </a:rPr>
              <a:t>Plowman et al. Pediatric Blood Cancer 2007</a:t>
            </a:r>
          </a:p>
        </p:txBody>
      </p:sp>
      <p:pic>
        <p:nvPicPr>
          <p:cNvPr id="389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" t="2116" r="53079" b="2216"/>
          <a:stretch>
            <a:fillRect/>
          </a:stretch>
        </p:blipFill>
        <p:spPr bwMode="auto">
          <a:xfrm>
            <a:off x="7646437" y="1750660"/>
            <a:ext cx="2365141" cy="331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4294967295"/>
          </p:nvPr>
        </p:nvSpPr>
        <p:spPr>
          <a:xfrm>
            <a:off x="3747718" y="7009642"/>
            <a:ext cx="3193203" cy="40265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324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638546" y="252095"/>
            <a:ext cx="9495578" cy="56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fr-FR" altLang="fr-FR" sz="3088" dirty="0">
                <a:latin typeface="Times New Roman" panose="02020603050405020304" pitchFamily="18" charset="0"/>
              </a:rPr>
              <a:t>5-10% </a:t>
            </a:r>
            <a:r>
              <a:rPr lang="fr-FR" altLang="fr-FR" sz="3088" dirty="0" smtClean="0">
                <a:latin typeface="Times New Roman" panose="02020603050405020304" pitchFamily="18" charset="0"/>
              </a:rPr>
              <a:t>of </a:t>
            </a:r>
            <a:r>
              <a:rPr lang="fr-FR" altLang="fr-FR" sz="3088" dirty="0" err="1" smtClean="0">
                <a:latin typeface="Times New Roman" panose="02020603050405020304" pitchFamily="18" charset="0"/>
              </a:rPr>
              <a:t>childhood</a:t>
            </a:r>
            <a:r>
              <a:rPr lang="fr-FR" altLang="fr-FR" sz="3088" dirty="0" smtClean="0">
                <a:latin typeface="Times New Roman" panose="02020603050405020304" pitchFamily="18" charset="0"/>
              </a:rPr>
              <a:t> </a:t>
            </a:r>
            <a:r>
              <a:rPr lang="fr-FR" altLang="fr-FR" sz="3088" dirty="0" err="1" smtClean="0">
                <a:latin typeface="Times New Roman" panose="02020603050405020304" pitchFamily="18" charset="0"/>
              </a:rPr>
              <a:t>tumours</a:t>
            </a:r>
            <a:endParaRPr lang="fr-FR" altLang="fr-FR" sz="2647" dirty="0">
              <a:latin typeface="Times New Roman" panose="02020603050405020304" pitchFamily="18" charset="0"/>
            </a:endParaRPr>
          </a:p>
        </p:txBody>
      </p:sp>
      <p:graphicFrame>
        <p:nvGraphicFramePr>
          <p:cNvPr id="6147" name="Object 3"/>
          <p:cNvGraphicFramePr>
            <a:graphicFrameLocks noGrp="1" noChangeAspect="1"/>
          </p:cNvGraphicFramePr>
          <p:nvPr>
            <p:ph/>
          </p:nvPr>
        </p:nvGraphicFramePr>
        <p:xfrm>
          <a:off x="974672" y="1260476"/>
          <a:ext cx="9075420" cy="4366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Graphique" r:id="rId3" imgW="8553338" imgH="4114800" progId="MSGraph.Chart.8">
                  <p:embed followColorScheme="full"/>
                </p:oleObj>
              </mc:Choice>
              <mc:Fallback>
                <p:oleObj name="Graphique" r:id="rId3" imgW="8553338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672" y="1260476"/>
                        <a:ext cx="9075420" cy="43661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2319179" y="6510704"/>
            <a:ext cx="7730913" cy="56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fr-FR" altLang="fr-FR" sz="3088" dirty="0" smtClean="0">
                <a:latin typeface="Times New Roman" panose="02020603050405020304" pitchFamily="18" charset="0"/>
              </a:rPr>
              <a:t>but </a:t>
            </a:r>
            <a:r>
              <a:rPr lang="fr-FR" altLang="fr-FR" sz="3088" dirty="0">
                <a:latin typeface="Times New Roman" panose="02020603050405020304" pitchFamily="18" charset="0"/>
              </a:rPr>
              <a:t>15% </a:t>
            </a:r>
            <a:r>
              <a:rPr lang="fr-FR" altLang="fr-FR" sz="3088" dirty="0" smtClean="0">
                <a:latin typeface="Times New Roman" panose="02020603050405020304" pitchFamily="18" charset="0"/>
              </a:rPr>
              <a:t>of </a:t>
            </a:r>
            <a:r>
              <a:rPr lang="fr-FR" altLang="fr-FR" sz="3088" dirty="0" err="1" smtClean="0">
                <a:latin typeface="Times New Roman" panose="02020603050405020304" pitchFamily="18" charset="0"/>
              </a:rPr>
              <a:t>death</a:t>
            </a:r>
            <a:endParaRPr lang="fr-FR" altLang="fr-FR" sz="3088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55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Image 9" descr="rivierdvh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3" t="9322" r="18173" b="39761"/>
          <a:stretch>
            <a:fillRect/>
          </a:stretch>
        </p:blipFill>
        <p:spPr bwMode="auto">
          <a:xfrm>
            <a:off x="5458113" y="1251722"/>
            <a:ext cx="4409911" cy="319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Image 11" descr="rivierdvh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0" t="11290" r="17735" b="40707"/>
          <a:stretch>
            <a:fillRect/>
          </a:stretch>
        </p:blipFill>
        <p:spPr bwMode="auto">
          <a:xfrm>
            <a:off x="5746971" y="4311876"/>
            <a:ext cx="4373148" cy="297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itre 2"/>
          <p:cNvSpPr>
            <a:spLocks noGrp="1"/>
          </p:cNvSpPr>
          <p:nvPr>
            <p:ph type="title"/>
          </p:nvPr>
        </p:nvSpPr>
        <p:spPr>
          <a:xfrm>
            <a:off x="841622" y="208329"/>
            <a:ext cx="9075420" cy="1260475"/>
          </a:xfrm>
        </p:spPr>
        <p:txBody>
          <a:bodyPr/>
          <a:lstStyle/>
          <a:p>
            <a:pPr eaLnBrk="1" hangingPunct="1"/>
            <a:r>
              <a:rPr lang="fr-FR" altLang="fr-FR" smtClean="0"/>
              <a:t>Comparison 3D ---versus IMRT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8138373" y="4823069"/>
            <a:ext cx="843501" cy="49968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2647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PTV</a:t>
            </a:r>
          </a:p>
        </p:txBody>
      </p:sp>
      <p:sp>
        <p:nvSpPr>
          <p:cNvPr id="40966" name="ZoneTexte 6"/>
          <p:cNvSpPr txBox="1">
            <a:spLocks noChangeArrowheads="1"/>
          </p:cNvSpPr>
          <p:nvPr/>
        </p:nvSpPr>
        <p:spPr bwMode="auto">
          <a:xfrm>
            <a:off x="6478746" y="6312880"/>
            <a:ext cx="1396536" cy="39780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985">
                <a:solidFill>
                  <a:srgbClr val="00FFFF"/>
                </a:solidFill>
                <a:latin typeface="Arial" panose="020B0604020202020204" pitchFamily="34" charset="0"/>
              </a:rPr>
              <a:t>Iliac</a:t>
            </a:r>
            <a:r>
              <a:rPr lang="fr-FR" altLang="fr-FR" sz="1985">
                <a:latin typeface="Arial" panose="020B0604020202020204" pitchFamily="34" charset="0"/>
              </a:rPr>
              <a:t> </a:t>
            </a:r>
            <a:r>
              <a:rPr lang="fr-FR" altLang="fr-FR" sz="1985">
                <a:solidFill>
                  <a:srgbClr val="FF0000"/>
                </a:solidFill>
                <a:latin typeface="Arial" panose="020B0604020202020204" pitchFamily="34" charset="0"/>
              </a:rPr>
              <a:t>bones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054341" y="1955488"/>
            <a:ext cx="843501" cy="49968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2647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PTV</a:t>
            </a:r>
          </a:p>
        </p:txBody>
      </p:sp>
      <p:sp>
        <p:nvSpPr>
          <p:cNvPr id="40968" name="ZoneTexte 8"/>
          <p:cNvSpPr txBox="1">
            <a:spLocks noChangeArrowheads="1"/>
          </p:cNvSpPr>
          <p:nvPr/>
        </p:nvSpPr>
        <p:spPr bwMode="auto">
          <a:xfrm>
            <a:off x="7196518" y="3427792"/>
            <a:ext cx="649537" cy="39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985">
                <a:solidFill>
                  <a:srgbClr val="FF33CC"/>
                </a:solidFill>
                <a:latin typeface="Arial" panose="020B0604020202020204" pitchFamily="34" charset="0"/>
              </a:rPr>
              <a:t>liver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814873" y="2689014"/>
            <a:ext cx="1052147" cy="13143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2647" dirty="0" err="1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Left</a:t>
            </a:r>
            <a:r>
              <a:rPr lang="fr-FR" sz="2647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fr-FR" sz="2647" dirty="0" err="1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kidney</a:t>
            </a:r>
            <a:endParaRPr lang="fr-FR" sz="2647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40970" name="ZoneTexte 3"/>
          <p:cNvSpPr txBox="1">
            <a:spLocks noChangeArrowheads="1"/>
          </p:cNvSpPr>
          <p:nvPr/>
        </p:nvSpPr>
        <p:spPr bwMode="auto">
          <a:xfrm>
            <a:off x="7912537" y="2475433"/>
            <a:ext cx="1580882" cy="39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985">
                <a:solidFill>
                  <a:srgbClr val="00CC66"/>
                </a:solidFill>
                <a:latin typeface="Arial" panose="020B0604020202020204" pitchFamily="34" charset="0"/>
              </a:rPr>
              <a:t>Right kidney</a:t>
            </a:r>
          </a:p>
        </p:txBody>
      </p:sp>
      <p:pic>
        <p:nvPicPr>
          <p:cNvPr id="40971" name="Image 7" descr="dosiconforivi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39" t="21651" r="6818" b="39641"/>
          <a:stretch>
            <a:fillRect/>
          </a:stretch>
        </p:blipFill>
        <p:spPr bwMode="auto">
          <a:xfrm>
            <a:off x="818864" y="4823068"/>
            <a:ext cx="4388903" cy="256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8" descr="dosiimrtetha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5" t="19550" r="6818" b="38838"/>
          <a:stretch>
            <a:fillRect/>
          </a:stretch>
        </p:blipFill>
        <p:spPr bwMode="auto">
          <a:xfrm>
            <a:off x="841622" y="1736655"/>
            <a:ext cx="4313626" cy="262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8836886" y="922598"/>
            <a:ext cx="4779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RT for Neuroblastoma- Anne LAPRIE- SIOP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289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Comparison APPA-IMRT-PT-IMPT</a:t>
            </a:r>
          </a:p>
        </p:txBody>
      </p:sp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23" b="8220"/>
          <a:stretch>
            <a:fillRect/>
          </a:stretch>
        </p:blipFill>
        <p:spPr bwMode="auto">
          <a:xfrm>
            <a:off x="579023" y="1241218"/>
            <a:ext cx="2773045" cy="563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8" t="29781" r="7076" b="45844"/>
          <a:stretch>
            <a:fillRect/>
          </a:stretch>
        </p:blipFill>
        <p:spPr bwMode="auto">
          <a:xfrm>
            <a:off x="3446604" y="1794427"/>
            <a:ext cx="6904602" cy="182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3" t="17737" r="6024" b="47737"/>
          <a:stretch>
            <a:fillRect/>
          </a:stretch>
        </p:blipFill>
        <p:spPr bwMode="auto">
          <a:xfrm>
            <a:off x="3446604" y="4019515"/>
            <a:ext cx="6829324" cy="207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8" t="16811" r="20500" b="75966"/>
          <a:stretch>
            <a:fillRect/>
          </a:stretch>
        </p:blipFill>
        <p:spPr bwMode="auto">
          <a:xfrm>
            <a:off x="5839757" y="6403914"/>
            <a:ext cx="4408161" cy="467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897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Long term effects</a:t>
            </a:r>
          </a:p>
        </p:txBody>
      </p:sp>
      <p:sp>
        <p:nvSpPr>
          <p:cNvPr id="3072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Main potential late effects ?</a:t>
            </a:r>
          </a:p>
          <a:p>
            <a:pPr lvl="1" eaLnBrk="1" hangingPunct="1"/>
            <a:r>
              <a:rPr lang="fr-FR" altLang="fr-FR" smtClean="0"/>
              <a:t>Musculoskeletal</a:t>
            </a:r>
          </a:p>
          <a:p>
            <a:pPr lvl="1" eaLnBrk="1" hangingPunct="1"/>
            <a:r>
              <a:rPr lang="fr-FR" altLang="fr-FR" smtClean="0"/>
              <a:t>Metabolic syndrome</a:t>
            </a:r>
          </a:p>
          <a:p>
            <a:pPr lvl="1" eaLnBrk="1" hangingPunct="1"/>
            <a:r>
              <a:rPr lang="fr-FR" altLang="fr-FR" smtClean="0"/>
              <a:t>Renal failure</a:t>
            </a:r>
          </a:p>
          <a:p>
            <a:pPr lvl="1" eaLnBrk="1" hangingPunct="1"/>
            <a:r>
              <a:rPr lang="fr-FR" altLang="fr-FR" smtClean="0"/>
              <a:t>Fertility</a:t>
            </a:r>
          </a:p>
          <a:p>
            <a:pPr lvl="1" eaLnBrk="1" hangingPunct="1"/>
            <a:r>
              <a:rPr lang="fr-FR" altLang="fr-FR" smtClean="0"/>
              <a:t>Second cancers </a:t>
            </a:r>
          </a:p>
          <a:p>
            <a:pPr lvl="1" eaLnBrk="1" hangingPunct="1"/>
            <a:endParaRPr lang="fr-FR" altLang="fr-FR" smtClean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163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Limits of doses to  OAR for neuroblastoma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976424" y="1971243"/>
          <a:ext cx="8443431" cy="48440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814477"/>
                <a:gridCol w="2814477"/>
                <a:gridCol w="2814477"/>
              </a:tblGrid>
              <a:tr h="403369">
                <a:tc>
                  <a:txBody>
                    <a:bodyPr/>
                    <a:lstStyle/>
                    <a:p>
                      <a:r>
                        <a:rPr lang="fr-FR" sz="2000" dirty="0" err="1" smtClean="0"/>
                        <a:t>Organ</a:t>
                      </a:r>
                      <a:endParaRPr lang="fr-FR" sz="2000" dirty="0"/>
                    </a:p>
                  </a:txBody>
                  <a:tcPr marL="100838" marR="100838" marT="50426" marB="50426"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Dose</a:t>
                      </a:r>
                      <a:endParaRPr lang="fr-FR" sz="2000" dirty="0"/>
                    </a:p>
                  </a:txBody>
                  <a:tcPr marL="100838" marR="100838" marT="50426" marB="50426"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complications</a:t>
                      </a:r>
                      <a:endParaRPr lang="fr-FR" sz="2000" dirty="0"/>
                    </a:p>
                  </a:txBody>
                  <a:tcPr marL="100838" marR="100838" marT="50426" marB="50426"/>
                </a:tc>
              </a:tr>
              <a:tr h="403409">
                <a:tc>
                  <a:txBody>
                    <a:bodyPr/>
                    <a:lstStyle/>
                    <a:p>
                      <a:r>
                        <a:rPr lang="fr-FR" sz="2000" dirty="0" err="1" smtClean="0"/>
                        <a:t>Ovaries</a:t>
                      </a:r>
                      <a:endParaRPr lang="fr-FR" sz="2000" dirty="0"/>
                    </a:p>
                  </a:txBody>
                  <a:tcPr marL="100838" marR="100838" marT="50426" marB="50426"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2-5 Gy</a:t>
                      </a:r>
                      <a:endParaRPr lang="fr-FR" sz="2000" dirty="0"/>
                    </a:p>
                  </a:txBody>
                  <a:tcPr marL="100838" marR="100838" marT="50426" marB="50426"/>
                </a:tc>
                <a:tc>
                  <a:txBody>
                    <a:bodyPr/>
                    <a:lstStyle/>
                    <a:p>
                      <a:r>
                        <a:rPr lang="fr-FR" sz="2000" dirty="0" err="1" smtClean="0"/>
                        <a:t>Ovarian</a:t>
                      </a:r>
                      <a:r>
                        <a:rPr lang="fr-FR" sz="2000" dirty="0" smtClean="0"/>
                        <a:t> </a:t>
                      </a:r>
                      <a:r>
                        <a:rPr lang="fr-FR" sz="2000" dirty="0" err="1" smtClean="0"/>
                        <a:t>failure</a:t>
                      </a:r>
                      <a:endParaRPr lang="fr-FR" sz="2000" dirty="0"/>
                    </a:p>
                  </a:txBody>
                  <a:tcPr marL="100838" marR="100838" marT="50426" marB="50426"/>
                </a:tc>
              </a:tr>
              <a:tr h="403409">
                <a:tc>
                  <a:txBody>
                    <a:bodyPr/>
                    <a:lstStyle/>
                    <a:p>
                      <a:r>
                        <a:rPr lang="fr-FR" sz="2000" dirty="0" err="1" smtClean="0"/>
                        <a:t>Uterine</a:t>
                      </a:r>
                      <a:endParaRPr lang="fr-FR" sz="2000" dirty="0"/>
                    </a:p>
                  </a:txBody>
                  <a:tcPr marL="100838" marR="100838" marT="50426" marB="504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2-5 Gy</a:t>
                      </a:r>
                    </a:p>
                  </a:txBody>
                  <a:tcPr marL="100838" marR="100838" marT="50426" marB="50426"/>
                </a:tc>
                <a:tc>
                  <a:txBody>
                    <a:bodyPr/>
                    <a:lstStyle/>
                    <a:p>
                      <a:r>
                        <a:rPr lang="fr-FR" sz="2000" dirty="0" err="1" smtClean="0"/>
                        <a:t>Uterine</a:t>
                      </a:r>
                      <a:r>
                        <a:rPr lang="fr-FR" sz="2000" dirty="0" smtClean="0"/>
                        <a:t> </a:t>
                      </a:r>
                      <a:r>
                        <a:rPr lang="fr-FR" sz="2000" dirty="0" err="1" smtClean="0"/>
                        <a:t>dysfunction</a:t>
                      </a:r>
                      <a:endParaRPr lang="fr-FR" sz="2000" dirty="0"/>
                    </a:p>
                  </a:txBody>
                  <a:tcPr marL="100838" marR="100838" marT="50426" marB="50426"/>
                </a:tc>
              </a:tr>
              <a:tr h="705966">
                <a:tc>
                  <a:txBody>
                    <a:bodyPr/>
                    <a:lstStyle/>
                    <a:p>
                      <a:r>
                        <a:rPr lang="fr-FR" sz="2000" dirty="0" err="1" smtClean="0"/>
                        <a:t>Bone</a:t>
                      </a:r>
                      <a:r>
                        <a:rPr lang="fr-FR" sz="2000" dirty="0" smtClean="0"/>
                        <a:t> and muscles</a:t>
                      </a:r>
                      <a:endParaRPr lang="fr-FR" sz="2000" dirty="0"/>
                    </a:p>
                  </a:txBody>
                  <a:tcPr marL="100838" marR="100838" marT="50426" marB="50426"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10-20 Gy</a:t>
                      </a:r>
                      <a:endParaRPr lang="fr-FR" sz="2000" dirty="0"/>
                    </a:p>
                  </a:txBody>
                  <a:tcPr marL="100838" marR="100838" marT="50426" marB="50426"/>
                </a:tc>
                <a:tc>
                  <a:txBody>
                    <a:bodyPr/>
                    <a:lstStyle/>
                    <a:p>
                      <a:r>
                        <a:rPr lang="fr-FR" sz="2000" dirty="0" err="1" smtClean="0"/>
                        <a:t>Bone</a:t>
                      </a:r>
                      <a:r>
                        <a:rPr lang="fr-FR" sz="2000" dirty="0" smtClean="0"/>
                        <a:t> and </a:t>
                      </a:r>
                      <a:r>
                        <a:rPr lang="fr-FR" sz="2000" dirty="0" err="1" smtClean="0"/>
                        <a:t>muscular</a:t>
                      </a:r>
                      <a:r>
                        <a:rPr lang="fr-FR" sz="2000" dirty="0" smtClean="0"/>
                        <a:t> </a:t>
                      </a:r>
                      <a:r>
                        <a:rPr lang="fr-FR" sz="2000" dirty="0" err="1" smtClean="0"/>
                        <a:t>hypoplasia</a:t>
                      </a:r>
                      <a:endParaRPr lang="fr-FR" sz="2000" dirty="0"/>
                    </a:p>
                  </a:txBody>
                  <a:tcPr marL="100838" marR="100838" marT="50426" marB="50426"/>
                </a:tc>
              </a:tr>
              <a:tr h="705966">
                <a:tc>
                  <a:txBody>
                    <a:bodyPr/>
                    <a:lstStyle/>
                    <a:p>
                      <a:r>
                        <a:rPr lang="fr-FR" sz="2000" dirty="0" err="1" smtClean="0"/>
                        <a:t>Bladder</a:t>
                      </a:r>
                      <a:endParaRPr lang="fr-FR" sz="2000" dirty="0"/>
                    </a:p>
                  </a:txBody>
                  <a:tcPr marL="100838" marR="100838" marT="50426" marB="50426"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30 gy/ 45 Gy</a:t>
                      </a:r>
                      <a:endParaRPr lang="fr-FR" sz="2000" dirty="0"/>
                    </a:p>
                  </a:txBody>
                  <a:tcPr marL="100838" marR="100838" marT="50426" marB="50426"/>
                </a:tc>
                <a:tc>
                  <a:txBody>
                    <a:bodyPr/>
                    <a:lstStyle/>
                    <a:p>
                      <a:r>
                        <a:rPr lang="fr-FR" sz="2000" dirty="0" err="1" smtClean="0"/>
                        <a:t>Hemorragic</a:t>
                      </a:r>
                      <a:r>
                        <a:rPr lang="fr-FR" sz="2000" dirty="0" smtClean="0"/>
                        <a:t> </a:t>
                      </a:r>
                      <a:r>
                        <a:rPr lang="fr-FR" sz="2000" dirty="0" err="1" smtClean="0"/>
                        <a:t>cystitis</a:t>
                      </a:r>
                      <a:r>
                        <a:rPr lang="fr-FR" sz="2000" dirty="0" smtClean="0"/>
                        <a:t>/</a:t>
                      </a:r>
                      <a:r>
                        <a:rPr lang="fr-FR" sz="2000" dirty="0" err="1" smtClean="0"/>
                        <a:t>fibrosis</a:t>
                      </a:r>
                      <a:endParaRPr lang="fr-FR" sz="2000" dirty="0"/>
                    </a:p>
                  </a:txBody>
                  <a:tcPr marL="100838" marR="100838" marT="50426" marB="50426"/>
                </a:tc>
              </a:tr>
              <a:tr h="551550">
                <a:tc>
                  <a:txBody>
                    <a:bodyPr/>
                    <a:lstStyle/>
                    <a:p>
                      <a:r>
                        <a:rPr lang="fr-FR" sz="2000" dirty="0" err="1" smtClean="0"/>
                        <a:t>Vagina</a:t>
                      </a:r>
                      <a:r>
                        <a:rPr lang="fr-FR" sz="2000" dirty="0" smtClean="0"/>
                        <a:t>, </a:t>
                      </a:r>
                      <a:r>
                        <a:rPr lang="fr-FR" sz="2000" dirty="0" err="1" smtClean="0"/>
                        <a:t>uterthra</a:t>
                      </a:r>
                      <a:endParaRPr lang="fr-FR" sz="2000" dirty="0"/>
                    </a:p>
                  </a:txBody>
                  <a:tcPr marL="100838" marR="100838" marT="50426" marB="50426"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40 Gy</a:t>
                      </a:r>
                      <a:endParaRPr lang="fr-FR" sz="2000" dirty="0"/>
                    </a:p>
                  </a:txBody>
                  <a:tcPr marL="100838" marR="100838" marT="50426" marB="50426"/>
                </a:tc>
                <a:tc>
                  <a:txBody>
                    <a:bodyPr/>
                    <a:lstStyle/>
                    <a:p>
                      <a:r>
                        <a:rPr lang="fr-FR" sz="2000" dirty="0" err="1" smtClean="0"/>
                        <a:t>stenosis</a:t>
                      </a:r>
                      <a:endParaRPr lang="fr-FR" sz="2000" dirty="0"/>
                    </a:p>
                  </a:txBody>
                  <a:tcPr marL="100838" marR="100838" marT="50426" marB="50426"/>
                </a:tc>
              </a:tr>
              <a:tr h="551550">
                <a:tc>
                  <a:txBody>
                    <a:bodyPr/>
                    <a:lstStyle/>
                    <a:p>
                      <a:r>
                        <a:rPr lang="fr-FR" sz="2000" dirty="0" err="1" smtClean="0"/>
                        <a:t>bowel</a:t>
                      </a:r>
                      <a:endParaRPr lang="fr-FR" sz="2000" dirty="0"/>
                    </a:p>
                  </a:txBody>
                  <a:tcPr marL="100838" marR="100838" marT="50426" marB="50426"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50 – 55 Gy</a:t>
                      </a:r>
                      <a:endParaRPr lang="fr-FR" sz="2000" dirty="0"/>
                    </a:p>
                  </a:txBody>
                  <a:tcPr marL="100838" marR="100838" marT="50426" marB="50426"/>
                </a:tc>
                <a:tc>
                  <a:txBody>
                    <a:bodyPr/>
                    <a:lstStyle/>
                    <a:p>
                      <a:r>
                        <a:rPr lang="fr-FR" sz="2000" dirty="0" err="1" smtClean="0"/>
                        <a:t>Bowel</a:t>
                      </a:r>
                      <a:r>
                        <a:rPr lang="fr-FR" sz="2000" dirty="0" smtClean="0"/>
                        <a:t> obstruction</a:t>
                      </a:r>
                      <a:endParaRPr lang="fr-FR" sz="2000" dirty="0"/>
                    </a:p>
                  </a:txBody>
                  <a:tcPr marL="100838" marR="100838" marT="50426" marB="50426"/>
                </a:tc>
              </a:tr>
              <a:tr h="551550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Rectum</a:t>
                      </a:r>
                      <a:endParaRPr lang="fr-FR" sz="2000" dirty="0"/>
                    </a:p>
                  </a:txBody>
                  <a:tcPr marL="100838" marR="100838" marT="50426" marB="50426"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60 Gy</a:t>
                      </a:r>
                      <a:endParaRPr lang="fr-FR" sz="2000" dirty="0"/>
                    </a:p>
                  </a:txBody>
                  <a:tcPr marL="100838" marR="100838" marT="50426" marB="50426"/>
                </a:tc>
                <a:tc>
                  <a:txBody>
                    <a:bodyPr/>
                    <a:lstStyle/>
                    <a:p>
                      <a:r>
                        <a:rPr lang="fr-FR" sz="2000" dirty="0" err="1" smtClean="0"/>
                        <a:t>proctitis</a:t>
                      </a:r>
                      <a:endParaRPr lang="fr-FR" sz="2000" dirty="0"/>
                    </a:p>
                  </a:txBody>
                  <a:tcPr marL="100838" marR="100838" marT="50426" marB="50426"/>
                </a:tc>
              </a:tr>
              <a:tr h="551550">
                <a:tc>
                  <a:txBody>
                    <a:bodyPr/>
                    <a:lstStyle/>
                    <a:p>
                      <a:r>
                        <a:rPr lang="fr-FR" sz="2000" dirty="0" err="1" smtClean="0"/>
                        <a:t>Bone</a:t>
                      </a:r>
                      <a:endParaRPr lang="fr-FR" sz="2000" dirty="0"/>
                    </a:p>
                  </a:txBody>
                  <a:tcPr marL="100838" marR="100838" marT="50426" marB="50426"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60</a:t>
                      </a:r>
                      <a:r>
                        <a:rPr lang="fr-FR" sz="2000" baseline="0" dirty="0" smtClean="0"/>
                        <a:t> Gy</a:t>
                      </a:r>
                      <a:endParaRPr lang="fr-FR" sz="2000" dirty="0"/>
                    </a:p>
                  </a:txBody>
                  <a:tcPr marL="100838" marR="100838" marT="50426" marB="50426"/>
                </a:tc>
                <a:tc>
                  <a:txBody>
                    <a:bodyPr/>
                    <a:lstStyle/>
                    <a:p>
                      <a:r>
                        <a:rPr lang="fr-FR" sz="2000" dirty="0" err="1" smtClean="0"/>
                        <a:t>Osteonecrosis</a:t>
                      </a:r>
                      <a:r>
                        <a:rPr lang="fr-FR" sz="2000" dirty="0" smtClean="0"/>
                        <a:t>, fracture</a:t>
                      </a:r>
                      <a:endParaRPr lang="fr-FR" sz="2000" dirty="0"/>
                    </a:p>
                  </a:txBody>
                  <a:tcPr marL="100838" marR="100838" marT="50426" marB="50426"/>
                </a:tc>
              </a:tr>
            </a:tbl>
          </a:graphicData>
        </a:graphic>
      </p:graphicFrame>
      <p:sp>
        <p:nvSpPr>
          <p:cNvPr id="32811" name="ZoneTexte 4"/>
          <p:cNvSpPr txBox="1">
            <a:spLocks noChangeArrowheads="1"/>
          </p:cNvSpPr>
          <p:nvPr/>
        </p:nvSpPr>
        <p:spPr bwMode="auto">
          <a:xfrm>
            <a:off x="6520763" y="7037653"/>
            <a:ext cx="2411429" cy="39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985">
                <a:latin typeface="Arial" panose="020B0604020202020204" pitchFamily="34" charset="0"/>
              </a:rPr>
              <a:t>Paulino, SIOP 2016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976424" y="2431667"/>
            <a:ext cx="8576481" cy="1509069"/>
          </a:xfrm>
          <a:prstGeom prst="round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sz="2647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336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1"/>
          <p:cNvSpPr>
            <a:spLocks noGrp="1"/>
          </p:cNvSpPr>
          <p:nvPr>
            <p:ph type="title"/>
          </p:nvPr>
        </p:nvSpPr>
        <p:spPr>
          <a:xfrm>
            <a:off x="976424" y="49018"/>
            <a:ext cx="9075420" cy="1260475"/>
          </a:xfrm>
        </p:spPr>
        <p:txBody>
          <a:bodyPr/>
          <a:lstStyle/>
          <a:p>
            <a:pPr eaLnBrk="1" hangingPunct="1"/>
            <a:r>
              <a:rPr lang="fr-FR" altLang="fr-FR" smtClean="0"/>
              <a:t>Vertebras </a:t>
            </a:r>
          </a:p>
        </p:txBody>
      </p:sp>
      <p:sp>
        <p:nvSpPr>
          <p:cNvPr id="33795" name="Espace réservé du contenu 2"/>
          <p:cNvSpPr>
            <a:spLocks noGrp="1"/>
          </p:cNvSpPr>
          <p:nvPr>
            <p:ph idx="1"/>
          </p:nvPr>
        </p:nvSpPr>
        <p:spPr>
          <a:xfrm>
            <a:off x="2644802" y="1241219"/>
            <a:ext cx="7464813" cy="4604235"/>
          </a:xfrm>
        </p:spPr>
        <p:txBody>
          <a:bodyPr/>
          <a:lstStyle/>
          <a:p>
            <a:pPr eaLnBrk="1" hangingPunct="1"/>
            <a:r>
              <a:rPr lang="en-US" altLang="fr-FR" smtClean="0"/>
              <a:t>models to predict height</a:t>
            </a:r>
          </a:p>
          <a:p>
            <a:pPr marL="882350" lvl="4" indent="-378150" algn="r">
              <a:buFont typeface="Arial" panose="020B0604020202020204" pitchFamily="34" charset="0"/>
              <a:buChar char="•"/>
            </a:pPr>
            <a:r>
              <a:rPr lang="en-US" altLang="fr-FR" smtClean="0"/>
              <a:t> Krasin et al  IJROBP 2005</a:t>
            </a:r>
          </a:p>
          <a:p>
            <a:pPr eaLnBrk="1" hangingPunct="1"/>
            <a:r>
              <a:rPr lang="en-US" altLang="fr-FR" smtClean="0"/>
              <a:t>The height of children with neuroblastoma is significantly affected by RT. </a:t>
            </a:r>
          </a:p>
          <a:p>
            <a:pPr lvl="1" eaLnBrk="1" hangingPunct="1"/>
            <a:r>
              <a:rPr lang="en-US" altLang="fr-FR" smtClean="0"/>
              <a:t>Depending on the number of irradiated vertebrae ( &gt;6)</a:t>
            </a:r>
          </a:p>
          <a:p>
            <a:pPr lvl="1" eaLnBrk="1" hangingPunct="1"/>
            <a:r>
              <a:rPr lang="en-US" altLang="fr-FR" smtClean="0"/>
              <a:t>The use of TBI </a:t>
            </a:r>
          </a:p>
          <a:p>
            <a:pPr lvl="1" eaLnBrk="1" hangingPunct="1"/>
            <a:r>
              <a:rPr lang="en-US" altLang="fr-FR" smtClean="0"/>
              <a:t>changes in both signal and shape on MRI. </a:t>
            </a:r>
          </a:p>
          <a:p>
            <a:pPr lvl="1" eaLnBrk="1" hangingPunct="1"/>
            <a:endParaRPr lang="en-US" altLang="fr-FR" smtClean="0"/>
          </a:p>
          <a:p>
            <a:pPr lvl="3" algn="r" eaLnBrk="1" hangingPunct="1"/>
            <a:r>
              <a:rPr lang="en-US" altLang="fr-FR" smtClean="0"/>
              <a:t>Hua et al, IJROBP 2007</a:t>
            </a:r>
          </a:p>
          <a:p>
            <a:pPr lvl="3" algn="r" eaLnBrk="1" hangingPunct="1"/>
            <a:r>
              <a:rPr lang="en-US" altLang="fr-FR" smtClean="0"/>
              <a:t>Hartley et al, IJROBP 2008</a:t>
            </a:r>
          </a:p>
          <a:p>
            <a:pPr lvl="3" algn="r" eaLnBrk="1" hangingPunct="1"/>
            <a:r>
              <a:rPr lang="en-US" altLang="fr-FR" smtClean="0"/>
              <a:t>Yu et al, radiotherapy and oncology</a:t>
            </a:r>
          </a:p>
          <a:p>
            <a:pPr eaLnBrk="1" hangingPunct="1"/>
            <a:endParaRPr lang="en-US" altLang="fr-FR" smtClean="0"/>
          </a:p>
          <a:p>
            <a:pPr eaLnBrk="1" hangingPunct="1"/>
            <a:endParaRPr lang="en-US" altLang="fr-FR" smtClean="0"/>
          </a:p>
          <a:p>
            <a:pPr eaLnBrk="1" hangingPunct="1"/>
            <a:endParaRPr lang="fr-FR" altLang="fr-FR" smtClean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64" y="1874958"/>
            <a:ext cx="1743657" cy="5304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7" name="ZoneTexte 1"/>
          <p:cNvSpPr txBox="1">
            <a:spLocks noChangeArrowheads="1"/>
          </p:cNvSpPr>
          <p:nvPr/>
        </p:nvSpPr>
        <p:spPr bwMode="auto">
          <a:xfrm>
            <a:off x="2564272" y="5845453"/>
            <a:ext cx="2813784" cy="131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985">
                <a:latin typeface="Arial" panose="020B0604020202020204" pitchFamily="34" charset="0"/>
              </a:rPr>
              <a:t>Treated at 4 for stage 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985">
                <a:latin typeface="Arial" panose="020B0604020202020204" pitchFamily="34" charset="0"/>
              </a:rPr>
              <a:t>21 Gy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985">
                <a:latin typeface="Arial" panose="020B0604020202020204" pitchFamily="34" charset="0"/>
              </a:rPr>
              <a:t>10 vertebras treated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985">
                <a:latin typeface="Arial" panose="020B0604020202020204" pitchFamily="34" charset="0"/>
              </a:rPr>
              <a:t>Now 14, heighth -3DS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187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Metabolic syndrome</a:t>
            </a:r>
          </a:p>
        </p:txBody>
      </p:sp>
      <p:sp>
        <p:nvSpPr>
          <p:cNvPr id="34819" name="Espace réservé du contenu 2"/>
          <p:cNvSpPr>
            <a:spLocks noGrp="1"/>
          </p:cNvSpPr>
          <p:nvPr>
            <p:ph idx="1"/>
          </p:nvPr>
        </p:nvSpPr>
        <p:spPr>
          <a:xfrm>
            <a:off x="806609" y="1558088"/>
            <a:ext cx="9075420" cy="4991131"/>
          </a:xfrm>
        </p:spPr>
        <p:txBody>
          <a:bodyPr/>
          <a:lstStyle/>
          <a:p>
            <a:r>
              <a:rPr lang="fr-FR" altLang="fr-FR" sz="2206"/>
              <a:t>Survivors treated for neuroblastoma and nephroblastoma (n=67) were compared with controls ( n=61)</a:t>
            </a:r>
          </a:p>
          <a:p>
            <a:r>
              <a:rPr lang="fr-FR" altLang="fr-FR" sz="2206"/>
              <a:t>26 years follow -up</a:t>
            </a:r>
          </a:p>
          <a:p>
            <a:r>
              <a:rPr lang="fr-FR" altLang="fr-FR" sz="2206"/>
              <a:t>Components : Higher blood pressure, triglycerides, LDL-C, free fatty acids</a:t>
            </a:r>
          </a:p>
          <a:p>
            <a:r>
              <a:rPr lang="fr-FR" altLang="fr-FR" sz="2206"/>
              <a:t>Total percentage fat instead of Lower waist circumference as not reliable as can be decreased due to RT</a:t>
            </a:r>
          </a:p>
          <a:p>
            <a:r>
              <a:rPr lang="fr-FR" altLang="fr-FR" sz="2206"/>
              <a:t>Three times more frequent if abdominal  RT ( 27%) versus none (9%)</a:t>
            </a:r>
          </a:p>
          <a:p>
            <a:endParaRPr lang="fr-FR" altLang="fr-FR" sz="2206"/>
          </a:p>
        </p:txBody>
      </p:sp>
      <p:sp>
        <p:nvSpPr>
          <p:cNvPr id="34820" name="ZoneTexte 3"/>
          <p:cNvSpPr txBox="1">
            <a:spLocks noChangeArrowheads="1"/>
          </p:cNvSpPr>
          <p:nvPr/>
        </p:nvSpPr>
        <p:spPr bwMode="auto">
          <a:xfrm>
            <a:off x="6772858" y="7037653"/>
            <a:ext cx="2937535" cy="39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985">
                <a:latin typeface="Arial" panose="020B0604020202020204" pitchFamily="34" charset="0"/>
              </a:rPr>
              <a:t>Van Waas PlosOne2012</a:t>
            </a:r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5" t="2998" r="725" b="19878"/>
          <a:stretch>
            <a:fillRect/>
          </a:stretch>
        </p:blipFill>
        <p:spPr bwMode="auto">
          <a:xfrm>
            <a:off x="5185010" y="4495694"/>
            <a:ext cx="5041900" cy="202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" t="2245" r="1874" b="14491"/>
          <a:stretch>
            <a:fillRect/>
          </a:stretch>
        </p:blipFill>
        <p:spPr bwMode="auto">
          <a:xfrm>
            <a:off x="656053" y="4542963"/>
            <a:ext cx="4191079" cy="273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632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Long term sequelae</a:t>
            </a:r>
          </a:p>
        </p:txBody>
      </p:sp>
      <p:sp>
        <p:nvSpPr>
          <p:cNvPr id="35843" name="Rectangle 5"/>
          <p:cNvSpPr>
            <a:spLocks noGrp="1" noChangeArrowheads="1"/>
          </p:cNvSpPr>
          <p:nvPr>
            <p:ph idx="1"/>
          </p:nvPr>
        </p:nvSpPr>
        <p:spPr>
          <a:xfrm>
            <a:off x="1690693" y="2184824"/>
            <a:ext cx="8259613" cy="5121231"/>
          </a:xfrm>
        </p:spPr>
        <p:txBody>
          <a:bodyPr>
            <a:spAutoFit/>
          </a:bodyPr>
          <a:lstStyle/>
          <a:p>
            <a:pPr eaLnBrk="1" hangingPunct="1"/>
            <a:r>
              <a:rPr lang="fr-FR" altLang="fr-FR" sz="1985" b="1"/>
              <a:t>Stage IV : </a:t>
            </a:r>
          </a:p>
          <a:p>
            <a:pPr lvl="1" eaLnBrk="1" hangingPunct="1"/>
            <a:r>
              <a:rPr lang="fr-FR" altLang="fr-FR" sz="1764" b="1"/>
              <a:t>31 patients : « More than 50% of children with stage 4 NB may survive. </a:t>
            </a:r>
            <a:endParaRPr lang="fr-FR" altLang="fr-FR" sz="1764" b="1">
              <a:solidFill>
                <a:srgbClr val="FF6600"/>
              </a:solidFill>
            </a:endParaRPr>
          </a:p>
          <a:p>
            <a:pPr lvl="1" eaLnBrk="1" hangingPunct="1"/>
            <a:r>
              <a:rPr lang="fr-FR" altLang="fr-FR" sz="1764" b="1">
                <a:solidFill>
                  <a:srgbClr val="FF6600"/>
                </a:solidFill>
              </a:rPr>
              <a:t>high incidence of severe long-term sequelae 98%  ». </a:t>
            </a:r>
          </a:p>
          <a:p>
            <a:pPr eaLnBrk="1" hangingPunct="1">
              <a:buFontTx/>
              <a:buNone/>
            </a:pPr>
            <a:r>
              <a:rPr lang="fr-FR" altLang="fr-FR" sz="1764" b="1"/>
              <a:t>					Perwein et al, Pediatr Blood Cancer 2011		</a:t>
            </a:r>
          </a:p>
          <a:p>
            <a:pPr lvl="1" eaLnBrk="1" hangingPunct="1"/>
            <a:r>
              <a:rPr lang="fr-FR" altLang="fr-FR" sz="1764" b="1"/>
              <a:t>153 patients Only 34% of patients with stage IV NB survived. </a:t>
            </a:r>
          </a:p>
          <a:p>
            <a:pPr lvl="1" eaLnBrk="1" hangingPunct="1"/>
            <a:r>
              <a:rPr lang="fr-FR" altLang="fr-FR" sz="1764" b="1">
                <a:solidFill>
                  <a:srgbClr val="FF6600"/>
                </a:solidFill>
              </a:rPr>
              <a:t>44% of survivors experienced late morbidity . </a:t>
            </a:r>
          </a:p>
          <a:p>
            <a:pPr eaLnBrk="1" hangingPunct="1">
              <a:buFontTx/>
              <a:buNone/>
            </a:pPr>
            <a:r>
              <a:rPr lang="fr-FR" altLang="fr-FR" sz="1764" b="1"/>
              <a:t>						Escobar et al, JPEd Surg 2006</a:t>
            </a:r>
          </a:p>
          <a:p>
            <a:pPr eaLnBrk="1" hangingPunct="1"/>
            <a:endParaRPr lang="fr-FR" altLang="fr-FR" sz="1764" b="1"/>
          </a:p>
          <a:p>
            <a:pPr eaLnBrk="1" hangingPunct="1"/>
            <a:r>
              <a:rPr lang="fr-FR" altLang="fr-FR" sz="1985" b="1"/>
              <a:t>Localized  high risk</a:t>
            </a:r>
          </a:p>
          <a:p>
            <a:pPr lvl="1" eaLnBrk="1" hangingPunct="1"/>
            <a:r>
              <a:rPr lang="fr-FR" altLang="fr-FR" sz="1764" b="1"/>
              <a:t>Very few results as they are usually mixed with stage IV. </a:t>
            </a:r>
          </a:p>
          <a:p>
            <a:pPr lvl="1" eaLnBrk="1" hangingPunct="1"/>
            <a:r>
              <a:rPr lang="fr-FR" altLang="fr-FR" sz="1764" b="1"/>
              <a:t>35 patients  : 73%  toxicity  </a:t>
            </a:r>
            <a:r>
              <a:rPr lang="fr-FR" altLang="fr-FR" sz="1764" b="1">
                <a:solidFill>
                  <a:srgbClr val="FF6600"/>
                </a:solidFill>
              </a:rPr>
              <a:t>- 45 % within RT fields</a:t>
            </a:r>
            <a:r>
              <a:rPr lang="fr-FR" altLang="fr-FR" sz="1764" b="1"/>
              <a:t> ,  long follow up : median 14 years</a:t>
            </a:r>
          </a:p>
          <a:p>
            <a:pPr lvl="1" algn="r" eaLnBrk="1" hangingPunct="1">
              <a:buFontTx/>
              <a:buNone/>
            </a:pPr>
            <a:r>
              <a:rPr lang="fr-FR" altLang="fr-FR" sz="1764" b="1"/>
              <a:t>Ducassou et al, 2015, Strahlen Onkol </a:t>
            </a:r>
            <a:endParaRPr lang="fr-FR" altLang="fr-FR" sz="1764"/>
          </a:p>
        </p:txBody>
      </p:sp>
    </p:spTree>
    <p:extLst>
      <p:ext uri="{BB962C8B-B14F-4D97-AF65-F5344CB8AC3E}">
        <p14:creationId xmlns:p14="http://schemas.microsoft.com/office/powerpoint/2010/main" val="280476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43" y="1398778"/>
            <a:ext cx="5672138" cy="283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7"/>
          <p:cNvSpPr txBox="1">
            <a:spLocks noChangeArrowheads="1"/>
          </p:cNvSpPr>
          <p:nvPr/>
        </p:nvSpPr>
        <p:spPr bwMode="auto">
          <a:xfrm>
            <a:off x="7170258" y="6719032"/>
            <a:ext cx="2443939" cy="32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544" b="1" i="1">
                <a:latin typeface="Arial" panose="020B0604020202020204" pitchFamily="34" charset="0"/>
              </a:rPr>
              <a:t>Gaze et al, IJROBP 2012</a:t>
            </a:r>
          </a:p>
        </p:txBody>
      </p:sp>
      <p:sp>
        <p:nvSpPr>
          <p:cNvPr id="45060" name="Titre 12"/>
          <p:cNvSpPr>
            <a:spLocks noGrp="1"/>
          </p:cNvSpPr>
          <p:nvPr>
            <p:ph type="title"/>
          </p:nvPr>
        </p:nvSpPr>
        <p:spPr>
          <a:xfrm>
            <a:off x="1658144" y="0"/>
            <a:ext cx="7372350" cy="1447800"/>
          </a:xfrm>
        </p:spPr>
        <p:txBody>
          <a:bodyPr/>
          <a:lstStyle/>
          <a:p>
            <a:pPr eaLnBrk="1" hangingPunct="1"/>
            <a:r>
              <a:rPr lang="en-US" altLang="fr-FR" sz="2647" b="1" dirty="0" err="1"/>
              <a:t>Centralised</a:t>
            </a:r>
            <a:r>
              <a:rPr lang="en-US" altLang="fr-FR" sz="2647" b="1" dirty="0"/>
              <a:t> quality control </a:t>
            </a:r>
            <a:br>
              <a:rPr lang="en-US" altLang="fr-FR" sz="2647" b="1" dirty="0"/>
            </a:br>
            <a:r>
              <a:rPr lang="en-US" altLang="fr-FR" sz="2647" b="1" dirty="0"/>
              <a:t>of radiotherapy planning</a:t>
            </a:r>
            <a:endParaRPr lang="fr-FR" altLang="fr-FR" sz="2647" dirty="0"/>
          </a:p>
        </p:txBody>
      </p:sp>
      <p:pic>
        <p:nvPicPr>
          <p:cNvPr id="45061" name="Picture 4" descr="SIOPEN R N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6" b="23459"/>
          <a:stretch>
            <a:fillRect/>
          </a:stretch>
        </p:blipFill>
        <p:spPr bwMode="auto">
          <a:xfrm>
            <a:off x="8038585" y="0"/>
            <a:ext cx="2347634" cy="95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Rectangle 9"/>
          <p:cNvSpPr>
            <a:spLocks noChangeArrowheads="1"/>
          </p:cNvSpPr>
          <p:nvPr/>
        </p:nvSpPr>
        <p:spPr bwMode="auto">
          <a:xfrm>
            <a:off x="818864" y="4299621"/>
            <a:ext cx="8179082" cy="280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764" b="1">
                <a:latin typeface="Arial" panose="020B0604020202020204" pitchFamily="34" charset="0"/>
              </a:rPr>
              <a:t>882 patients in the database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764" b="1" u="sng">
                <a:latin typeface="Arial" panose="020B0604020202020204" pitchFamily="34" charset="0"/>
              </a:rPr>
              <a:t>100 files could be  analysed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1764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764" b="1">
                <a:latin typeface="Arial" panose="020B0604020202020204" pitchFamily="34" charset="0"/>
              </a:rPr>
              <a:t>48 treatments as per protocol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1764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764" b="1">
                <a:latin typeface="Arial" panose="020B0604020202020204" pitchFamily="34" charset="0"/>
              </a:rPr>
              <a:t>29  Justified deviations without potential harm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764" b="1">
                <a:latin typeface="Arial" panose="020B0604020202020204" pitchFamily="34" charset="0"/>
              </a:rPr>
              <a:t>5 justified deviations with potential harm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764" b="1">
                <a:latin typeface="Arial" panose="020B0604020202020204" pitchFamily="34" charset="0"/>
              </a:rPr>
              <a:t>17 unjustified deviations with potential harm 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1764" b="1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764" b="1">
                <a:latin typeface="Arial" panose="020B0604020202020204" pitchFamily="34" charset="0"/>
                <a:sym typeface="Wingdings" panose="05000000000000000000" pitchFamily="2" charset="2"/>
              </a:rPr>
              <a:t>impact on survival and sequelaes ? </a:t>
            </a:r>
            <a:endParaRPr lang="fr-FR" altLang="fr-FR" sz="1764">
              <a:latin typeface="Arial" panose="020B0604020202020204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294967295"/>
          </p:nvPr>
        </p:nvSpPr>
        <p:spPr>
          <a:xfrm>
            <a:off x="3747718" y="7009642"/>
            <a:ext cx="3193203" cy="40265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632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Content Placeholder 2"/>
          <p:cNvSpPr>
            <a:spLocks/>
          </p:cNvSpPr>
          <p:nvPr/>
        </p:nvSpPr>
        <p:spPr bwMode="auto">
          <a:xfrm>
            <a:off x="1436846" y="1764666"/>
            <a:ext cx="8949373" cy="499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78150" indent="-378150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206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Arial" charset="0"/>
              </a:rPr>
              <a:t>Example of unjustified deviations</a:t>
            </a:r>
          </a:p>
          <a:p>
            <a:pPr marL="378150" indent="-3781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206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Arial" charset="0"/>
              </a:rPr>
              <a:t>Risk of avoidable morbidity</a:t>
            </a:r>
          </a:p>
          <a:p>
            <a:pPr marL="819325" lvl="1" indent="-315125">
              <a:spcBef>
                <a:spcPct val="20000"/>
              </a:spcBef>
              <a:buFontTx/>
              <a:buChar char="–"/>
              <a:defRPr/>
            </a:pPr>
            <a:r>
              <a:rPr lang="en-GB" sz="2206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Arial" charset="0"/>
              </a:rPr>
              <a:t>Irradiation of part of a vertebra</a:t>
            </a:r>
          </a:p>
          <a:p>
            <a:pPr marL="819325" lvl="1" indent="-315125">
              <a:spcBef>
                <a:spcPct val="20000"/>
              </a:spcBef>
              <a:buFontTx/>
              <a:buChar char="–"/>
              <a:defRPr/>
            </a:pPr>
            <a:r>
              <a:rPr lang="en-GB" sz="2206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Arial" charset="0"/>
              </a:rPr>
              <a:t>CTV not extended to cover full vertebral width</a:t>
            </a:r>
          </a:p>
          <a:p>
            <a:pPr marL="378150" indent="-3781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US" sz="2206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Arial" charset="0"/>
              </a:rPr>
              <a:t>Risk of failure of disease </a:t>
            </a:r>
            <a:r>
              <a:rPr lang="en-US" sz="2206" dirty="0" err="1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Arial" charset="0"/>
              </a:rPr>
              <a:t>controle</a:t>
            </a:r>
            <a:r>
              <a:rPr lang="en-US" sz="2206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Arial" charset="0"/>
              </a:rPr>
              <a:t> </a:t>
            </a:r>
          </a:p>
          <a:p>
            <a:pPr marL="882350" lvl="1" indent="-3781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US" sz="2206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Arial" charset="0"/>
              </a:rPr>
              <a:t>failure to cover involved lymph nodes</a:t>
            </a:r>
            <a:endParaRPr lang="en-GB" sz="2206" dirty="0">
              <a:solidFill>
                <a:schemeClr val="accent1">
                  <a:lumMod val="75000"/>
                </a:schemeClr>
              </a:solidFill>
              <a:latin typeface="Verdana" pitchFamily="34" charset="0"/>
              <a:cs typeface="Arial" charset="0"/>
            </a:endParaRPr>
          </a:p>
          <a:p>
            <a:pPr marL="378150" indent="-378150">
              <a:spcBef>
                <a:spcPct val="20000"/>
              </a:spcBef>
              <a:buClr>
                <a:schemeClr val="accent2"/>
              </a:buClr>
              <a:defRPr/>
            </a:pPr>
            <a:endParaRPr lang="en-US" sz="2206" dirty="0">
              <a:solidFill>
                <a:schemeClr val="accent1">
                  <a:lumMod val="75000"/>
                </a:schemeClr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46083" name="Picture 7" descr="STO-JOfig3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41"/>
          <a:stretch>
            <a:fillRect/>
          </a:stretch>
        </p:blipFill>
        <p:spPr bwMode="auto">
          <a:xfrm>
            <a:off x="2009313" y="4971873"/>
            <a:ext cx="6500199" cy="235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itr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 sz="2647" b="1"/>
              <a:t>Centralised quality control </a:t>
            </a:r>
            <a:br>
              <a:rPr lang="en-US" altLang="fr-FR" sz="2647" b="1"/>
            </a:br>
            <a:r>
              <a:rPr lang="en-US" altLang="fr-FR" sz="2647" b="1"/>
              <a:t>of radiotherapy planning</a:t>
            </a:r>
            <a:endParaRPr lang="fr-FR" altLang="fr-FR" sz="2647"/>
          </a:p>
        </p:txBody>
      </p:sp>
      <p:pic>
        <p:nvPicPr>
          <p:cNvPr id="46085" name="Picture 4" descr="SIOPEN R N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6" b="23459"/>
          <a:stretch>
            <a:fillRect/>
          </a:stretch>
        </p:blipFill>
        <p:spPr bwMode="auto">
          <a:xfrm>
            <a:off x="8038585" y="0"/>
            <a:ext cx="2347634" cy="95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00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Place of RT in </a:t>
            </a:r>
            <a:r>
              <a:rPr lang="fr-FR" dirty="0" err="1" smtClean="0"/>
              <a:t>metastatic</a:t>
            </a:r>
            <a:r>
              <a:rPr lang="fr-FR" dirty="0" smtClean="0"/>
              <a:t> </a:t>
            </a:r>
            <a:r>
              <a:rPr lang="fr-FR" dirty="0" err="1" smtClean="0"/>
              <a:t>neuroblastoma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Picture 7" descr="hutchins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9" y="1190625"/>
            <a:ext cx="4836427" cy="282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raccoo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19" y="5108858"/>
            <a:ext cx="3570288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upload.wikimedia.org/wikipedia/commons/a/a2/Neuroblastoma_infa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119" y="2160868"/>
            <a:ext cx="2438400" cy="359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15119" y="4314825"/>
            <a:ext cx="2089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Hutchinson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477919" y="6296025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Pepper syndrome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851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blog.corewalking.com/wp-content/uploads/2012/11/nervous-syste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75" y="1479308"/>
            <a:ext cx="8614996" cy="508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160"/>
          <p:cNvSpPr>
            <a:spLocks noGrp="1" noChangeArrowheads="1"/>
          </p:cNvSpPr>
          <p:nvPr>
            <p:ph type="title"/>
          </p:nvPr>
        </p:nvSpPr>
        <p:spPr>
          <a:xfrm>
            <a:off x="1610519" y="0"/>
            <a:ext cx="7440108" cy="1479308"/>
          </a:xfrm>
        </p:spPr>
        <p:txBody>
          <a:bodyPr/>
          <a:lstStyle/>
          <a:p>
            <a:pPr eaLnBrk="1" hangingPunct="1"/>
            <a:r>
              <a:rPr lang="en-US" altLang="fr-FR" sz="2647" b="1" i="1" dirty="0"/>
              <a:t>“</a:t>
            </a:r>
            <a:r>
              <a:rPr lang="en-US" altLang="fr-FR" sz="1400" b="1" i="1" dirty="0"/>
              <a:t>Neuroblastoma</a:t>
            </a:r>
            <a:r>
              <a:rPr lang="en-US" altLang="fr-FR" sz="1400" i="1" dirty="0"/>
              <a:t> is a </a:t>
            </a:r>
            <a:r>
              <a:rPr lang="en-US" altLang="fr-FR" sz="1400" b="1" i="1" dirty="0"/>
              <a:t>malignant (cancerous) tumor </a:t>
            </a:r>
            <a:r>
              <a:rPr lang="en-US" altLang="fr-FR" sz="1400" i="1" dirty="0"/>
              <a:t>that develops from </a:t>
            </a:r>
            <a:r>
              <a:rPr lang="en-US" altLang="fr-FR" sz="1400" b="1" i="1" dirty="0"/>
              <a:t>sympathetic nerve tissue</a:t>
            </a:r>
            <a:r>
              <a:rPr lang="en-US" altLang="fr-FR" sz="2647" b="1" i="1" dirty="0"/>
              <a:t>.”</a:t>
            </a:r>
            <a:r>
              <a:rPr lang="en-US" altLang="fr-FR" sz="3088" b="1" i="1" dirty="0"/>
              <a:t/>
            </a:r>
            <a:br>
              <a:rPr lang="en-US" altLang="fr-FR" sz="3088" b="1" i="1" dirty="0"/>
            </a:br>
            <a:endParaRPr lang="fr-FR" altLang="fr-FR" sz="3088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07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Indications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As </a:t>
            </a:r>
            <a:r>
              <a:rPr lang="fr-FR" dirty="0" err="1" smtClean="0"/>
              <a:t>symptomatic</a:t>
            </a:r>
            <a:r>
              <a:rPr lang="fr-FR" dirty="0" smtClean="0"/>
              <a:t> </a:t>
            </a:r>
            <a:r>
              <a:rPr lang="fr-FR" dirty="0" err="1" smtClean="0"/>
              <a:t>treatment</a:t>
            </a:r>
            <a:r>
              <a:rPr lang="fr-FR" dirty="0" smtClean="0"/>
              <a:t> :</a:t>
            </a:r>
          </a:p>
          <a:p>
            <a:pPr lvl="1"/>
            <a:r>
              <a:rPr lang="fr-FR" dirty="0" smtClean="0"/>
              <a:t>Pain </a:t>
            </a:r>
          </a:p>
          <a:p>
            <a:pPr lvl="1"/>
            <a:r>
              <a:rPr lang="fr-FR" dirty="0" smtClean="0"/>
              <a:t>Compression</a:t>
            </a:r>
          </a:p>
          <a:p>
            <a:pPr lvl="1"/>
            <a:r>
              <a:rPr lang="fr-FR" dirty="0" err="1" smtClean="0"/>
              <a:t>Esthetic</a:t>
            </a:r>
            <a:endParaRPr lang="fr-FR" dirty="0" smtClean="0"/>
          </a:p>
          <a:p>
            <a:pPr lvl="1"/>
            <a:r>
              <a:rPr lang="fr-FR" dirty="0" smtClean="0"/>
              <a:t>Short duration : 12 to 20 gy /5 </a:t>
            </a:r>
            <a:r>
              <a:rPr lang="fr-FR" dirty="0" err="1" smtClean="0"/>
              <a:t>fr</a:t>
            </a:r>
            <a:r>
              <a:rPr lang="fr-FR" dirty="0" smtClean="0"/>
              <a:t> or 23 gy /1,8gy/</a:t>
            </a:r>
            <a:r>
              <a:rPr lang="fr-FR" dirty="0" err="1" smtClean="0"/>
              <a:t>fr</a:t>
            </a:r>
            <a:endParaRPr lang="fr-FR" dirty="0" smtClean="0"/>
          </a:p>
          <a:p>
            <a:pPr lvl="1"/>
            <a:endParaRPr lang="fr-FR" dirty="0"/>
          </a:p>
          <a:p>
            <a:pPr marL="520700" lvl="1" indent="0">
              <a:buNone/>
            </a:pPr>
            <a:r>
              <a:rPr lang="fr-FR" sz="2400" dirty="0" smtClean="0"/>
              <a:t>Or as an  </a:t>
            </a:r>
            <a:r>
              <a:rPr lang="fr-FR" sz="2400" dirty="0" err="1" smtClean="0"/>
              <a:t>integrated</a:t>
            </a:r>
            <a:r>
              <a:rPr lang="fr-FR" sz="2400" dirty="0" smtClean="0"/>
              <a:t> global </a:t>
            </a:r>
            <a:r>
              <a:rPr lang="fr-FR" sz="2400" dirty="0" err="1" smtClean="0"/>
              <a:t>strategy</a:t>
            </a: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159118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Issues </a:t>
            </a:r>
            <a:r>
              <a:rPr lang="fr-FR" dirty="0" err="1"/>
              <a:t>with</a:t>
            </a:r>
            <a:r>
              <a:rPr lang="fr-FR" dirty="0"/>
              <a:t> Application of</a:t>
            </a:r>
            <a:br>
              <a:rPr lang="fr-FR" dirty="0"/>
            </a:br>
            <a:r>
              <a:rPr lang="fr-FR" dirty="0" err="1"/>
              <a:t>Metastatic</a:t>
            </a:r>
            <a:r>
              <a:rPr lang="fr-FR" dirty="0"/>
              <a:t> Site RT?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Currently</a:t>
            </a:r>
            <a:endParaRPr lang="fr-FR" dirty="0"/>
          </a:p>
          <a:p>
            <a:pPr marL="520700" lvl="1" indent="0">
              <a:buNone/>
            </a:pPr>
            <a:r>
              <a:rPr lang="en-US" dirty="0" smtClean="0"/>
              <a:t> </a:t>
            </a:r>
            <a:r>
              <a:rPr lang="en-US" dirty="0"/>
              <a:t>Persistently MIBG-Avid lesions post </a:t>
            </a:r>
            <a:r>
              <a:rPr lang="en-US" dirty="0" smtClean="0"/>
              <a:t>induction or residual soft tissue disease</a:t>
            </a:r>
            <a:endParaRPr lang="en-US" dirty="0"/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						</a:t>
            </a:r>
          </a:p>
          <a:p>
            <a:r>
              <a:rPr lang="fr-FR" dirty="0" smtClean="0"/>
              <a:t>Future</a:t>
            </a:r>
            <a:endParaRPr lang="fr-FR" dirty="0"/>
          </a:p>
          <a:p>
            <a:pPr lvl="1"/>
            <a:r>
              <a:rPr lang="en-US" dirty="0" smtClean="0"/>
              <a:t>All </a:t>
            </a:r>
            <a:r>
              <a:rPr lang="en-US" dirty="0"/>
              <a:t>neuroendocrine cells with active NE transporter</a:t>
            </a:r>
          </a:p>
          <a:p>
            <a:pPr lvl="1"/>
            <a:r>
              <a:rPr lang="fr-FR" dirty="0" smtClean="0"/>
              <a:t> </a:t>
            </a:r>
            <a:r>
              <a:rPr lang="fr-FR" dirty="0"/>
              <a:t>Active NB </a:t>
            </a:r>
            <a:r>
              <a:rPr lang="fr-FR" dirty="0" err="1"/>
              <a:t>with</a:t>
            </a:r>
            <a:r>
              <a:rPr lang="fr-FR" dirty="0"/>
              <a:t> active NE transporter</a:t>
            </a:r>
          </a:p>
          <a:p>
            <a:pPr lvl="1"/>
            <a:r>
              <a:rPr lang="en-US" dirty="0" smtClean="0"/>
              <a:t>Persistently </a:t>
            </a:r>
            <a:r>
              <a:rPr lang="en-US" dirty="0"/>
              <a:t>MIBG-Avid lesions post induction</a:t>
            </a:r>
          </a:p>
          <a:p>
            <a:pPr lvl="1"/>
            <a:r>
              <a:rPr lang="fr-FR" dirty="0" err="1" smtClean="0"/>
              <a:t>Residual</a:t>
            </a:r>
            <a:r>
              <a:rPr lang="fr-FR" dirty="0" smtClean="0"/>
              <a:t> </a:t>
            </a:r>
            <a:r>
              <a:rPr lang="fr-FR" dirty="0"/>
              <a:t>soft tissue </a:t>
            </a:r>
            <a:r>
              <a:rPr lang="fr-FR" dirty="0" err="1" smtClean="0"/>
              <a:t>disease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659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NEXT EUROPEAN PROTOCOL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200" dirty="0" smtClean="0"/>
              <a:t>Possible </a:t>
            </a:r>
            <a:r>
              <a:rPr lang="fr-FR" sz="3200" dirty="0"/>
              <a:t>(</a:t>
            </a:r>
            <a:r>
              <a:rPr lang="fr-FR" sz="3200" dirty="0" err="1"/>
              <a:t>randomised</a:t>
            </a:r>
            <a:r>
              <a:rPr lang="fr-FR" sz="3200" dirty="0"/>
              <a:t>) </a:t>
            </a:r>
            <a:r>
              <a:rPr lang="fr-FR" sz="3200" dirty="0" err="1"/>
              <a:t>radiotherapy</a:t>
            </a:r>
            <a:r>
              <a:rPr lang="fr-FR" sz="3200" dirty="0"/>
              <a:t> questions</a:t>
            </a:r>
          </a:p>
          <a:p>
            <a:r>
              <a:rPr lang="en-US" sz="3200" dirty="0" smtClean="0"/>
              <a:t> </a:t>
            </a:r>
            <a:r>
              <a:rPr lang="en-US" sz="3200" dirty="0"/>
              <a:t>Determining the need for RT post complete resection</a:t>
            </a:r>
          </a:p>
          <a:p>
            <a:r>
              <a:rPr lang="en-US" sz="3200" dirty="0" smtClean="0"/>
              <a:t> </a:t>
            </a:r>
            <a:r>
              <a:rPr lang="en-US" sz="3200" dirty="0"/>
              <a:t>Determining the benefit of dose escalation for residual disease</a:t>
            </a:r>
          </a:p>
          <a:p>
            <a:r>
              <a:rPr lang="en-US" sz="3200" dirty="0" smtClean="0"/>
              <a:t> </a:t>
            </a:r>
            <a:r>
              <a:rPr lang="en-US" sz="3200" dirty="0"/>
              <a:t>? The role for RT in </a:t>
            </a:r>
            <a:r>
              <a:rPr lang="en-US" sz="3200" dirty="0" err="1"/>
              <a:t>oligometastatic</a:t>
            </a:r>
            <a:r>
              <a:rPr lang="en-US" sz="3200" dirty="0"/>
              <a:t> disease</a:t>
            </a:r>
          </a:p>
          <a:p>
            <a:r>
              <a:rPr lang="fr-FR" sz="3200" dirty="0" smtClean="0"/>
              <a:t> </a:t>
            </a:r>
            <a:r>
              <a:rPr lang="fr-FR" sz="3200" dirty="0"/>
              <a:t>Prospective </a:t>
            </a:r>
            <a:r>
              <a:rPr lang="fr-FR" sz="3200" dirty="0" smtClean="0"/>
              <a:t>RTQA </a:t>
            </a:r>
            <a:r>
              <a:rPr lang="fr-FR" sz="3200" dirty="0" err="1" smtClean="0"/>
              <a:t>with</a:t>
            </a:r>
            <a:r>
              <a:rPr lang="fr-FR" sz="3200" dirty="0" smtClean="0"/>
              <a:t> Quartet 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11595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142736" y="3193204"/>
            <a:ext cx="3277235" cy="121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788" tIns="49018" rIns="99788" bIns="4901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647" b="1" dirty="0">
                <a:latin typeface="Times New Roman" panose="02020603050405020304" pitchFamily="18" charset="0"/>
              </a:rPr>
              <a:t>60 % abdominal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647" b="1" dirty="0">
                <a:latin typeface="Times New Roman" panose="02020603050405020304" pitchFamily="18" charset="0"/>
              </a:rPr>
              <a:t>(</a:t>
            </a:r>
            <a:r>
              <a:rPr lang="fr-FR" altLang="fr-FR" sz="2647" b="1" dirty="0" err="1">
                <a:latin typeface="Times New Roman" panose="02020603050405020304" pitchFamily="18" charset="0"/>
              </a:rPr>
              <a:t>rétroperitonéal</a:t>
            </a:r>
            <a:r>
              <a:rPr lang="fr-FR" altLang="fr-FR" sz="2647" b="1" dirty="0">
                <a:latin typeface="Times New Roman" panose="02020603050405020304" pitchFamily="18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985" b="1" dirty="0" smtClean="0">
                <a:latin typeface="Times New Roman" panose="02020603050405020304" pitchFamily="18" charset="0"/>
              </a:rPr>
              <a:t>Blood pressure</a:t>
            </a:r>
            <a:endParaRPr lang="fr-FR" altLang="fr-FR" sz="1985" b="1" dirty="0">
              <a:latin typeface="Times New Roman" panose="02020603050405020304" pitchFamily="18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604794" y="3025140"/>
            <a:ext cx="3560842" cy="1321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788" tIns="49018" rIns="99788" bIns="4901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647" b="1" dirty="0">
                <a:latin typeface="Times New Roman" panose="02020603050405020304" pitchFamily="18" charset="0"/>
              </a:rPr>
              <a:t>30 % </a:t>
            </a:r>
            <a:r>
              <a:rPr lang="fr-FR" altLang="fr-FR" sz="2647" b="1" dirty="0" err="1" smtClean="0">
                <a:latin typeface="Times New Roman" panose="02020603050405020304" pitchFamily="18" charset="0"/>
              </a:rPr>
              <a:t>thoracic</a:t>
            </a:r>
            <a:endParaRPr lang="fr-FR" altLang="fr-FR" sz="2647" b="1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647" b="1" dirty="0" smtClean="0">
                <a:latin typeface="Times New Roman" panose="02020603050405020304" pitchFamily="18" charset="0"/>
              </a:rPr>
              <a:t>Spinal </a:t>
            </a:r>
            <a:r>
              <a:rPr lang="fr-FR" altLang="fr-FR" sz="2647" b="1" dirty="0" err="1" smtClean="0">
                <a:latin typeface="Times New Roman" panose="02020603050405020304" pitchFamily="18" charset="0"/>
              </a:rPr>
              <a:t>cord</a:t>
            </a:r>
            <a:r>
              <a:rPr lang="fr-FR" altLang="fr-FR" sz="2647" b="1" dirty="0" smtClean="0">
                <a:latin typeface="Times New Roman" panose="02020603050405020304" pitchFamily="18" charset="0"/>
              </a:rPr>
              <a:t> compression</a:t>
            </a:r>
            <a:endParaRPr lang="fr-FR" altLang="fr-FR" sz="1985" b="1" dirty="0">
              <a:latin typeface="Times New Roman" panose="02020603050405020304" pitchFamily="18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142735" y="336126"/>
            <a:ext cx="4642750" cy="811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788" tIns="49018" rIns="99788" bIns="4901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647" b="1">
                <a:latin typeface="Times New Roman" panose="02020603050405020304" pitchFamily="18" charset="0"/>
              </a:rPr>
              <a:t>5 % cervical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985" b="1">
                <a:latin typeface="Times New Roman" panose="02020603050405020304" pitchFamily="18" charset="0"/>
              </a:rPr>
              <a:t>!!! Claude Bernard Horner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588034" y="6050280"/>
            <a:ext cx="3361267" cy="811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788" tIns="49018" rIns="99788" bIns="4901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647" b="1" dirty="0">
                <a:latin typeface="Times New Roman" panose="02020603050405020304" pitchFamily="18" charset="0"/>
              </a:rPr>
              <a:t>5 % </a:t>
            </a:r>
            <a:r>
              <a:rPr lang="fr-FR" altLang="fr-FR" sz="2647" b="1" dirty="0" err="1" smtClean="0">
                <a:latin typeface="Times New Roman" panose="02020603050405020304" pitchFamily="18" charset="0"/>
              </a:rPr>
              <a:t>pelvic</a:t>
            </a:r>
            <a:endParaRPr lang="fr-FR" altLang="fr-FR" sz="2647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985" b="1" dirty="0" smtClean="0">
                <a:latin typeface="Times New Roman" panose="02020603050405020304" pitchFamily="18" charset="0"/>
              </a:rPr>
              <a:t>Sphincter </a:t>
            </a:r>
            <a:r>
              <a:rPr lang="fr-FR" altLang="fr-FR" sz="1985" b="1" dirty="0" err="1" smtClean="0">
                <a:latin typeface="Times New Roman" panose="02020603050405020304" pitchFamily="18" charset="0"/>
              </a:rPr>
              <a:t>dysfunction</a:t>
            </a:r>
            <a:endParaRPr lang="fr-FR" altLang="fr-FR" sz="1985" b="1" dirty="0">
              <a:latin typeface="Times New Roman" panose="02020603050405020304" pitchFamily="18" charset="0"/>
            </a:endParaRPr>
          </a:p>
        </p:txBody>
      </p:sp>
      <p:grpSp>
        <p:nvGrpSpPr>
          <p:cNvPr id="13318" name="Group 10"/>
          <p:cNvGrpSpPr>
            <a:grpSpLocks/>
          </p:cNvGrpSpPr>
          <p:nvPr/>
        </p:nvGrpSpPr>
        <p:grpSpPr bwMode="auto">
          <a:xfrm>
            <a:off x="3915781" y="924349"/>
            <a:ext cx="3529330" cy="5209963"/>
            <a:chOff x="3305" y="636"/>
            <a:chExt cx="2464" cy="3260"/>
          </a:xfrm>
        </p:grpSpPr>
        <p:sp>
          <p:nvSpPr>
            <p:cNvPr id="13323" name="Rectangle 11"/>
            <p:cNvSpPr>
              <a:spLocks noChangeArrowheads="1"/>
            </p:cNvSpPr>
            <p:nvPr/>
          </p:nvSpPr>
          <p:spPr bwMode="auto">
            <a:xfrm>
              <a:off x="4432" y="839"/>
              <a:ext cx="136" cy="256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985"/>
            </a:p>
          </p:txBody>
        </p:sp>
        <p:sp>
          <p:nvSpPr>
            <p:cNvPr id="13324" name="Line 12"/>
            <p:cNvSpPr>
              <a:spLocks noChangeShapeType="1"/>
            </p:cNvSpPr>
            <p:nvPr/>
          </p:nvSpPr>
          <p:spPr bwMode="auto">
            <a:xfrm>
              <a:off x="3976" y="1067"/>
              <a:ext cx="52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647"/>
            </a:p>
          </p:txBody>
        </p:sp>
        <p:sp>
          <p:nvSpPr>
            <p:cNvPr id="13325" name="Line 13"/>
            <p:cNvSpPr>
              <a:spLocks noChangeShapeType="1"/>
            </p:cNvSpPr>
            <p:nvPr/>
          </p:nvSpPr>
          <p:spPr bwMode="auto">
            <a:xfrm flipH="1">
              <a:off x="4616" y="1115"/>
              <a:ext cx="440" cy="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647"/>
            </a:p>
          </p:txBody>
        </p:sp>
        <p:sp>
          <p:nvSpPr>
            <p:cNvPr id="13326" name="Arc 14"/>
            <p:cNvSpPr>
              <a:spLocks/>
            </p:cNvSpPr>
            <p:nvPr/>
          </p:nvSpPr>
          <p:spPr bwMode="auto">
            <a:xfrm>
              <a:off x="4547" y="1116"/>
              <a:ext cx="621" cy="1100"/>
            </a:xfrm>
            <a:custGeom>
              <a:avLst/>
              <a:gdLst>
                <a:gd name="T0" fmla="*/ 0 w 21635"/>
                <a:gd name="T1" fmla="*/ 0 h 21600"/>
                <a:gd name="T2" fmla="*/ 0 w 21635"/>
                <a:gd name="T3" fmla="*/ 0 h 21600"/>
                <a:gd name="T4" fmla="*/ 0 w 216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35" h="21600" fill="none" extrusionOk="0">
                  <a:moveTo>
                    <a:pt x="0" y="0"/>
                  </a:moveTo>
                  <a:cubicBezTo>
                    <a:pt x="11" y="0"/>
                    <a:pt x="23" y="-1"/>
                    <a:pt x="35" y="0"/>
                  </a:cubicBezTo>
                  <a:cubicBezTo>
                    <a:pt x="11964" y="0"/>
                    <a:pt x="21635" y="9670"/>
                    <a:pt x="21635" y="21600"/>
                  </a:cubicBezTo>
                </a:path>
                <a:path w="21635" h="21600" stroke="0" extrusionOk="0">
                  <a:moveTo>
                    <a:pt x="0" y="0"/>
                  </a:moveTo>
                  <a:cubicBezTo>
                    <a:pt x="11" y="0"/>
                    <a:pt x="23" y="-1"/>
                    <a:pt x="35" y="0"/>
                  </a:cubicBezTo>
                  <a:cubicBezTo>
                    <a:pt x="11964" y="0"/>
                    <a:pt x="21635" y="9670"/>
                    <a:pt x="21635" y="21600"/>
                  </a:cubicBezTo>
                  <a:lnTo>
                    <a:pt x="35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647"/>
            </a:p>
          </p:txBody>
        </p:sp>
        <p:sp>
          <p:nvSpPr>
            <p:cNvPr id="13327" name="Arc 15"/>
            <p:cNvSpPr>
              <a:spLocks/>
            </p:cNvSpPr>
            <p:nvPr/>
          </p:nvSpPr>
          <p:spPr bwMode="auto">
            <a:xfrm>
              <a:off x="4547" y="2124"/>
              <a:ext cx="621" cy="140"/>
            </a:xfrm>
            <a:custGeom>
              <a:avLst/>
              <a:gdLst>
                <a:gd name="T0" fmla="*/ 0 w 21635"/>
                <a:gd name="T1" fmla="*/ 0 h 21600"/>
                <a:gd name="T2" fmla="*/ 0 w 21635"/>
                <a:gd name="T3" fmla="*/ 0 h 21600"/>
                <a:gd name="T4" fmla="*/ 0 w 216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35" h="21600" fill="none" extrusionOk="0">
                  <a:moveTo>
                    <a:pt x="0" y="0"/>
                  </a:moveTo>
                  <a:cubicBezTo>
                    <a:pt x="11" y="0"/>
                    <a:pt x="23" y="-1"/>
                    <a:pt x="35" y="0"/>
                  </a:cubicBezTo>
                  <a:cubicBezTo>
                    <a:pt x="11964" y="0"/>
                    <a:pt x="21635" y="9670"/>
                    <a:pt x="21635" y="21600"/>
                  </a:cubicBezTo>
                </a:path>
                <a:path w="21635" h="21600" stroke="0" extrusionOk="0">
                  <a:moveTo>
                    <a:pt x="0" y="0"/>
                  </a:moveTo>
                  <a:cubicBezTo>
                    <a:pt x="11" y="0"/>
                    <a:pt x="23" y="-1"/>
                    <a:pt x="35" y="0"/>
                  </a:cubicBezTo>
                  <a:cubicBezTo>
                    <a:pt x="11964" y="0"/>
                    <a:pt x="21635" y="9670"/>
                    <a:pt x="21635" y="21600"/>
                  </a:cubicBezTo>
                  <a:lnTo>
                    <a:pt x="35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647"/>
            </a:p>
          </p:txBody>
        </p:sp>
        <p:sp>
          <p:nvSpPr>
            <p:cNvPr id="13328" name="Arc 16"/>
            <p:cNvSpPr>
              <a:spLocks/>
            </p:cNvSpPr>
            <p:nvPr/>
          </p:nvSpPr>
          <p:spPr bwMode="auto">
            <a:xfrm>
              <a:off x="4068" y="2940"/>
              <a:ext cx="452" cy="3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647"/>
            </a:p>
          </p:txBody>
        </p:sp>
        <p:sp>
          <p:nvSpPr>
            <p:cNvPr id="13329" name="Arc 17"/>
            <p:cNvSpPr>
              <a:spLocks/>
            </p:cNvSpPr>
            <p:nvPr/>
          </p:nvSpPr>
          <p:spPr bwMode="auto">
            <a:xfrm>
              <a:off x="4577" y="2988"/>
              <a:ext cx="404" cy="2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91"/>
                    <a:pt x="9638" y="29"/>
                    <a:pt x="21547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91"/>
                    <a:pt x="9638" y="29"/>
                    <a:pt x="21547" y="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647"/>
            </a:p>
          </p:txBody>
        </p:sp>
        <p:sp>
          <p:nvSpPr>
            <p:cNvPr id="13330" name="Arc 18"/>
            <p:cNvSpPr>
              <a:spLocks/>
            </p:cNvSpPr>
            <p:nvPr/>
          </p:nvSpPr>
          <p:spPr bwMode="auto">
            <a:xfrm>
              <a:off x="3761" y="2988"/>
              <a:ext cx="284" cy="86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700"/>
                    <a:pt x="9624" y="42"/>
                    <a:pt x="21524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700"/>
                    <a:pt x="9624" y="42"/>
                    <a:pt x="21524" y="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647"/>
            </a:p>
          </p:txBody>
        </p:sp>
        <p:sp>
          <p:nvSpPr>
            <p:cNvPr id="13331" name="Arc 19"/>
            <p:cNvSpPr>
              <a:spLocks/>
            </p:cNvSpPr>
            <p:nvPr/>
          </p:nvSpPr>
          <p:spPr bwMode="auto">
            <a:xfrm>
              <a:off x="4908" y="3036"/>
              <a:ext cx="285" cy="860"/>
            </a:xfrm>
            <a:custGeom>
              <a:avLst/>
              <a:gdLst>
                <a:gd name="T0" fmla="*/ 0 w 21676"/>
                <a:gd name="T1" fmla="*/ 0 h 21600"/>
                <a:gd name="T2" fmla="*/ 0 w 21676"/>
                <a:gd name="T3" fmla="*/ 0 h 21600"/>
                <a:gd name="T4" fmla="*/ 0 w 2167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76" h="21600" fill="none" extrusionOk="0">
                  <a:moveTo>
                    <a:pt x="0" y="0"/>
                  </a:moveTo>
                  <a:cubicBezTo>
                    <a:pt x="25" y="0"/>
                    <a:pt x="50" y="-1"/>
                    <a:pt x="76" y="0"/>
                  </a:cubicBezTo>
                  <a:cubicBezTo>
                    <a:pt x="12005" y="0"/>
                    <a:pt x="21676" y="9670"/>
                    <a:pt x="21676" y="21600"/>
                  </a:cubicBezTo>
                </a:path>
                <a:path w="21676" h="21600" stroke="0" extrusionOk="0">
                  <a:moveTo>
                    <a:pt x="0" y="0"/>
                  </a:moveTo>
                  <a:cubicBezTo>
                    <a:pt x="25" y="0"/>
                    <a:pt x="50" y="-1"/>
                    <a:pt x="76" y="0"/>
                  </a:cubicBezTo>
                  <a:cubicBezTo>
                    <a:pt x="12005" y="0"/>
                    <a:pt x="21676" y="9670"/>
                    <a:pt x="21676" y="21600"/>
                  </a:cubicBezTo>
                  <a:lnTo>
                    <a:pt x="76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647"/>
            </a:p>
          </p:txBody>
        </p:sp>
        <p:sp>
          <p:nvSpPr>
            <p:cNvPr id="13332" name="Arc 20"/>
            <p:cNvSpPr>
              <a:spLocks/>
            </p:cNvSpPr>
            <p:nvPr/>
          </p:nvSpPr>
          <p:spPr bwMode="auto">
            <a:xfrm>
              <a:off x="4097" y="3564"/>
              <a:ext cx="332" cy="3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96"/>
                    <a:pt x="9631" y="35"/>
                    <a:pt x="21535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96"/>
                    <a:pt x="9631" y="35"/>
                    <a:pt x="21535" y="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647"/>
            </a:p>
          </p:txBody>
        </p:sp>
        <p:sp>
          <p:nvSpPr>
            <p:cNvPr id="13333" name="Arc 21"/>
            <p:cNvSpPr>
              <a:spLocks/>
            </p:cNvSpPr>
            <p:nvPr/>
          </p:nvSpPr>
          <p:spPr bwMode="auto">
            <a:xfrm>
              <a:off x="4572" y="3564"/>
              <a:ext cx="333" cy="332"/>
            </a:xfrm>
            <a:custGeom>
              <a:avLst/>
              <a:gdLst>
                <a:gd name="T0" fmla="*/ 0 w 21665"/>
                <a:gd name="T1" fmla="*/ 0 h 21600"/>
                <a:gd name="T2" fmla="*/ 0 w 21665"/>
                <a:gd name="T3" fmla="*/ 0 h 21600"/>
                <a:gd name="T4" fmla="*/ 0 w 2166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65" h="21600" fill="none" extrusionOk="0">
                  <a:moveTo>
                    <a:pt x="0" y="0"/>
                  </a:moveTo>
                  <a:cubicBezTo>
                    <a:pt x="21" y="0"/>
                    <a:pt x="43" y="-1"/>
                    <a:pt x="65" y="0"/>
                  </a:cubicBezTo>
                  <a:cubicBezTo>
                    <a:pt x="11994" y="0"/>
                    <a:pt x="21665" y="9670"/>
                    <a:pt x="21665" y="21600"/>
                  </a:cubicBezTo>
                </a:path>
                <a:path w="21665" h="21600" stroke="0" extrusionOk="0">
                  <a:moveTo>
                    <a:pt x="0" y="0"/>
                  </a:moveTo>
                  <a:cubicBezTo>
                    <a:pt x="21" y="0"/>
                    <a:pt x="43" y="-1"/>
                    <a:pt x="65" y="0"/>
                  </a:cubicBezTo>
                  <a:cubicBezTo>
                    <a:pt x="11994" y="0"/>
                    <a:pt x="21665" y="9670"/>
                    <a:pt x="21665" y="21600"/>
                  </a:cubicBezTo>
                  <a:lnTo>
                    <a:pt x="65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647"/>
            </a:p>
          </p:txBody>
        </p:sp>
        <p:sp>
          <p:nvSpPr>
            <p:cNvPr id="13334" name="Freeform 22"/>
            <p:cNvSpPr>
              <a:spLocks/>
            </p:cNvSpPr>
            <p:nvPr/>
          </p:nvSpPr>
          <p:spPr bwMode="auto">
            <a:xfrm>
              <a:off x="4140" y="1351"/>
              <a:ext cx="385" cy="710"/>
            </a:xfrm>
            <a:custGeom>
              <a:avLst/>
              <a:gdLst>
                <a:gd name="T0" fmla="*/ 234 w 385"/>
                <a:gd name="T1" fmla="*/ 0 h 710"/>
                <a:gd name="T2" fmla="*/ 192 w 385"/>
                <a:gd name="T3" fmla="*/ 34 h 710"/>
                <a:gd name="T4" fmla="*/ 144 w 385"/>
                <a:gd name="T5" fmla="*/ 46 h 710"/>
                <a:gd name="T6" fmla="*/ 112 w 385"/>
                <a:gd name="T7" fmla="*/ 80 h 710"/>
                <a:gd name="T8" fmla="*/ 80 w 385"/>
                <a:gd name="T9" fmla="*/ 114 h 710"/>
                <a:gd name="T10" fmla="*/ 64 w 385"/>
                <a:gd name="T11" fmla="*/ 149 h 710"/>
                <a:gd name="T12" fmla="*/ 48 w 385"/>
                <a:gd name="T13" fmla="*/ 183 h 710"/>
                <a:gd name="T14" fmla="*/ 32 w 385"/>
                <a:gd name="T15" fmla="*/ 217 h 710"/>
                <a:gd name="T16" fmla="*/ 17 w 385"/>
                <a:gd name="T17" fmla="*/ 251 h 710"/>
                <a:gd name="T18" fmla="*/ 17 w 385"/>
                <a:gd name="T19" fmla="*/ 286 h 710"/>
                <a:gd name="T20" fmla="*/ 0 w 385"/>
                <a:gd name="T21" fmla="*/ 320 h 710"/>
                <a:gd name="T22" fmla="*/ 0 w 385"/>
                <a:gd name="T23" fmla="*/ 354 h 710"/>
                <a:gd name="T24" fmla="*/ 0 w 385"/>
                <a:gd name="T25" fmla="*/ 389 h 710"/>
                <a:gd name="T26" fmla="*/ 0 w 385"/>
                <a:gd name="T27" fmla="*/ 423 h 710"/>
                <a:gd name="T28" fmla="*/ 0 w 385"/>
                <a:gd name="T29" fmla="*/ 457 h 710"/>
                <a:gd name="T30" fmla="*/ 0 w 385"/>
                <a:gd name="T31" fmla="*/ 491 h 710"/>
                <a:gd name="T32" fmla="*/ 0 w 385"/>
                <a:gd name="T33" fmla="*/ 526 h 710"/>
                <a:gd name="T34" fmla="*/ 17 w 385"/>
                <a:gd name="T35" fmla="*/ 560 h 710"/>
                <a:gd name="T36" fmla="*/ 48 w 385"/>
                <a:gd name="T37" fmla="*/ 594 h 710"/>
                <a:gd name="T38" fmla="*/ 64 w 385"/>
                <a:gd name="T39" fmla="*/ 629 h 710"/>
                <a:gd name="T40" fmla="*/ 112 w 385"/>
                <a:gd name="T41" fmla="*/ 663 h 710"/>
                <a:gd name="T42" fmla="*/ 160 w 385"/>
                <a:gd name="T43" fmla="*/ 686 h 710"/>
                <a:gd name="T44" fmla="*/ 209 w 385"/>
                <a:gd name="T45" fmla="*/ 709 h 710"/>
                <a:gd name="T46" fmla="*/ 241 w 385"/>
                <a:gd name="T47" fmla="*/ 674 h 710"/>
                <a:gd name="T48" fmla="*/ 241 w 385"/>
                <a:gd name="T49" fmla="*/ 640 h 710"/>
                <a:gd name="T50" fmla="*/ 241 w 385"/>
                <a:gd name="T51" fmla="*/ 606 h 710"/>
                <a:gd name="T52" fmla="*/ 241 w 385"/>
                <a:gd name="T53" fmla="*/ 571 h 710"/>
                <a:gd name="T54" fmla="*/ 256 w 385"/>
                <a:gd name="T55" fmla="*/ 537 h 710"/>
                <a:gd name="T56" fmla="*/ 272 w 385"/>
                <a:gd name="T57" fmla="*/ 503 h 710"/>
                <a:gd name="T58" fmla="*/ 289 w 385"/>
                <a:gd name="T59" fmla="*/ 469 h 710"/>
                <a:gd name="T60" fmla="*/ 289 w 385"/>
                <a:gd name="T61" fmla="*/ 434 h 710"/>
                <a:gd name="T62" fmla="*/ 289 w 385"/>
                <a:gd name="T63" fmla="*/ 400 h 710"/>
                <a:gd name="T64" fmla="*/ 289 w 385"/>
                <a:gd name="T65" fmla="*/ 366 h 710"/>
                <a:gd name="T66" fmla="*/ 272 w 385"/>
                <a:gd name="T67" fmla="*/ 331 h 710"/>
                <a:gd name="T68" fmla="*/ 256 w 385"/>
                <a:gd name="T69" fmla="*/ 297 h 710"/>
                <a:gd name="T70" fmla="*/ 256 w 385"/>
                <a:gd name="T71" fmla="*/ 263 h 710"/>
                <a:gd name="T72" fmla="*/ 256 w 385"/>
                <a:gd name="T73" fmla="*/ 229 h 710"/>
                <a:gd name="T74" fmla="*/ 304 w 385"/>
                <a:gd name="T75" fmla="*/ 229 h 710"/>
                <a:gd name="T76" fmla="*/ 353 w 385"/>
                <a:gd name="T77" fmla="*/ 217 h 710"/>
                <a:gd name="T78" fmla="*/ 384 w 385"/>
                <a:gd name="T79" fmla="*/ 183 h 710"/>
                <a:gd name="T80" fmla="*/ 369 w 385"/>
                <a:gd name="T81" fmla="*/ 149 h 710"/>
                <a:gd name="T82" fmla="*/ 321 w 385"/>
                <a:gd name="T83" fmla="*/ 137 h 710"/>
                <a:gd name="T84" fmla="*/ 272 w 385"/>
                <a:gd name="T85" fmla="*/ 114 h 710"/>
                <a:gd name="T86" fmla="*/ 256 w 385"/>
                <a:gd name="T87" fmla="*/ 80 h 710"/>
                <a:gd name="T88" fmla="*/ 256 w 385"/>
                <a:gd name="T89" fmla="*/ 46 h 710"/>
                <a:gd name="T90" fmla="*/ 256 w 385"/>
                <a:gd name="T91" fmla="*/ 0 h 710"/>
                <a:gd name="T92" fmla="*/ 234 w 385"/>
                <a:gd name="T93" fmla="*/ 0 h 7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85" h="710">
                  <a:moveTo>
                    <a:pt x="234" y="0"/>
                  </a:moveTo>
                  <a:lnTo>
                    <a:pt x="192" y="34"/>
                  </a:lnTo>
                  <a:lnTo>
                    <a:pt x="144" y="46"/>
                  </a:lnTo>
                  <a:lnTo>
                    <a:pt x="112" y="80"/>
                  </a:lnTo>
                  <a:lnTo>
                    <a:pt x="80" y="114"/>
                  </a:lnTo>
                  <a:lnTo>
                    <a:pt x="64" y="149"/>
                  </a:lnTo>
                  <a:lnTo>
                    <a:pt x="48" y="183"/>
                  </a:lnTo>
                  <a:lnTo>
                    <a:pt x="32" y="217"/>
                  </a:lnTo>
                  <a:lnTo>
                    <a:pt x="17" y="251"/>
                  </a:lnTo>
                  <a:lnTo>
                    <a:pt x="17" y="286"/>
                  </a:lnTo>
                  <a:lnTo>
                    <a:pt x="0" y="320"/>
                  </a:lnTo>
                  <a:lnTo>
                    <a:pt x="0" y="354"/>
                  </a:lnTo>
                  <a:lnTo>
                    <a:pt x="0" y="389"/>
                  </a:lnTo>
                  <a:lnTo>
                    <a:pt x="0" y="423"/>
                  </a:lnTo>
                  <a:lnTo>
                    <a:pt x="0" y="457"/>
                  </a:lnTo>
                  <a:lnTo>
                    <a:pt x="0" y="491"/>
                  </a:lnTo>
                  <a:lnTo>
                    <a:pt x="0" y="526"/>
                  </a:lnTo>
                  <a:lnTo>
                    <a:pt x="17" y="560"/>
                  </a:lnTo>
                  <a:lnTo>
                    <a:pt x="48" y="594"/>
                  </a:lnTo>
                  <a:lnTo>
                    <a:pt x="64" y="629"/>
                  </a:lnTo>
                  <a:lnTo>
                    <a:pt x="112" y="663"/>
                  </a:lnTo>
                  <a:lnTo>
                    <a:pt x="160" y="686"/>
                  </a:lnTo>
                  <a:lnTo>
                    <a:pt x="209" y="709"/>
                  </a:lnTo>
                  <a:lnTo>
                    <a:pt x="241" y="674"/>
                  </a:lnTo>
                  <a:lnTo>
                    <a:pt x="241" y="640"/>
                  </a:lnTo>
                  <a:lnTo>
                    <a:pt x="241" y="606"/>
                  </a:lnTo>
                  <a:lnTo>
                    <a:pt x="241" y="571"/>
                  </a:lnTo>
                  <a:lnTo>
                    <a:pt x="256" y="537"/>
                  </a:lnTo>
                  <a:lnTo>
                    <a:pt x="272" y="503"/>
                  </a:lnTo>
                  <a:lnTo>
                    <a:pt x="289" y="469"/>
                  </a:lnTo>
                  <a:lnTo>
                    <a:pt x="289" y="434"/>
                  </a:lnTo>
                  <a:lnTo>
                    <a:pt x="289" y="400"/>
                  </a:lnTo>
                  <a:lnTo>
                    <a:pt x="289" y="366"/>
                  </a:lnTo>
                  <a:lnTo>
                    <a:pt x="272" y="331"/>
                  </a:lnTo>
                  <a:lnTo>
                    <a:pt x="256" y="297"/>
                  </a:lnTo>
                  <a:lnTo>
                    <a:pt x="256" y="263"/>
                  </a:lnTo>
                  <a:lnTo>
                    <a:pt x="256" y="229"/>
                  </a:lnTo>
                  <a:lnTo>
                    <a:pt x="304" y="229"/>
                  </a:lnTo>
                  <a:lnTo>
                    <a:pt x="353" y="217"/>
                  </a:lnTo>
                  <a:lnTo>
                    <a:pt x="384" y="183"/>
                  </a:lnTo>
                  <a:lnTo>
                    <a:pt x="369" y="149"/>
                  </a:lnTo>
                  <a:lnTo>
                    <a:pt x="321" y="137"/>
                  </a:lnTo>
                  <a:lnTo>
                    <a:pt x="272" y="114"/>
                  </a:lnTo>
                  <a:lnTo>
                    <a:pt x="256" y="80"/>
                  </a:lnTo>
                  <a:lnTo>
                    <a:pt x="256" y="46"/>
                  </a:lnTo>
                  <a:lnTo>
                    <a:pt x="256" y="0"/>
                  </a:lnTo>
                  <a:lnTo>
                    <a:pt x="234" y="0"/>
                  </a:lnTo>
                </a:path>
              </a:pathLst>
            </a:custGeom>
            <a:solidFill>
              <a:srgbClr val="E40000"/>
            </a:solidFill>
            <a:ln w="12700" cap="rnd" cmpd="sng">
              <a:solidFill>
                <a:srgbClr val="00279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647"/>
            </a:p>
          </p:txBody>
        </p:sp>
        <p:sp>
          <p:nvSpPr>
            <p:cNvPr id="13335" name="Arc 23"/>
            <p:cNvSpPr>
              <a:spLocks/>
            </p:cNvSpPr>
            <p:nvPr/>
          </p:nvSpPr>
          <p:spPr bwMode="auto">
            <a:xfrm>
              <a:off x="3881" y="1116"/>
              <a:ext cx="476" cy="11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88"/>
                    <a:pt x="9643" y="24"/>
                    <a:pt x="21555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88"/>
                    <a:pt x="9643" y="24"/>
                    <a:pt x="21555" y="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647"/>
            </a:p>
          </p:txBody>
        </p:sp>
        <p:sp>
          <p:nvSpPr>
            <p:cNvPr id="13336" name="Arc 24"/>
            <p:cNvSpPr>
              <a:spLocks/>
            </p:cNvSpPr>
            <p:nvPr/>
          </p:nvSpPr>
          <p:spPr bwMode="auto">
            <a:xfrm>
              <a:off x="3881" y="2124"/>
              <a:ext cx="620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84"/>
                    <a:pt x="9649" y="19"/>
                    <a:pt x="21565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84"/>
                    <a:pt x="9649" y="19"/>
                    <a:pt x="21565" y="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647"/>
            </a:p>
          </p:txBody>
        </p:sp>
        <p:sp>
          <p:nvSpPr>
            <p:cNvPr id="13337" name="Arc 25"/>
            <p:cNvSpPr>
              <a:spLocks/>
            </p:cNvSpPr>
            <p:nvPr/>
          </p:nvSpPr>
          <p:spPr bwMode="auto">
            <a:xfrm>
              <a:off x="3876" y="2268"/>
              <a:ext cx="164" cy="6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647"/>
            </a:p>
          </p:txBody>
        </p:sp>
        <p:sp>
          <p:nvSpPr>
            <p:cNvPr id="13338" name="Arc 26"/>
            <p:cNvSpPr>
              <a:spLocks/>
            </p:cNvSpPr>
            <p:nvPr/>
          </p:nvSpPr>
          <p:spPr bwMode="auto">
            <a:xfrm>
              <a:off x="4985" y="2316"/>
              <a:ext cx="140" cy="572"/>
            </a:xfrm>
            <a:custGeom>
              <a:avLst/>
              <a:gdLst>
                <a:gd name="T0" fmla="*/ 0 w 21600"/>
                <a:gd name="T1" fmla="*/ 0 h 21599"/>
                <a:gd name="T2" fmla="*/ 0 w 21600"/>
                <a:gd name="T3" fmla="*/ 0 h 21599"/>
                <a:gd name="T4" fmla="*/ 0 w 21600"/>
                <a:gd name="T5" fmla="*/ 0 h 215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99" fill="none" extrusionOk="0">
                  <a:moveTo>
                    <a:pt x="0" y="21599"/>
                  </a:moveTo>
                  <a:cubicBezTo>
                    <a:pt x="0" y="9729"/>
                    <a:pt x="9577" y="84"/>
                    <a:pt x="21445" y="-1"/>
                  </a:cubicBezTo>
                </a:path>
                <a:path w="21600" h="21599" stroke="0" extrusionOk="0">
                  <a:moveTo>
                    <a:pt x="0" y="21599"/>
                  </a:moveTo>
                  <a:cubicBezTo>
                    <a:pt x="0" y="9729"/>
                    <a:pt x="9577" y="84"/>
                    <a:pt x="21445" y="-1"/>
                  </a:cubicBez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647"/>
            </a:p>
          </p:txBody>
        </p:sp>
        <p:sp>
          <p:nvSpPr>
            <p:cNvPr id="13339" name="Arc 27"/>
            <p:cNvSpPr>
              <a:spLocks/>
            </p:cNvSpPr>
            <p:nvPr/>
          </p:nvSpPr>
          <p:spPr bwMode="auto">
            <a:xfrm>
              <a:off x="3305" y="1068"/>
              <a:ext cx="980" cy="6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79"/>
                    <a:pt x="9657" y="12"/>
                    <a:pt x="21578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9"/>
                    <a:pt x="9657" y="12"/>
                    <a:pt x="21578" y="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647"/>
            </a:p>
          </p:txBody>
        </p:sp>
        <p:sp>
          <p:nvSpPr>
            <p:cNvPr id="13340" name="Arc 28"/>
            <p:cNvSpPr>
              <a:spLocks/>
            </p:cNvSpPr>
            <p:nvPr/>
          </p:nvSpPr>
          <p:spPr bwMode="auto">
            <a:xfrm>
              <a:off x="4524" y="1116"/>
              <a:ext cx="1245" cy="668"/>
            </a:xfrm>
            <a:custGeom>
              <a:avLst/>
              <a:gdLst>
                <a:gd name="T0" fmla="*/ 0 w 21617"/>
                <a:gd name="T1" fmla="*/ 0 h 21600"/>
                <a:gd name="T2" fmla="*/ 0 w 21617"/>
                <a:gd name="T3" fmla="*/ 0 h 21600"/>
                <a:gd name="T4" fmla="*/ 0 w 2161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17" h="21600" fill="none" extrusionOk="0">
                  <a:moveTo>
                    <a:pt x="0" y="0"/>
                  </a:moveTo>
                  <a:cubicBezTo>
                    <a:pt x="5" y="0"/>
                    <a:pt x="11" y="-1"/>
                    <a:pt x="17" y="0"/>
                  </a:cubicBezTo>
                  <a:cubicBezTo>
                    <a:pt x="11946" y="0"/>
                    <a:pt x="21617" y="9670"/>
                    <a:pt x="21617" y="21600"/>
                  </a:cubicBezTo>
                </a:path>
                <a:path w="21617" h="21600" stroke="0" extrusionOk="0">
                  <a:moveTo>
                    <a:pt x="0" y="0"/>
                  </a:moveTo>
                  <a:cubicBezTo>
                    <a:pt x="5" y="0"/>
                    <a:pt x="11" y="-1"/>
                    <a:pt x="17" y="0"/>
                  </a:cubicBezTo>
                  <a:cubicBezTo>
                    <a:pt x="11946" y="0"/>
                    <a:pt x="21617" y="9670"/>
                    <a:pt x="21617" y="21600"/>
                  </a:cubicBezTo>
                  <a:lnTo>
                    <a:pt x="17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647"/>
            </a:p>
          </p:txBody>
        </p:sp>
        <p:sp>
          <p:nvSpPr>
            <p:cNvPr id="13341" name="Arc 29"/>
            <p:cNvSpPr>
              <a:spLocks/>
            </p:cNvSpPr>
            <p:nvPr/>
          </p:nvSpPr>
          <p:spPr bwMode="auto">
            <a:xfrm>
              <a:off x="3569" y="1308"/>
              <a:ext cx="428" cy="4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90"/>
                    <a:pt x="9640" y="27"/>
                    <a:pt x="21550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90"/>
                    <a:pt x="9640" y="27"/>
                    <a:pt x="21550" y="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647"/>
            </a:p>
          </p:txBody>
        </p:sp>
        <p:sp>
          <p:nvSpPr>
            <p:cNvPr id="13342" name="Arc 30"/>
            <p:cNvSpPr>
              <a:spLocks/>
            </p:cNvSpPr>
            <p:nvPr/>
          </p:nvSpPr>
          <p:spPr bwMode="auto">
            <a:xfrm>
              <a:off x="4955" y="1356"/>
              <a:ext cx="573" cy="428"/>
            </a:xfrm>
            <a:custGeom>
              <a:avLst/>
              <a:gdLst>
                <a:gd name="T0" fmla="*/ 0 w 21638"/>
                <a:gd name="T1" fmla="*/ 0 h 21600"/>
                <a:gd name="T2" fmla="*/ 0 w 21638"/>
                <a:gd name="T3" fmla="*/ 0 h 21600"/>
                <a:gd name="T4" fmla="*/ 0 w 2163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38" h="21600" fill="none" extrusionOk="0">
                  <a:moveTo>
                    <a:pt x="0" y="0"/>
                  </a:moveTo>
                  <a:cubicBezTo>
                    <a:pt x="12" y="0"/>
                    <a:pt x="25" y="-1"/>
                    <a:pt x="38" y="0"/>
                  </a:cubicBezTo>
                  <a:cubicBezTo>
                    <a:pt x="11967" y="0"/>
                    <a:pt x="21638" y="9670"/>
                    <a:pt x="21638" y="21600"/>
                  </a:cubicBezTo>
                </a:path>
                <a:path w="21638" h="21600" stroke="0" extrusionOk="0">
                  <a:moveTo>
                    <a:pt x="0" y="0"/>
                  </a:moveTo>
                  <a:cubicBezTo>
                    <a:pt x="12" y="0"/>
                    <a:pt x="25" y="-1"/>
                    <a:pt x="38" y="0"/>
                  </a:cubicBezTo>
                  <a:cubicBezTo>
                    <a:pt x="11967" y="0"/>
                    <a:pt x="21638" y="9670"/>
                    <a:pt x="21638" y="21600"/>
                  </a:cubicBezTo>
                  <a:lnTo>
                    <a:pt x="38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647"/>
            </a:p>
          </p:txBody>
        </p:sp>
        <p:sp>
          <p:nvSpPr>
            <p:cNvPr id="13343" name="Freeform 31"/>
            <p:cNvSpPr>
              <a:spLocks/>
            </p:cNvSpPr>
            <p:nvPr/>
          </p:nvSpPr>
          <p:spPr bwMode="auto">
            <a:xfrm>
              <a:off x="4249" y="1180"/>
              <a:ext cx="903" cy="983"/>
            </a:xfrm>
            <a:custGeom>
              <a:avLst/>
              <a:gdLst>
                <a:gd name="T0" fmla="*/ 171 w 903"/>
                <a:gd name="T1" fmla="*/ 217 h 983"/>
                <a:gd name="T2" fmla="*/ 160 w 903"/>
                <a:gd name="T3" fmla="*/ 285 h 983"/>
                <a:gd name="T4" fmla="*/ 148 w 903"/>
                <a:gd name="T5" fmla="*/ 354 h 983"/>
                <a:gd name="T6" fmla="*/ 125 w 903"/>
                <a:gd name="T7" fmla="*/ 422 h 983"/>
                <a:gd name="T8" fmla="*/ 102 w 903"/>
                <a:gd name="T9" fmla="*/ 491 h 983"/>
                <a:gd name="T10" fmla="*/ 68 w 903"/>
                <a:gd name="T11" fmla="*/ 560 h 983"/>
                <a:gd name="T12" fmla="*/ 34 w 903"/>
                <a:gd name="T13" fmla="*/ 628 h 983"/>
                <a:gd name="T14" fmla="*/ 11 w 903"/>
                <a:gd name="T15" fmla="*/ 697 h 983"/>
                <a:gd name="T16" fmla="*/ 0 w 903"/>
                <a:gd name="T17" fmla="*/ 765 h 983"/>
                <a:gd name="T18" fmla="*/ 45 w 903"/>
                <a:gd name="T19" fmla="*/ 834 h 983"/>
                <a:gd name="T20" fmla="*/ 102 w 903"/>
                <a:gd name="T21" fmla="*/ 891 h 983"/>
                <a:gd name="T22" fmla="*/ 171 w 903"/>
                <a:gd name="T23" fmla="*/ 925 h 983"/>
                <a:gd name="T24" fmla="*/ 240 w 903"/>
                <a:gd name="T25" fmla="*/ 937 h 983"/>
                <a:gd name="T26" fmla="*/ 308 w 903"/>
                <a:gd name="T27" fmla="*/ 948 h 983"/>
                <a:gd name="T28" fmla="*/ 377 w 903"/>
                <a:gd name="T29" fmla="*/ 960 h 983"/>
                <a:gd name="T30" fmla="*/ 445 w 903"/>
                <a:gd name="T31" fmla="*/ 937 h 983"/>
                <a:gd name="T32" fmla="*/ 514 w 903"/>
                <a:gd name="T33" fmla="*/ 937 h 983"/>
                <a:gd name="T34" fmla="*/ 594 w 903"/>
                <a:gd name="T35" fmla="*/ 937 h 983"/>
                <a:gd name="T36" fmla="*/ 662 w 903"/>
                <a:gd name="T37" fmla="*/ 948 h 983"/>
                <a:gd name="T38" fmla="*/ 731 w 903"/>
                <a:gd name="T39" fmla="*/ 971 h 983"/>
                <a:gd name="T40" fmla="*/ 822 w 903"/>
                <a:gd name="T41" fmla="*/ 982 h 983"/>
                <a:gd name="T42" fmla="*/ 891 w 903"/>
                <a:gd name="T43" fmla="*/ 960 h 983"/>
                <a:gd name="T44" fmla="*/ 902 w 903"/>
                <a:gd name="T45" fmla="*/ 891 h 983"/>
                <a:gd name="T46" fmla="*/ 891 w 903"/>
                <a:gd name="T47" fmla="*/ 822 h 983"/>
                <a:gd name="T48" fmla="*/ 880 w 903"/>
                <a:gd name="T49" fmla="*/ 754 h 983"/>
                <a:gd name="T50" fmla="*/ 811 w 903"/>
                <a:gd name="T51" fmla="*/ 697 h 983"/>
                <a:gd name="T52" fmla="*/ 742 w 903"/>
                <a:gd name="T53" fmla="*/ 640 h 983"/>
                <a:gd name="T54" fmla="*/ 662 w 903"/>
                <a:gd name="T55" fmla="*/ 594 h 983"/>
                <a:gd name="T56" fmla="*/ 594 w 903"/>
                <a:gd name="T57" fmla="*/ 560 h 983"/>
                <a:gd name="T58" fmla="*/ 525 w 903"/>
                <a:gd name="T59" fmla="*/ 525 h 983"/>
                <a:gd name="T60" fmla="*/ 468 w 903"/>
                <a:gd name="T61" fmla="*/ 468 h 983"/>
                <a:gd name="T62" fmla="*/ 445 w 903"/>
                <a:gd name="T63" fmla="*/ 400 h 983"/>
                <a:gd name="T64" fmla="*/ 445 w 903"/>
                <a:gd name="T65" fmla="*/ 331 h 983"/>
                <a:gd name="T66" fmla="*/ 445 w 903"/>
                <a:gd name="T67" fmla="*/ 262 h 983"/>
                <a:gd name="T68" fmla="*/ 411 w 903"/>
                <a:gd name="T69" fmla="*/ 194 h 983"/>
                <a:gd name="T70" fmla="*/ 354 w 903"/>
                <a:gd name="T71" fmla="*/ 148 h 983"/>
                <a:gd name="T72" fmla="*/ 331 w 903"/>
                <a:gd name="T73" fmla="*/ 80 h 983"/>
                <a:gd name="T74" fmla="*/ 285 w 903"/>
                <a:gd name="T75" fmla="*/ 11 h 983"/>
                <a:gd name="T76" fmla="*/ 217 w 903"/>
                <a:gd name="T77" fmla="*/ 0 h 983"/>
                <a:gd name="T78" fmla="*/ 182 w 903"/>
                <a:gd name="T79" fmla="*/ 68 h 983"/>
                <a:gd name="T80" fmla="*/ 171 w 903"/>
                <a:gd name="T81" fmla="*/ 137 h 9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03" h="983">
                  <a:moveTo>
                    <a:pt x="155" y="171"/>
                  </a:moveTo>
                  <a:lnTo>
                    <a:pt x="171" y="217"/>
                  </a:lnTo>
                  <a:lnTo>
                    <a:pt x="160" y="251"/>
                  </a:lnTo>
                  <a:lnTo>
                    <a:pt x="160" y="285"/>
                  </a:lnTo>
                  <a:lnTo>
                    <a:pt x="148" y="320"/>
                  </a:lnTo>
                  <a:lnTo>
                    <a:pt x="148" y="354"/>
                  </a:lnTo>
                  <a:lnTo>
                    <a:pt x="137" y="388"/>
                  </a:lnTo>
                  <a:lnTo>
                    <a:pt x="125" y="422"/>
                  </a:lnTo>
                  <a:lnTo>
                    <a:pt x="114" y="457"/>
                  </a:lnTo>
                  <a:lnTo>
                    <a:pt x="102" y="491"/>
                  </a:lnTo>
                  <a:lnTo>
                    <a:pt x="91" y="525"/>
                  </a:lnTo>
                  <a:lnTo>
                    <a:pt x="68" y="560"/>
                  </a:lnTo>
                  <a:lnTo>
                    <a:pt x="57" y="594"/>
                  </a:lnTo>
                  <a:lnTo>
                    <a:pt x="34" y="628"/>
                  </a:lnTo>
                  <a:lnTo>
                    <a:pt x="22" y="662"/>
                  </a:lnTo>
                  <a:lnTo>
                    <a:pt x="11" y="697"/>
                  </a:lnTo>
                  <a:lnTo>
                    <a:pt x="0" y="731"/>
                  </a:lnTo>
                  <a:lnTo>
                    <a:pt x="0" y="765"/>
                  </a:lnTo>
                  <a:lnTo>
                    <a:pt x="11" y="800"/>
                  </a:lnTo>
                  <a:lnTo>
                    <a:pt x="45" y="834"/>
                  </a:lnTo>
                  <a:lnTo>
                    <a:pt x="68" y="868"/>
                  </a:lnTo>
                  <a:lnTo>
                    <a:pt x="102" y="891"/>
                  </a:lnTo>
                  <a:lnTo>
                    <a:pt x="137" y="914"/>
                  </a:lnTo>
                  <a:lnTo>
                    <a:pt x="171" y="925"/>
                  </a:lnTo>
                  <a:lnTo>
                    <a:pt x="205" y="925"/>
                  </a:lnTo>
                  <a:lnTo>
                    <a:pt x="240" y="937"/>
                  </a:lnTo>
                  <a:lnTo>
                    <a:pt x="274" y="948"/>
                  </a:lnTo>
                  <a:lnTo>
                    <a:pt x="308" y="948"/>
                  </a:lnTo>
                  <a:lnTo>
                    <a:pt x="342" y="960"/>
                  </a:lnTo>
                  <a:lnTo>
                    <a:pt x="377" y="960"/>
                  </a:lnTo>
                  <a:lnTo>
                    <a:pt x="411" y="948"/>
                  </a:lnTo>
                  <a:lnTo>
                    <a:pt x="445" y="937"/>
                  </a:lnTo>
                  <a:lnTo>
                    <a:pt x="480" y="937"/>
                  </a:lnTo>
                  <a:lnTo>
                    <a:pt x="514" y="937"/>
                  </a:lnTo>
                  <a:lnTo>
                    <a:pt x="560" y="937"/>
                  </a:lnTo>
                  <a:lnTo>
                    <a:pt x="594" y="937"/>
                  </a:lnTo>
                  <a:lnTo>
                    <a:pt x="628" y="948"/>
                  </a:lnTo>
                  <a:lnTo>
                    <a:pt x="662" y="948"/>
                  </a:lnTo>
                  <a:lnTo>
                    <a:pt x="697" y="960"/>
                  </a:lnTo>
                  <a:lnTo>
                    <a:pt x="731" y="971"/>
                  </a:lnTo>
                  <a:lnTo>
                    <a:pt x="777" y="982"/>
                  </a:lnTo>
                  <a:lnTo>
                    <a:pt x="822" y="982"/>
                  </a:lnTo>
                  <a:lnTo>
                    <a:pt x="857" y="971"/>
                  </a:lnTo>
                  <a:lnTo>
                    <a:pt x="891" y="960"/>
                  </a:lnTo>
                  <a:lnTo>
                    <a:pt x="902" y="925"/>
                  </a:lnTo>
                  <a:lnTo>
                    <a:pt x="902" y="891"/>
                  </a:lnTo>
                  <a:lnTo>
                    <a:pt x="902" y="857"/>
                  </a:lnTo>
                  <a:lnTo>
                    <a:pt x="891" y="822"/>
                  </a:lnTo>
                  <a:lnTo>
                    <a:pt x="891" y="788"/>
                  </a:lnTo>
                  <a:lnTo>
                    <a:pt x="880" y="754"/>
                  </a:lnTo>
                  <a:lnTo>
                    <a:pt x="845" y="731"/>
                  </a:lnTo>
                  <a:lnTo>
                    <a:pt x="811" y="697"/>
                  </a:lnTo>
                  <a:lnTo>
                    <a:pt x="777" y="674"/>
                  </a:lnTo>
                  <a:lnTo>
                    <a:pt x="742" y="640"/>
                  </a:lnTo>
                  <a:lnTo>
                    <a:pt x="708" y="628"/>
                  </a:lnTo>
                  <a:lnTo>
                    <a:pt x="662" y="594"/>
                  </a:lnTo>
                  <a:lnTo>
                    <a:pt x="628" y="582"/>
                  </a:lnTo>
                  <a:lnTo>
                    <a:pt x="594" y="560"/>
                  </a:lnTo>
                  <a:lnTo>
                    <a:pt x="560" y="548"/>
                  </a:lnTo>
                  <a:lnTo>
                    <a:pt x="525" y="525"/>
                  </a:lnTo>
                  <a:lnTo>
                    <a:pt x="491" y="502"/>
                  </a:lnTo>
                  <a:lnTo>
                    <a:pt x="468" y="468"/>
                  </a:lnTo>
                  <a:lnTo>
                    <a:pt x="457" y="434"/>
                  </a:lnTo>
                  <a:lnTo>
                    <a:pt x="445" y="400"/>
                  </a:lnTo>
                  <a:lnTo>
                    <a:pt x="445" y="365"/>
                  </a:lnTo>
                  <a:lnTo>
                    <a:pt x="445" y="331"/>
                  </a:lnTo>
                  <a:lnTo>
                    <a:pt x="445" y="297"/>
                  </a:lnTo>
                  <a:lnTo>
                    <a:pt x="445" y="262"/>
                  </a:lnTo>
                  <a:lnTo>
                    <a:pt x="434" y="228"/>
                  </a:lnTo>
                  <a:lnTo>
                    <a:pt x="411" y="194"/>
                  </a:lnTo>
                  <a:lnTo>
                    <a:pt x="377" y="182"/>
                  </a:lnTo>
                  <a:lnTo>
                    <a:pt x="354" y="148"/>
                  </a:lnTo>
                  <a:lnTo>
                    <a:pt x="342" y="114"/>
                  </a:lnTo>
                  <a:lnTo>
                    <a:pt x="331" y="80"/>
                  </a:lnTo>
                  <a:lnTo>
                    <a:pt x="320" y="45"/>
                  </a:lnTo>
                  <a:lnTo>
                    <a:pt x="285" y="11"/>
                  </a:lnTo>
                  <a:lnTo>
                    <a:pt x="251" y="0"/>
                  </a:lnTo>
                  <a:lnTo>
                    <a:pt x="217" y="0"/>
                  </a:lnTo>
                  <a:lnTo>
                    <a:pt x="205" y="34"/>
                  </a:lnTo>
                  <a:lnTo>
                    <a:pt x="182" y="68"/>
                  </a:lnTo>
                  <a:lnTo>
                    <a:pt x="171" y="102"/>
                  </a:lnTo>
                  <a:lnTo>
                    <a:pt x="171" y="137"/>
                  </a:lnTo>
                  <a:lnTo>
                    <a:pt x="155" y="171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2647"/>
            </a:p>
          </p:txBody>
        </p:sp>
        <p:sp>
          <p:nvSpPr>
            <p:cNvPr id="13344" name="Oval 32"/>
            <p:cNvSpPr>
              <a:spLocks noChangeArrowheads="1"/>
            </p:cNvSpPr>
            <p:nvPr/>
          </p:nvSpPr>
          <p:spPr bwMode="auto">
            <a:xfrm>
              <a:off x="4096" y="2171"/>
              <a:ext cx="808" cy="568"/>
            </a:xfrm>
            <a:prstGeom prst="ellipse">
              <a:avLst/>
            </a:prstGeom>
            <a:solidFill>
              <a:srgbClr val="E40000"/>
            </a:solidFill>
            <a:ln w="12700">
              <a:solidFill>
                <a:srgbClr val="00279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985"/>
            </a:p>
          </p:txBody>
        </p:sp>
        <p:sp>
          <p:nvSpPr>
            <p:cNvPr id="13345" name="Oval 33"/>
            <p:cNvSpPr>
              <a:spLocks noChangeArrowheads="1"/>
            </p:cNvSpPr>
            <p:nvPr/>
          </p:nvSpPr>
          <p:spPr bwMode="auto">
            <a:xfrm>
              <a:off x="4312" y="731"/>
              <a:ext cx="184" cy="328"/>
            </a:xfrm>
            <a:prstGeom prst="ellipse">
              <a:avLst/>
            </a:prstGeom>
            <a:solidFill>
              <a:srgbClr val="E40000"/>
            </a:solidFill>
            <a:ln w="12700">
              <a:solidFill>
                <a:srgbClr val="00279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985"/>
            </a:p>
          </p:txBody>
        </p:sp>
        <p:sp>
          <p:nvSpPr>
            <p:cNvPr id="13346" name="Oval 34"/>
            <p:cNvSpPr>
              <a:spLocks noChangeArrowheads="1"/>
            </p:cNvSpPr>
            <p:nvPr/>
          </p:nvSpPr>
          <p:spPr bwMode="auto">
            <a:xfrm>
              <a:off x="4240" y="3131"/>
              <a:ext cx="184" cy="280"/>
            </a:xfrm>
            <a:prstGeom prst="ellipse">
              <a:avLst/>
            </a:prstGeom>
            <a:solidFill>
              <a:srgbClr val="E40000"/>
            </a:solidFill>
            <a:ln w="12700">
              <a:solidFill>
                <a:srgbClr val="00279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985"/>
            </a:p>
          </p:txBody>
        </p:sp>
        <p:sp>
          <p:nvSpPr>
            <p:cNvPr id="13347" name="Arc 35"/>
            <p:cNvSpPr>
              <a:spLocks/>
            </p:cNvSpPr>
            <p:nvPr/>
          </p:nvSpPr>
          <p:spPr bwMode="auto">
            <a:xfrm>
              <a:off x="4260" y="636"/>
              <a:ext cx="44" cy="4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647"/>
            </a:p>
          </p:txBody>
        </p:sp>
        <p:sp>
          <p:nvSpPr>
            <p:cNvPr id="13348" name="Arc 36"/>
            <p:cNvSpPr>
              <a:spLocks/>
            </p:cNvSpPr>
            <p:nvPr/>
          </p:nvSpPr>
          <p:spPr bwMode="auto">
            <a:xfrm>
              <a:off x="4721" y="636"/>
              <a:ext cx="44" cy="428"/>
            </a:xfrm>
            <a:custGeom>
              <a:avLst/>
              <a:gdLst>
                <a:gd name="T0" fmla="*/ 0 w 21600"/>
                <a:gd name="T1" fmla="*/ 0 h 21594"/>
                <a:gd name="T2" fmla="*/ 0 w 21600"/>
                <a:gd name="T3" fmla="*/ 0 h 21594"/>
                <a:gd name="T4" fmla="*/ 0 w 21600"/>
                <a:gd name="T5" fmla="*/ 0 h 215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94" fill="none" extrusionOk="0">
                  <a:moveTo>
                    <a:pt x="0" y="21594"/>
                  </a:moveTo>
                  <a:cubicBezTo>
                    <a:pt x="0" y="9855"/>
                    <a:pt x="9373" y="266"/>
                    <a:pt x="21108" y="-1"/>
                  </a:cubicBezTo>
                </a:path>
                <a:path w="21600" h="21594" stroke="0" extrusionOk="0">
                  <a:moveTo>
                    <a:pt x="0" y="21594"/>
                  </a:moveTo>
                  <a:cubicBezTo>
                    <a:pt x="0" y="9855"/>
                    <a:pt x="9373" y="266"/>
                    <a:pt x="21108" y="-1"/>
                  </a:cubicBezTo>
                  <a:lnTo>
                    <a:pt x="21600" y="21594"/>
                  </a:lnTo>
                  <a:lnTo>
                    <a:pt x="0" y="21594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647"/>
            </a:p>
          </p:txBody>
        </p:sp>
      </p:grpSp>
      <p:pic>
        <p:nvPicPr>
          <p:cNvPr id="7205" name="Picture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04" y="1260475"/>
            <a:ext cx="2773045" cy="1288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06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047" y="420158"/>
            <a:ext cx="2508696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07" name="Picture 39" descr="NB spine invastion jq_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310" y="4553121"/>
            <a:ext cx="25209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8" name="Picture 40" descr="NB abdomen TO_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926" y="4789805"/>
            <a:ext cx="25209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8169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/>
      <p:bldP spid="7172" grpId="0"/>
      <p:bldP spid="71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39863" y="47625"/>
            <a:ext cx="9145016" cy="1447800"/>
          </a:xfrm>
        </p:spPr>
        <p:txBody>
          <a:bodyPr/>
          <a:lstStyle/>
          <a:p>
            <a:r>
              <a:rPr lang="fr-FR" dirty="0" err="1" smtClean="0"/>
              <a:t>Clinical</a:t>
            </a:r>
            <a:r>
              <a:rPr lang="fr-FR" dirty="0" smtClean="0"/>
              <a:t> </a:t>
            </a:r>
            <a:r>
              <a:rPr lang="fr-FR" dirty="0" err="1" smtClean="0"/>
              <a:t>features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• </a:t>
            </a:r>
            <a:r>
              <a:rPr lang="en-US" sz="2000" dirty="0"/>
              <a:t>Most common non-CNS pediatric solid </a:t>
            </a:r>
            <a:r>
              <a:rPr lang="en-US" sz="2000" dirty="0" smtClean="0"/>
              <a:t>tumor: 10</a:t>
            </a:r>
            <a:r>
              <a:rPr lang="en-US" sz="2000" dirty="0"/>
              <a:t>% of all pediatric neoplasms (30% of infantile tumors)</a:t>
            </a:r>
          </a:p>
          <a:p>
            <a:pPr marL="0" indent="0">
              <a:buNone/>
            </a:pPr>
            <a:r>
              <a:rPr lang="en-US" sz="2000" dirty="0"/>
              <a:t>• Most common sites of origin: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 </a:t>
            </a:r>
            <a:r>
              <a:rPr lang="en-US" sz="2000" dirty="0"/>
              <a:t>Adrenals (48%) : often painless abdominal mass</a:t>
            </a:r>
            <a:r>
              <a:rPr lang="en-US" sz="2000" dirty="0" smtClean="0"/>
              <a:t>)</a:t>
            </a:r>
            <a:r>
              <a:rPr lang="fr-FR" sz="2000" dirty="0" smtClean="0"/>
              <a:t>• </a:t>
            </a:r>
            <a:r>
              <a:rPr lang="fr-FR" sz="2000" dirty="0"/>
              <a:t>Extra-</a:t>
            </a:r>
            <a:r>
              <a:rPr lang="fr-FR" sz="2000" dirty="0" err="1"/>
              <a:t>adrenal</a:t>
            </a:r>
            <a:r>
              <a:rPr lang="fr-FR" sz="2000" dirty="0"/>
              <a:t> </a:t>
            </a:r>
            <a:r>
              <a:rPr lang="fr-FR" sz="2000" dirty="0" err="1"/>
              <a:t>retroperitoneum</a:t>
            </a:r>
            <a:r>
              <a:rPr lang="fr-FR" sz="2000" dirty="0"/>
              <a:t> (25</a:t>
            </a:r>
            <a:r>
              <a:rPr lang="fr-FR" sz="2000" dirty="0" smtClean="0"/>
              <a:t>%)</a:t>
            </a:r>
          </a:p>
          <a:p>
            <a:pPr marL="0" indent="0">
              <a:buNone/>
            </a:pPr>
            <a:r>
              <a:rPr lang="fr-FR" sz="2000" dirty="0"/>
              <a:t>	</a:t>
            </a:r>
            <a:r>
              <a:rPr lang="fr-FR" sz="2000" dirty="0" err="1" smtClean="0"/>
              <a:t>Chest</a:t>
            </a:r>
            <a:r>
              <a:rPr lang="fr-FR" sz="2000" dirty="0" smtClean="0"/>
              <a:t> </a:t>
            </a:r>
            <a:r>
              <a:rPr lang="fr-FR" sz="2000" dirty="0"/>
              <a:t>(16%)</a:t>
            </a:r>
          </a:p>
          <a:p>
            <a:pPr marL="0" indent="0">
              <a:buNone/>
            </a:pPr>
            <a:r>
              <a:rPr lang="fr-FR" sz="2000" dirty="0"/>
              <a:t>• </a:t>
            </a:r>
            <a:r>
              <a:rPr lang="fr-FR" sz="2000" dirty="0" err="1"/>
              <a:t>Paraneoplastic</a:t>
            </a:r>
            <a:r>
              <a:rPr lang="fr-FR" sz="2000" dirty="0"/>
              <a:t> </a:t>
            </a:r>
            <a:r>
              <a:rPr lang="fr-FR" sz="2000" dirty="0" smtClean="0"/>
              <a:t>syndromes</a:t>
            </a:r>
          </a:p>
          <a:p>
            <a:pPr marL="0" indent="0">
              <a:buNone/>
            </a:pPr>
            <a:r>
              <a:rPr lang="fr-FR" sz="2000" dirty="0"/>
              <a:t>	</a:t>
            </a:r>
            <a:r>
              <a:rPr lang="fr-FR" sz="2000" dirty="0" err="1" smtClean="0"/>
              <a:t>Opsoclonus</a:t>
            </a:r>
            <a:r>
              <a:rPr lang="fr-FR" sz="2000" dirty="0" smtClean="0"/>
              <a:t>/</a:t>
            </a:r>
            <a:r>
              <a:rPr lang="fr-FR" sz="2000" dirty="0" err="1" smtClean="0"/>
              <a:t>myoclonus</a:t>
            </a:r>
            <a:r>
              <a:rPr lang="fr-FR" sz="2000" dirty="0" smtClean="0"/>
              <a:t> </a:t>
            </a:r>
            <a:r>
              <a:rPr lang="fr-FR" sz="2000" dirty="0"/>
              <a:t>(~25%)</a:t>
            </a:r>
          </a:p>
          <a:p>
            <a:pPr marL="0" indent="0">
              <a:buNone/>
            </a:pPr>
            <a:r>
              <a:rPr lang="en-US" sz="2000" dirty="0"/>
              <a:t>• Hypertension 10% due to high VMA/</a:t>
            </a:r>
            <a:r>
              <a:rPr lang="en-US" sz="2000" dirty="0" err="1"/>
              <a:t>cathecholamines</a:t>
            </a:r>
            <a:endParaRPr lang="en-US" sz="2000" dirty="0"/>
          </a:p>
          <a:p>
            <a:pPr marL="0" indent="0">
              <a:buNone/>
            </a:pPr>
            <a:r>
              <a:rPr lang="fr-FR" sz="2000" dirty="0"/>
              <a:t>• Imaging:</a:t>
            </a:r>
          </a:p>
          <a:p>
            <a:pPr marL="0" indent="0">
              <a:buNone/>
            </a:pPr>
            <a:r>
              <a:rPr lang="fr-FR" sz="2000" dirty="0"/>
              <a:t>	</a:t>
            </a:r>
            <a:r>
              <a:rPr lang="fr-FR" sz="2000" dirty="0" err="1" smtClean="0"/>
              <a:t>Extrarenal</a:t>
            </a:r>
            <a:r>
              <a:rPr lang="fr-FR" sz="2000" dirty="0"/>
              <a:t>, fine calcifications (85%)</a:t>
            </a:r>
          </a:p>
          <a:p>
            <a:pPr marL="0" indent="0">
              <a:buNone/>
            </a:pPr>
            <a:r>
              <a:rPr lang="fr-FR" sz="2000" dirty="0"/>
              <a:t>	</a:t>
            </a:r>
            <a:r>
              <a:rPr lang="fr-FR" sz="2000" dirty="0" smtClean="0"/>
              <a:t>No </a:t>
            </a:r>
            <a:r>
              <a:rPr lang="fr-FR" sz="2000" dirty="0" err="1"/>
              <a:t>definite</a:t>
            </a:r>
            <a:r>
              <a:rPr lang="fr-FR" sz="2000" dirty="0"/>
              <a:t> capsule, </a:t>
            </a:r>
            <a:r>
              <a:rPr lang="fr-FR" sz="2000" dirty="0" err="1"/>
              <a:t>encases</a:t>
            </a:r>
            <a:r>
              <a:rPr lang="fr-FR" sz="2000" dirty="0"/>
              <a:t> </a:t>
            </a:r>
            <a:r>
              <a:rPr lang="fr-FR" sz="2000" dirty="0" err="1"/>
              <a:t>vessels</a:t>
            </a:r>
            <a:r>
              <a:rPr lang="fr-FR" sz="2000" dirty="0"/>
              <a:t>, </a:t>
            </a:r>
            <a:r>
              <a:rPr lang="fr-FR" sz="2000" dirty="0" err="1"/>
              <a:t>intraspinal</a:t>
            </a:r>
            <a:r>
              <a:rPr lang="fr-FR" sz="2000" dirty="0"/>
              <a:t> extension</a:t>
            </a:r>
          </a:p>
          <a:p>
            <a:pPr marL="0" indent="0">
              <a:buNone/>
            </a:pPr>
            <a:r>
              <a:rPr lang="fr-FR" sz="2000" dirty="0"/>
              <a:t>	</a:t>
            </a:r>
            <a:r>
              <a:rPr lang="fr-FR" sz="2000" dirty="0" smtClean="0"/>
              <a:t> </a:t>
            </a:r>
            <a:r>
              <a:rPr lang="fr-FR" sz="2000" dirty="0"/>
              <a:t>Mets: </a:t>
            </a:r>
            <a:r>
              <a:rPr lang="fr-FR" sz="2000" dirty="0" err="1"/>
              <a:t>Bone</a:t>
            </a:r>
            <a:r>
              <a:rPr lang="fr-FR" sz="2000" dirty="0"/>
              <a:t>/</a:t>
            </a:r>
            <a:r>
              <a:rPr lang="fr-FR" sz="2000" dirty="0" err="1"/>
              <a:t>marrow</a:t>
            </a:r>
            <a:r>
              <a:rPr lang="fr-FR" sz="2000" dirty="0"/>
              <a:t>, </a:t>
            </a:r>
            <a:r>
              <a:rPr lang="fr-FR" sz="2000" dirty="0" err="1"/>
              <a:t>lymph</a:t>
            </a:r>
            <a:r>
              <a:rPr lang="fr-FR" sz="2000" dirty="0"/>
              <a:t> </a:t>
            </a:r>
            <a:r>
              <a:rPr lang="fr-FR" sz="2000" dirty="0" err="1"/>
              <a:t>nodes</a:t>
            </a:r>
            <a:r>
              <a:rPr lang="fr-FR" sz="2000" dirty="0"/>
              <a:t>, </a:t>
            </a:r>
            <a:r>
              <a:rPr lang="fr-FR" sz="2000" dirty="0" err="1"/>
              <a:t>liver</a:t>
            </a:r>
            <a:r>
              <a:rPr lang="fr-FR" sz="2000" dirty="0"/>
              <a:t>, skin</a:t>
            </a:r>
          </a:p>
        </p:txBody>
      </p:sp>
    </p:spTree>
    <p:extLst>
      <p:ext uri="{BB962C8B-B14F-4D97-AF65-F5344CB8AC3E}">
        <p14:creationId xmlns:p14="http://schemas.microsoft.com/office/powerpoint/2010/main" val="125039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463" y="352425"/>
            <a:ext cx="9519056" cy="668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02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463" y="352425"/>
            <a:ext cx="976304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59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463" y="352425"/>
            <a:ext cx="9911416" cy="696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62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Stadification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Neuroblastoma</a:t>
            </a:r>
            <a:r>
              <a:rPr lang="fr-FR" dirty="0"/>
              <a:t> </a:t>
            </a:r>
            <a:r>
              <a:rPr lang="fr-FR" dirty="0" err="1"/>
              <a:t>Staging</a:t>
            </a:r>
            <a:r>
              <a:rPr lang="fr-FR" dirty="0"/>
              <a:t> - INSS</a:t>
            </a:r>
          </a:p>
          <a:p>
            <a:r>
              <a:rPr lang="sv-SE" b="1" dirty="0"/>
              <a:t>International Neuroblastoma Staging System (INSS)</a:t>
            </a:r>
          </a:p>
          <a:p>
            <a:r>
              <a:rPr lang="en-US" dirty="0"/>
              <a:t>1 Localized tumor with complete gross resection</a:t>
            </a:r>
          </a:p>
          <a:p>
            <a:pPr marL="0" indent="0">
              <a:buNone/>
            </a:pPr>
            <a:r>
              <a:rPr lang="fr-FR" dirty="0" smtClean="0"/>
              <a:t>	No </a:t>
            </a:r>
            <a:r>
              <a:rPr lang="fr-FR" dirty="0" err="1"/>
              <a:t>regional</a:t>
            </a:r>
            <a:r>
              <a:rPr lang="fr-FR" dirty="0"/>
              <a:t> </a:t>
            </a:r>
            <a:r>
              <a:rPr lang="fr-FR" dirty="0" err="1"/>
              <a:t>lymph</a:t>
            </a:r>
            <a:r>
              <a:rPr lang="fr-FR" dirty="0"/>
              <a:t> </a:t>
            </a:r>
            <a:r>
              <a:rPr lang="fr-FR" dirty="0" err="1"/>
              <a:t>node</a:t>
            </a:r>
            <a:r>
              <a:rPr lang="fr-FR" dirty="0"/>
              <a:t> </a:t>
            </a:r>
            <a:r>
              <a:rPr lang="fr-FR" dirty="0" err="1"/>
              <a:t>involvement</a:t>
            </a:r>
            <a:endParaRPr lang="fr-FR" dirty="0"/>
          </a:p>
          <a:p>
            <a:r>
              <a:rPr lang="en-US" dirty="0"/>
              <a:t>2 Localized tumor with incomplete gross resection </a:t>
            </a:r>
            <a:r>
              <a:rPr lang="en-US" dirty="0" smtClean="0"/>
              <a:t>without</a:t>
            </a:r>
          </a:p>
          <a:p>
            <a:pPr marL="520700" lvl="1" indent="0">
              <a:buNone/>
            </a:pPr>
            <a:r>
              <a:rPr lang="en-US" dirty="0" smtClean="0"/>
              <a:t>	Ipsilateral </a:t>
            </a:r>
            <a:r>
              <a:rPr lang="en-US" dirty="0"/>
              <a:t>lymph node involvement </a:t>
            </a:r>
            <a:r>
              <a:rPr lang="en-US" dirty="0">
                <a:solidFill>
                  <a:srgbClr val="FF0000"/>
                </a:solidFill>
              </a:rPr>
              <a:t>(2A) </a:t>
            </a:r>
            <a:r>
              <a:rPr lang="en-US" dirty="0"/>
              <a:t>or with Ipsilateral</a:t>
            </a:r>
          </a:p>
          <a:p>
            <a:pPr marL="0" indent="0">
              <a:buNone/>
            </a:pPr>
            <a:r>
              <a:rPr lang="fr-FR" dirty="0" smtClean="0"/>
              <a:t>	</a:t>
            </a:r>
            <a:r>
              <a:rPr lang="fr-FR" dirty="0" err="1" smtClean="0"/>
              <a:t>lymph</a:t>
            </a:r>
            <a:r>
              <a:rPr lang="fr-FR" dirty="0" smtClean="0"/>
              <a:t> </a:t>
            </a:r>
            <a:r>
              <a:rPr lang="fr-FR" dirty="0" err="1"/>
              <a:t>node</a:t>
            </a:r>
            <a:r>
              <a:rPr lang="fr-FR" dirty="0"/>
              <a:t> </a:t>
            </a:r>
            <a:r>
              <a:rPr lang="fr-FR" dirty="0" err="1"/>
              <a:t>involvement</a:t>
            </a:r>
            <a:r>
              <a:rPr lang="fr-FR" dirty="0"/>
              <a:t> </a:t>
            </a:r>
            <a:r>
              <a:rPr lang="fr-FR" dirty="0">
                <a:solidFill>
                  <a:srgbClr val="FF0000"/>
                </a:solidFill>
              </a:rPr>
              <a:t>(2B)</a:t>
            </a:r>
          </a:p>
          <a:p>
            <a:r>
              <a:rPr lang="en-US" dirty="0"/>
              <a:t>3 Tumor crossing midline and/or contralateral lymph node</a:t>
            </a:r>
          </a:p>
          <a:p>
            <a:pPr marL="0" indent="0">
              <a:buNone/>
            </a:pPr>
            <a:r>
              <a:rPr lang="fr-FR" dirty="0" smtClean="0"/>
              <a:t>	</a:t>
            </a:r>
            <a:r>
              <a:rPr lang="fr-FR" dirty="0" err="1" smtClean="0"/>
              <a:t>involvement</a:t>
            </a:r>
            <a:endParaRPr lang="fr-FR" dirty="0"/>
          </a:p>
          <a:p>
            <a:r>
              <a:rPr lang="en-US" dirty="0"/>
              <a:t>4 Tumor with distant metastases</a:t>
            </a:r>
          </a:p>
          <a:p>
            <a:r>
              <a:rPr lang="en-US" dirty="0"/>
              <a:t>4s Patient &lt;</a:t>
            </a:r>
            <a:r>
              <a:rPr lang="en-US" dirty="0" smtClean="0"/>
              <a:t>18 </a:t>
            </a:r>
            <a:r>
              <a:rPr lang="en-US" dirty="0"/>
              <a:t>months with localized tumor and metastases</a:t>
            </a:r>
          </a:p>
          <a:p>
            <a:pPr marL="0" indent="0">
              <a:buNone/>
            </a:pPr>
            <a:r>
              <a:rPr lang="en-US" dirty="0" smtClean="0"/>
              <a:t>	confined </a:t>
            </a:r>
            <a:r>
              <a:rPr lang="en-US" dirty="0"/>
              <a:t>to liver, skin and/or </a:t>
            </a:r>
            <a:r>
              <a:rPr lang="en-US" dirty="0" smtClean="0"/>
              <a:t>marrow : Pepper syndrome</a:t>
            </a:r>
            <a:endParaRPr lang="en-US" dirty="0"/>
          </a:p>
          <a:p>
            <a:pPr marL="0" indent="0">
              <a:buNone/>
            </a:pPr>
            <a:r>
              <a:rPr lang="fr-FR" dirty="0" err="1" smtClean="0"/>
              <a:t>Ref</a:t>
            </a:r>
            <a:r>
              <a:rPr lang="fr-FR" dirty="0" smtClean="0"/>
              <a:t> : Brodeur </a:t>
            </a:r>
            <a:r>
              <a:rPr lang="fr-FR" dirty="0"/>
              <a:t>GM, et al. JCO </a:t>
            </a:r>
            <a:r>
              <a:rPr lang="fr-FR" b="1" dirty="0"/>
              <a:t>1988 &amp; 1993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959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O_ template_school">
  <a:themeElements>
    <a:clrScheme name="ESTRO school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098C4"/>
      </a:accent1>
      <a:accent2>
        <a:srgbClr val="9F3382"/>
      </a:accent2>
      <a:accent3>
        <a:srgbClr val="FFFFFF"/>
      </a:accent3>
      <a:accent4>
        <a:srgbClr val="000000"/>
      </a:accent4>
      <a:accent5>
        <a:srgbClr val="9D56A2"/>
      </a:accent5>
      <a:accent6>
        <a:srgbClr val="E0DCD6"/>
      </a:accent6>
      <a:hlink>
        <a:srgbClr val="7C7C7C"/>
      </a:hlink>
      <a:folHlink>
        <a:srgbClr val="9F338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ESTRO_ template_school</Template>
  <TotalTime>4192</TotalTime>
  <Words>844</Words>
  <Application>Microsoft Office PowerPoint</Application>
  <PresentationFormat>Personnalisé</PresentationFormat>
  <Paragraphs>272</Paragraphs>
  <Slides>32</Slides>
  <Notes>3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43" baseType="lpstr">
      <vt:lpstr>ＭＳ Ｐゴシック</vt:lpstr>
      <vt:lpstr>Arial</vt:lpstr>
      <vt:lpstr>Calibri</vt:lpstr>
      <vt:lpstr>Courier New</vt:lpstr>
      <vt:lpstr>Georgia</vt:lpstr>
      <vt:lpstr>Times New Roman</vt:lpstr>
      <vt:lpstr>Trebuchet MS</vt:lpstr>
      <vt:lpstr>Verdana</vt:lpstr>
      <vt:lpstr>Wingdings</vt:lpstr>
      <vt:lpstr>ESTRO_ template_school</vt:lpstr>
      <vt:lpstr>Graphique</vt:lpstr>
      <vt:lpstr>RadiationTherapy in Neuroblastoma </vt:lpstr>
      <vt:lpstr>Présentation PowerPoint</vt:lpstr>
      <vt:lpstr>“Neuroblastoma is a malignant (cancerous) tumor that develops from sympathetic nerve tissue.” </vt:lpstr>
      <vt:lpstr>Présentation PowerPoint</vt:lpstr>
      <vt:lpstr>Clinical features </vt:lpstr>
      <vt:lpstr>Présentation PowerPoint</vt:lpstr>
      <vt:lpstr>Présentation PowerPoint</vt:lpstr>
      <vt:lpstr>Présentation PowerPoint</vt:lpstr>
      <vt:lpstr>Stadification </vt:lpstr>
      <vt:lpstr>Présentation PowerPoint</vt:lpstr>
      <vt:lpstr> </vt:lpstr>
      <vt:lpstr>Présentation PowerPoint</vt:lpstr>
      <vt:lpstr>Contemporaneous Evolution of Systemic Therapy in High Risk Neuroblastoma</vt:lpstr>
      <vt:lpstr>Role of RT : evolution of concept</vt:lpstr>
      <vt:lpstr>Radiotherapy and local control</vt:lpstr>
      <vt:lpstr>Target volume = preoperative volume coregistration with preoperative CT or MRI</vt:lpstr>
      <vt:lpstr>Target Volumes  and organs at risk</vt:lpstr>
      <vt:lpstr>Radiotherapy in SIOPEN HR NBL 1.5</vt:lpstr>
      <vt:lpstr>IMRT/VMAT for neuroblastoma ?</vt:lpstr>
      <vt:lpstr>Comparison 3D ---versus IMRT</vt:lpstr>
      <vt:lpstr>Comparison APPA-IMRT-PT-IMPT</vt:lpstr>
      <vt:lpstr>Long term effects</vt:lpstr>
      <vt:lpstr>Limits of doses to  OAR for neuroblastoma</vt:lpstr>
      <vt:lpstr>Vertebras </vt:lpstr>
      <vt:lpstr>Metabolic syndrome</vt:lpstr>
      <vt:lpstr>Long term sequelae</vt:lpstr>
      <vt:lpstr>Centralised quality control  of radiotherapy planning</vt:lpstr>
      <vt:lpstr>Centralised quality control  of radiotherapy planning</vt:lpstr>
      <vt:lpstr>Place of RT in metastatic neuroblastoma </vt:lpstr>
      <vt:lpstr>Indications</vt:lpstr>
      <vt:lpstr>Issues with Application of Metastatic Site RT?</vt:lpstr>
      <vt:lpstr>NEXT EUROPEAN PROTOCOL</vt:lpstr>
    </vt:vector>
  </TitlesOfParts>
  <Company>Microsoft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vvanegten</dc:creator>
  <cp:lastModifiedBy>BOISBOUVIER Sophie</cp:lastModifiedBy>
  <cp:revision>51</cp:revision>
  <dcterms:created xsi:type="dcterms:W3CDTF">2013-07-31T12:31:18Z</dcterms:created>
  <dcterms:modified xsi:type="dcterms:W3CDTF">2018-06-28T11:53:21Z</dcterms:modified>
</cp:coreProperties>
</file>