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5091-FF71-4CFC-B441-DBF03A54EF8E}" type="datetimeFigureOut">
              <a:rPr lang="fr-FR" smtClean="0"/>
              <a:t>05/08/2014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CD10-6615-4A68-93C2-239DC5D98F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6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4635A4C-47C8-4A50-B54B-4C00D95C1411}" type="datetime1">
              <a:rPr lang="fr-FR" altLang="fr-FR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05/08/2014</a:t>
            </a:fld>
            <a:endParaRPr lang="fr-FR" alt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957F1B5-285E-468B-91E5-483522C5709E}" type="slidenum">
              <a:rPr lang="fr-FR" altLang="fr-FR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2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fr-FR" altLang="fr-FR" sz="2800" smtClean="0"/>
              <a:t>Acquisition du 3D : rotation du bras en faisant des images et reconstitution virtuelle de la densité en 3D</a:t>
            </a:r>
          </a:p>
        </p:txBody>
      </p:sp>
      <p:sp>
        <p:nvSpPr>
          <p:cNvPr id="95238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  <a:latin typeface="Arial" charset="0"/>
              </a:rPr>
              <a:t>eric.demarez@unicancer.lyon.fr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6E0017F-3022-4CCE-85CF-8F325E0395BD}" type="datetime1">
              <a:rPr lang="fr-FR" altLang="fr-FR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05/08/2014</a:t>
            </a:fld>
            <a:endParaRPr lang="fr-FR" alt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520605F-06FE-4F8B-8F86-90D029724696}" type="slidenum">
              <a:rPr lang="fr-FR" altLang="fr-FR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2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fr-FR" altLang="fr-FR" sz="2800" smtClean="0"/>
              <a:t>Petit volume tete/cou/membre/abdo enfant : tout le volume est pris à chaque cliché =&gt; ½ tour suffit pour avoir suffisamment de données pour la reconstruction virtuelle. Fenêtre S pour Small =&gt; champ centré, 28 cm à l’axe. Hauteur de champ (tête/pieds) au choix 14 ou 28 cm (fenêtre 10 ou 20)</a:t>
            </a:r>
          </a:p>
        </p:txBody>
      </p:sp>
      <p:sp>
        <p:nvSpPr>
          <p:cNvPr id="96262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  <a:latin typeface="Arial" charset="0"/>
              </a:rPr>
              <a:t>eric.demarez@unicancer.lyon.fr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25647FB-A935-482C-8F03-4A656FA0AB7A}" type="datetime1">
              <a:rPr lang="fr-FR" altLang="fr-FR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05/08/2014</a:t>
            </a:fld>
            <a:endParaRPr lang="fr-FR" alt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EE7EDC9-BEA6-4646-AE45-1976106853DD}" type="slidenum">
              <a:rPr lang="fr-FR" altLang="fr-FR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fr-FR" altLang="fr-FR" sz="2400" smtClean="0"/>
              <a:t>Grand volume thorax/abdo :  La fenêtre est décentrée (M), on a 21cm d’un côté et 7cm de l’autre. Donc à chaque cliché, il manque une partie. Il faut donc faire un tour complet pour avoir assez de données numériques. On obtient une largeur de champ de 2x21cm = 42cm. Toujours hauteur de champ (tête/pieds) au choix 14 ou 28 cm (fenêtre 10 ou 20). « Large » n’est pas utilisé.</a:t>
            </a:r>
          </a:p>
        </p:txBody>
      </p:sp>
      <p:sp>
        <p:nvSpPr>
          <p:cNvPr id="97286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>
                <a:solidFill>
                  <a:prstClr val="black"/>
                </a:solidFill>
                <a:latin typeface="Arial" charset="0"/>
              </a:rPr>
              <a:t>eric.demarez@unicancer.lyon.fr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 userDrawn="1"/>
        </p:nvSpPr>
        <p:spPr bwMode="auto">
          <a:xfrm>
            <a:off x="228600" y="908050"/>
            <a:ext cx="2514600" cy="2514600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>
              <a:solidFill>
                <a:srgbClr val="29292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hidden">
          <a:xfrm>
            <a:off x="0" y="1670050"/>
            <a:ext cx="7956550" cy="1143000"/>
          </a:xfrm>
          <a:prstGeom prst="rect">
            <a:avLst/>
          </a:prstGeom>
          <a:gradFill rotWithShape="1">
            <a:gsLst>
              <a:gs pos="0">
                <a:srgbClr val="0A5A76">
                  <a:alpha val="50998"/>
                </a:srgbClr>
              </a:gs>
              <a:gs pos="100000">
                <a:schemeClr val="bg1">
                  <a:alpha val="50998"/>
                </a:schemeClr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3744" y="5463185"/>
            <a:ext cx="7692769" cy="98184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66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086600" cy="1600200"/>
          </a:xfrm>
        </p:spPr>
        <p:txBody>
          <a:bodyPr anchor="ctr"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4186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4916-AC21-4A4D-8161-5E10FC114B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50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1313" y="-144463"/>
            <a:ext cx="1919287" cy="58880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31863" y="-144463"/>
            <a:ext cx="5607050" cy="58880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79A5-A40F-4AF8-8E83-BAF2C07E37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7435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628775"/>
            <a:ext cx="3754438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56163" y="1628775"/>
            <a:ext cx="3754437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56163" y="3762375"/>
            <a:ext cx="3754437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BE8B-8A6F-4587-A30B-DDEC5D8A40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1653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863" y="-144463"/>
            <a:ext cx="7158037" cy="141287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628775"/>
            <a:ext cx="3754438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628775"/>
            <a:ext cx="3754437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956E-23A4-4E95-96B1-BCC3918543D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141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863" y="-144463"/>
            <a:ext cx="7158037" cy="141287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628775"/>
            <a:ext cx="7661275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49325" y="3762375"/>
            <a:ext cx="7661275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62E6-4A80-42FC-8C1E-7961D641B8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475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81750"/>
            <a:ext cx="1112837" cy="287338"/>
          </a:xfrm>
        </p:spPr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60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381750"/>
            <a:ext cx="1184275" cy="215900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796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9325" y="1628775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628775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745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218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064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3901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7890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2878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 flipV="1">
            <a:off x="179388" y="1268413"/>
            <a:ext cx="8507412" cy="73025"/>
          </a:xfrm>
          <a:prstGeom prst="rect">
            <a:avLst/>
          </a:prstGeom>
          <a:gradFill rotWithShape="1">
            <a:gsLst>
              <a:gs pos="0">
                <a:srgbClr val="0A5A7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-144463"/>
            <a:ext cx="7158037" cy="14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628775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257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43419" y="5858488"/>
            <a:ext cx="5224811" cy="66685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2397125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00748F"/>
                </a:solidFill>
              </a:rPr>
              <a:t>XVI</a:t>
            </a:r>
            <a:endParaRPr lang="fr-FR" altLang="fr-FR" dirty="0" smtClean="0">
              <a:solidFill>
                <a:srgbClr val="00748F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775"/>
            <a:ext cx="4032895" cy="4114800"/>
          </a:xfrm>
        </p:spPr>
        <p:txBody>
          <a:bodyPr/>
          <a:lstStyle/>
          <a:p>
            <a:pPr eaLnBrk="1" hangingPunct="1"/>
            <a:r>
              <a:rPr lang="fr-FR" altLang="fr-FR" sz="2800" u="sng" dirty="0" smtClean="0">
                <a:solidFill>
                  <a:srgbClr val="E05A10"/>
                </a:solidFill>
              </a:rPr>
              <a:t>Fonctionnement du Volume </a:t>
            </a:r>
            <a:r>
              <a:rPr lang="fr-FR" altLang="fr-FR" sz="2800" u="sng" dirty="0" err="1" smtClean="0">
                <a:solidFill>
                  <a:srgbClr val="E05A10"/>
                </a:solidFill>
              </a:rPr>
              <a:t>View</a:t>
            </a:r>
            <a:r>
              <a:rPr lang="fr-FR" altLang="fr-FR" sz="2800" u="sng" baseline="30000" dirty="0" smtClean="0">
                <a:solidFill>
                  <a:srgbClr val="E05A10"/>
                </a:solidFill>
              </a:rPr>
              <a:t>®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solidFill>
                  <a:srgbClr val="E05A10"/>
                </a:solidFill>
              </a:rPr>
              <a:t>Basé sur la reconstruction 3D à partir d’un ensemble de 350 à 650 images digitales d’environ 28 cm de </a:t>
            </a:r>
            <a:r>
              <a:rPr lang="fr-FR" altLang="fr-FR" sz="2000" dirty="0" smtClean="0">
                <a:solidFill>
                  <a:srgbClr val="E05A10"/>
                </a:solidFill>
              </a:rPr>
              <a:t>large (taille du panneau) sur </a:t>
            </a:r>
            <a:r>
              <a:rPr lang="fr-FR" altLang="fr-FR" sz="2000" dirty="0" smtClean="0">
                <a:solidFill>
                  <a:srgbClr val="E05A10"/>
                </a:solidFill>
              </a:rPr>
              <a:t>14 cm </a:t>
            </a:r>
            <a:r>
              <a:rPr lang="fr-FR" altLang="fr-FR" sz="2000" dirty="0" smtClean="0">
                <a:solidFill>
                  <a:srgbClr val="E05A10"/>
                </a:solidFill>
              </a:rPr>
              <a:t>à </a:t>
            </a:r>
            <a:r>
              <a:rPr lang="fr-FR" altLang="fr-FR" sz="2000" dirty="0" smtClean="0">
                <a:solidFill>
                  <a:srgbClr val="E05A10"/>
                </a:solidFill>
              </a:rPr>
              <a:t>28 cm de </a:t>
            </a:r>
            <a:r>
              <a:rPr lang="fr-FR" altLang="fr-FR" sz="2000" dirty="0" smtClean="0">
                <a:solidFill>
                  <a:srgbClr val="E05A10"/>
                </a:solidFill>
              </a:rPr>
              <a:t>long (fenêtre 10 ou 20), acquises lors d’une rotation de 180° (mode S) ou 360° (mode L)</a:t>
            </a:r>
            <a:endParaRPr lang="fr-FR" altLang="fr-FR" sz="2000" dirty="0" smtClean="0">
              <a:solidFill>
                <a:srgbClr val="E05A10"/>
              </a:solidFill>
            </a:endParaRPr>
          </a:p>
        </p:txBody>
      </p:sp>
      <p:sp>
        <p:nvSpPr>
          <p:cNvPr id="1741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altLang="fr-FR" sz="280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7449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E41077A-207E-4FA6-9252-131B2F4CB13B}" type="slidenum">
              <a:rPr lang="fr-FR" altLang="fr-FR" sz="1000" smtClean="0">
                <a:solidFill>
                  <a:srgbClr val="006699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000" smtClean="0">
              <a:solidFill>
                <a:srgbClr val="0066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sma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841500"/>
            <a:ext cx="4897438" cy="3910013"/>
          </a:xfrm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00748F"/>
                </a:solidFill>
              </a:rPr>
              <a:t>XVI</a:t>
            </a:r>
            <a:endParaRPr lang="fr-FR" altLang="fr-FR" dirty="0" smtClean="0">
              <a:solidFill>
                <a:srgbClr val="00748F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38989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u="sng" dirty="0" smtClean="0">
                <a:solidFill>
                  <a:srgbClr val="E05A10"/>
                </a:solidFill>
              </a:rPr>
              <a:t>Fonctionnement du Volume </a:t>
            </a:r>
            <a:r>
              <a:rPr lang="fr-FR" altLang="fr-FR" sz="2400" u="sng" dirty="0" err="1" smtClean="0">
                <a:solidFill>
                  <a:srgbClr val="E05A10"/>
                </a:solidFill>
              </a:rPr>
              <a:t>View</a:t>
            </a:r>
            <a:r>
              <a:rPr lang="fr-FR" altLang="fr-FR" sz="2400" u="sng" baseline="30000" dirty="0" smtClean="0">
                <a:solidFill>
                  <a:srgbClr val="E05A10"/>
                </a:solidFill>
              </a:rPr>
              <a:t>®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solidFill>
                  <a:srgbClr val="E05A10"/>
                </a:solidFill>
              </a:rPr>
              <a:t>Le nombre d’images acquises dépend de l’épaisseur à analyser.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fr-FR" altLang="fr-FR" sz="1600" b="1" dirty="0" smtClean="0">
                <a:solidFill>
                  <a:srgbClr val="E05A10"/>
                </a:solidFill>
              </a:rPr>
              <a:t>Mode « Small »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1600" dirty="0" smtClean="0">
                <a:solidFill>
                  <a:srgbClr val="E05A10"/>
                </a:solidFill>
              </a:rPr>
              <a:t>Pour de petites épaisseurs (crâne, cervicales, membre) on fait environ 350 images pendant que l’appareil tourne de 200° (de -100° à +100°). Le panneau récepteur est alors centré par rapport au tube </a:t>
            </a:r>
            <a:r>
              <a:rPr lang="fr-FR" altLang="fr-FR" sz="1600" dirty="0" err="1" smtClean="0">
                <a:solidFill>
                  <a:srgbClr val="E05A10"/>
                </a:solidFill>
              </a:rPr>
              <a:t>Kv</a:t>
            </a:r>
            <a:r>
              <a:rPr lang="fr-FR" altLang="fr-FR" sz="1600" dirty="0" smtClean="0">
                <a:solidFill>
                  <a:srgbClr val="E05A10"/>
                </a:solidFill>
              </a:rPr>
              <a:t> (faisceau de </a:t>
            </a:r>
            <a:r>
              <a:rPr lang="fr-FR" altLang="fr-FR" sz="1800" b="1" u="sng" dirty="0" smtClean="0">
                <a:solidFill>
                  <a:srgbClr val="E05A10"/>
                </a:solidFill>
              </a:rPr>
              <a:t>28 cm</a:t>
            </a:r>
            <a:r>
              <a:rPr lang="fr-FR" altLang="fr-FR" sz="1600" dirty="0" smtClean="0">
                <a:solidFill>
                  <a:srgbClr val="E05A10"/>
                </a:solidFill>
              </a:rPr>
              <a:t>) et on a le choix entre 2 hauteurs de champ : 14 cm et 28 cm (fenêtres S10 &amp; S20)</a:t>
            </a:r>
          </a:p>
        </p:txBody>
      </p:sp>
      <p:sp>
        <p:nvSpPr>
          <p:cNvPr id="18437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D9555F9-3D46-4FE9-98A1-728B92E9815E}" type="slidenum">
              <a:rPr lang="fr-FR" altLang="fr-FR" sz="1000" smtClean="0">
                <a:solidFill>
                  <a:srgbClr val="006699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000" smtClean="0">
              <a:solidFill>
                <a:srgbClr val="0066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4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ediu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757363"/>
            <a:ext cx="4895850" cy="3859212"/>
          </a:xfrm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>
                <a:solidFill>
                  <a:srgbClr val="00748F"/>
                </a:solidFill>
              </a:rPr>
              <a:t>XVI</a:t>
            </a:r>
            <a:endParaRPr lang="fr-FR" altLang="fr-FR" dirty="0" smtClean="0">
              <a:solidFill>
                <a:srgbClr val="00748F"/>
              </a:solidFill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38989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u="sng" dirty="0" smtClean="0">
                <a:solidFill>
                  <a:srgbClr val="E05A10"/>
                </a:solidFill>
              </a:rPr>
              <a:t>Fonctionnement du Volume </a:t>
            </a:r>
            <a:r>
              <a:rPr lang="fr-FR" altLang="fr-FR" sz="2400" u="sng" dirty="0" err="1" smtClean="0">
                <a:solidFill>
                  <a:srgbClr val="E05A10"/>
                </a:solidFill>
              </a:rPr>
              <a:t>View</a:t>
            </a:r>
            <a:r>
              <a:rPr lang="fr-FR" altLang="fr-FR" sz="2400" u="sng" baseline="30000" dirty="0" smtClean="0">
                <a:solidFill>
                  <a:srgbClr val="E05A10"/>
                </a:solidFill>
              </a:rPr>
              <a:t>®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solidFill>
                  <a:srgbClr val="E05A10"/>
                </a:solidFill>
              </a:rPr>
              <a:t>Le nombre d’images acquises dépend de l’épaisseur à analyser.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lphaLcParenR" startAt="2"/>
            </a:pPr>
            <a:r>
              <a:rPr lang="fr-FR" altLang="fr-FR" sz="1600" b="1" dirty="0" smtClean="0">
                <a:solidFill>
                  <a:srgbClr val="E05A10"/>
                </a:solidFill>
              </a:rPr>
              <a:t>Mode « medium »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1600" dirty="0" smtClean="0">
                <a:solidFill>
                  <a:srgbClr val="E05A10"/>
                </a:solidFill>
              </a:rPr>
              <a:t>Pour le reste du corps (thorax, abdomen, pelvis) on fait environ 650 images pendant que l’appareil tourne de 355° (de -175° à +180°). Le panneau récepteur est alors décentré par rapport au tube </a:t>
            </a:r>
            <a:r>
              <a:rPr lang="fr-FR" altLang="fr-FR" sz="1600" dirty="0" err="1" smtClean="0">
                <a:solidFill>
                  <a:srgbClr val="E05A10"/>
                </a:solidFill>
              </a:rPr>
              <a:t>Kv</a:t>
            </a:r>
            <a:r>
              <a:rPr lang="fr-FR" altLang="fr-FR" sz="1600" dirty="0" smtClean="0">
                <a:solidFill>
                  <a:srgbClr val="E05A10"/>
                </a:solidFill>
              </a:rPr>
              <a:t> (21 cm+21 </a:t>
            </a:r>
            <a:r>
              <a:rPr lang="fr-FR" altLang="fr-FR" sz="1600" dirty="0" smtClean="0">
                <a:solidFill>
                  <a:srgbClr val="E05A10"/>
                </a:solidFill>
              </a:rPr>
              <a:t>cm = </a:t>
            </a:r>
            <a:r>
              <a:rPr lang="fr-FR" altLang="fr-FR" sz="1800" b="1" u="sng" dirty="0" smtClean="0">
                <a:solidFill>
                  <a:srgbClr val="E05A10"/>
                </a:solidFill>
              </a:rPr>
              <a:t>42 </a:t>
            </a:r>
            <a:r>
              <a:rPr lang="fr-FR" altLang="fr-FR" sz="1800" b="1" u="sng" dirty="0" smtClean="0">
                <a:solidFill>
                  <a:srgbClr val="E05A10"/>
                </a:solidFill>
              </a:rPr>
              <a:t>cm </a:t>
            </a:r>
            <a:r>
              <a:rPr lang="fr-FR" altLang="fr-FR" sz="1600" dirty="0" smtClean="0">
                <a:solidFill>
                  <a:srgbClr val="E05A10"/>
                </a:solidFill>
              </a:rPr>
              <a:t>de faisceau) et on a toujours le choix entre 2 hauteurs de champ : 14 cm et 28 cm (fenêtres M10 &amp; M20)</a:t>
            </a:r>
          </a:p>
        </p:txBody>
      </p:sp>
      <p:sp>
        <p:nvSpPr>
          <p:cNvPr id="19461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630B00E-D7A5-41B1-880C-493E871742C2}" type="slidenum">
              <a:rPr lang="fr-FR" altLang="fr-FR" sz="1000" smtClean="0">
                <a:solidFill>
                  <a:srgbClr val="006699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000" smtClean="0">
              <a:solidFill>
                <a:srgbClr val="0066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292929">
                    <a:tint val="75000"/>
                  </a:srgbClr>
                </a:solidFill>
              </a:rPr>
              <a:t>eric.demarez@unicancer.lyon.fr</a:t>
            </a:r>
            <a:endParaRPr lang="fr-FR" dirty="0">
              <a:solidFill>
                <a:srgbClr val="29292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20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xe">
  <a:themeElements>
    <a:clrScheme name="Ax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267</Words>
  <Application>Microsoft Office PowerPoint</Application>
  <PresentationFormat>Affichage à l'écran (4:3)</PresentationFormat>
  <Paragraphs>31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Axe</vt:lpstr>
      <vt:lpstr>XVI</vt:lpstr>
      <vt:lpstr>XVI</vt:lpstr>
      <vt:lpstr>XVI</vt:lpstr>
    </vt:vector>
  </TitlesOfParts>
  <Company>Centre Léon Bérard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</dc:title>
  <dc:creator>DEMAREZ Eric</dc:creator>
  <cp:lastModifiedBy>DEMAREZ Eric</cp:lastModifiedBy>
  <cp:revision>2</cp:revision>
  <dcterms:created xsi:type="dcterms:W3CDTF">2014-08-05T14:19:01Z</dcterms:created>
  <dcterms:modified xsi:type="dcterms:W3CDTF">2014-08-05T15:39:00Z</dcterms:modified>
</cp:coreProperties>
</file>